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67" r:id="rId1"/>
  </p:sldMasterIdLst>
  <p:notesMasterIdLst>
    <p:notesMasterId r:id="rId37"/>
  </p:notesMasterIdLst>
  <p:handoutMasterIdLst>
    <p:handoutMasterId r:id="rId38"/>
  </p:handoutMasterIdLst>
  <p:sldIdLst>
    <p:sldId id="289" r:id="rId2"/>
    <p:sldId id="310" r:id="rId3"/>
    <p:sldId id="298" r:id="rId4"/>
    <p:sldId id="301" r:id="rId5"/>
    <p:sldId id="302" r:id="rId6"/>
    <p:sldId id="328" r:id="rId7"/>
    <p:sldId id="303" r:id="rId8"/>
    <p:sldId id="329" r:id="rId9"/>
    <p:sldId id="305" r:id="rId10"/>
    <p:sldId id="330" r:id="rId11"/>
    <p:sldId id="306" r:id="rId12"/>
    <p:sldId id="331" r:id="rId13"/>
    <p:sldId id="304" r:id="rId14"/>
    <p:sldId id="332" r:id="rId15"/>
    <p:sldId id="309" r:id="rId16"/>
    <p:sldId id="333" r:id="rId17"/>
    <p:sldId id="307" r:id="rId18"/>
    <p:sldId id="316" r:id="rId19"/>
    <p:sldId id="327" r:id="rId20"/>
    <p:sldId id="311" r:id="rId21"/>
    <p:sldId id="315" r:id="rId22"/>
    <p:sldId id="314" r:id="rId23"/>
    <p:sldId id="319" r:id="rId24"/>
    <p:sldId id="318" r:id="rId25"/>
    <p:sldId id="317" r:id="rId26"/>
    <p:sldId id="322" r:id="rId27"/>
    <p:sldId id="326" r:id="rId28"/>
    <p:sldId id="313" r:id="rId29"/>
    <p:sldId id="321" r:id="rId30"/>
    <p:sldId id="334" r:id="rId31"/>
    <p:sldId id="320" r:id="rId32"/>
    <p:sldId id="323" r:id="rId33"/>
    <p:sldId id="325" r:id="rId34"/>
    <p:sldId id="324" r:id="rId35"/>
    <p:sldId id="300" r:id="rId36"/>
  </p:sldIdLst>
  <p:sldSz cx="12192000" cy="6858000"/>
  <p:notesSz cx="6858000" cy="9926638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41" userDrawn="1">
          <p15:clr>
            <a:srgbClr val="A4A3A4"/>
          </p15:clr>
        </p15:guide>
        <p15:guide id="2" orient="horz" pos="1207" userDrawn="1">
          <p15:clr>
            <a:srgbClr val="A4A3A4"/>
          </p15:clr>
        </p15:guide>
        <p15:guide id="3" orient="horz" pos="4269" userDrawn="1">
          <p15:clr>
            <a:srgbClr val="A4A3A4"/>
          </p15:clr>
        </p15:guide>
        <p15:guide id="4" orient="horz" pos="1071" userDrawn="1">
          <p15:clr>
            <a:srgbClr val="A4A3A4"/>
          </p15:clr>
        </p15:guide>
        <p15:guide id="5" pos="7287" userDrawn="1">
          <p15:clr>
            <a:srgbClr val="A4A3A4"/>
          </p15:clr>
        </p15:guide>
        <p15:guide id="6" pos="393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7317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ksandar" initials="a" lastIdx="0" clrIdx="0"/>
  <p:cmAuthor id="1" name="Tamara Petrović" initials="TP" lastIdx="7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F88"/>
    <a:srgbClr val="023F88"/>
    <a:srgbClr val="EE4156"/>
    <a:srgbClr val="EF3E35"/>
    <a:srgbClr val="E2E7F0"/>
    <a:srgbClr val="013E89"/>
    <a:srgbClr val="004990"/>
    <a:srgbClr val="023E88"/>
    <a:srgbClr val="EF4135"/>
    <a:srgbClr val="293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8" autoAdjust="0"/>
    <p:restoredTop sz="95942" autoAdjust="0"/>
  </p:normalViewPr>
  <p:slideViewPr>
    <p:cSldViewPr>
      <p:cViewPr varScale="1">
        <p:scale>
          <a:sx n="112" d="100"/>
          <a:sy n="112" d="100"/>
        </p:scale>
        <p:origin x="-666" y="-84"/>
      </p:cViewPr>
      <p:guideLst>
        <p:guide orient="horz" pos="3941"/>
        <p:guide orient="horz" pos="1207"/>
        <p:guide orient="horz" pos="4269"/>
        <p:guide orient="horz" pos="1071"/>
        <p:guide pos="7287"/>
        <p:guide pos="393"/>
        <p:guide pos="3840"/>
        <p:guide pos="73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2808" y="-12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E78D22-D682-4AC7-B99F-ABC65168772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F64A45-0A29-4C87-8BFE-975B08A5AA84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R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расположивости и </a:t>
          </a:r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поузданости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рада </a:t>
          </a:r>
          <a:r>
            <a:rPr lang="sr-Cyrl-R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блокова</a:t>
          </a:r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,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gm:t>
    </dgm:pt>
    <dgm:pt modelId="{CC57556A-8F81-46E8-B3E3-6E56F3EA25CB}" type="parTrans" cxnId="{28E311A7-C21A-427E-8E22-C6AD80BFA7DF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B58D59-6496-4569-B2BE-141BCC2031C6}" type="sibTrans" cxnId="{28E311A7-C21A-427E-8E22-C6AD80BFA7DF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5C50AE-9F5C-48E9-911D-EEE9BA518EF6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Продужење животног века постројења,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gm:t>
    </dgm:pt>
    <dgm:pt modelId="{DE898F24-EEF8-4C7E-BDD3-1FB858486182}" type="parTrans" cxnId="{787AB527-8E75-4C0F-9974-F4BF4E1876E7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F88EDA-521B-4E7E-91AF-AFB65D2EBC27}" type="sibTrans" cxnId="{787AB527-8E75-4C0F-9974-F4BF4E1876E7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1FA4F0-6A60-4E1E-B32F-EBB3CDDE7803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 енергетске ефикасности и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gm:t>
    </dgm:pt>
    <dgm:pt modelId="{C4BAAFF7-4BD3-4C32-B989-E197FB57014B}" type="parTrans" cxnId="{53E8EFEE-F070-4CED-868D-9918A83666A3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7B70F6-76F2-42D1-9B7E-728FC5016E88}" type="sibTrans" cxnId="{53E8EFEE-F070-4CED-868D-9918A83666A3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024FE7-A277-4EEF-B146-A680040D831D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Смањење негативног утицаја на животну средину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.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gm:t>
    </dgm:pt>
    <dgm:pt modelId="{26FD432A-B802-4F39-A1A3-B2C126552A47}" type="parTrans" cxnId="{C061DB6D-4101-453B-9479-2B6F7C8195BF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2A25AA-FA0F-4340-AB5C-A5FD55EAD78C}" type="sibTrans" cxnId="{C061DB6D-4101-453B-9479-2B6F7C8195BF}">
      <dgm:prSet/>
      <dgm:spPr/>
      <dgm:t>
        <a:bodyPr/>
        <a:lstStyle/>
        <a:p>
          <a:endParaRPr lang="en-US" b="1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A683B8-10A9-4246-8C2E-A876B20AB8A3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R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снаге </a:t>
          </a:r>
          <a:r>
            <a:rPr lang="sr-Cyrl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блокова,</a:t>
          </a:r>
          <a:r>
            <a:rPr lang="sr-Latn-CS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gm:t>
    </dgm:pt>
    <dgm:pt modelId="{1E0B2DD4-ADB7-402D-81EE-4FCA6C5DE0BF}" type="parTrans" cxnId="{47560D71-3EDD-4AA5-B8FA-9BE293CC972A}">
      <dgm:prSet/>
      <dgm:spPr/>
      <dgm:t>
        <a:bodyPr/>
        <a:lstStyle/>
        <a:p>
          <a:endParaRPr lang="en-US"/>
        </a:p>
      </dgm:t>
    </dgm:pt>
    <dgm:pt modelId="{7756346F-D288-477F-892A-D324B8391CA7}" type="sibTrans" cxnId="{47560D71-3EDD-4AA5-B8FA-9BE293CC972A}">
      <dgm:prSet/>
      <dgm:spPr/>
      <dgm:t>
        <a:bodyPr/>
        <a:lstStyle/>
        <a:p>
          <a:endParaRPr lang="en-US"/>
        </a:p>
      </dgm:t>
    </dgm:pt>
    <dgm:pt modelId="{D974BFC7-4A49-48CA-95A5-E5C5C1D8C170}" type="pres">
      <dgm:prSet presAssocID="{0CE78D22-D682-4AC7-B99F-ABC65168772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5ABCAF0-DA52-4D13-91DA-625FE0BDE0D6}" type="pres">
      <dgm:prSet presAssocID="{3BF64A45-0A29-4C87-8BFE-975B08A5AA84}" presName="horFlow" presStyleCnt="0"/>
      <dgm:spPr/>
    </dgm:pt>
    <dgm:pt modelId="{769A825E-93A5-44F4-B783-E34F1317BD87}" type="pres">
      <dgm:prSet presAssocID="{3BF64A45-0A29-4C87-8BFE-975B08A5AA84}" presName="bigChev" presStyleLbl="node1" presStyleIdx="0" presStyleCnt="5" custScaleX="310742" custLinFactY="22630" custLinFactNeighborX="-2492" custLinFactNeighborY="100000"/>
      <dgm:spPr/>
      <dgm:t>
        <a:bodyPr/>
        <a:lstStyle/>
        <a:p>
          <a:endParaRPr lang="en-US"/>
        </a:p>
      </dgm:t>
    </dgm:pt>
    <dgm:pt modelId="{D23CA7AA-BA56-4828-8055-B806DAE70CCE}" type="pres">
      <dgm:prSet presAssocID="{3BF64A45-0A29-4C87-8BFE-975B08A5AA84}" presName="vSp" presStyleCnt="0"/>
      <dgm:spPr/>
    </dgm:pt>
    <dgm:pt modelId="{38C766F2-0FFB-4396-A1D0-2E74FFC5F81D}" type="pres">
      <dgm:prSet presAssocID="{F1A683B8-10A9-4246-8C2E-A876B20AB8A3}" presName="horFlow" presStyleCnt="0"/>
      <dgm:spPr/>
    </dgm:pt>
    <dgm:pt modelId="{C6906C5F-332E-4353-BA37-F4D243C93A19}" type="pres">
      <dgm:prSet presAssocID="{F1A683B8-10A9-4246-8C2E-A876B20AB8A3}" presName="bigChev" presStyleLbl="node1" presStyleIdx="1" presStyleCnt="5" custScaleX="310742" custLinFactY="22630" custLinFactNeighborX="-2492" custLinFactNeighborY="100000"/>
      <dgm:spPr/>
      <dgm:t>
        <a:bodyPr/>
        <a:lstStyle/>
        <a:p>
          <a:endParaRPr lang="en-US"/>
        </a:p>
      </dgm:t>
    </dgm:pt>
    <dgm:pt modelId="{834E9205-0BAD-4F90-AE21-49EC4E1C64D2}" type="pres">
      <dgm:prSet presAssocID="{F1A683B8-10A9-4246-8C2E-A876B20AB8A3}" presName="vSp" presStyleCnt="0"/>
      <dgm:spPr/>
    </dgm:pt>
    <dgm:pt modelId="{092D2FB4-0F2C-453C-A48D-C792E2DD47FF}" type="pres">
      <dgm:prSet presAssocID="{545C50AE-9F5C-48E9-911D-EEE9BA518EF6}" presName="horFlow" presStyleCnt="0"/>
      <dgm:spPr/>
    </dgm:pt>
    <dgm:pt modelId="{57A2932A-2759-423B-B4DE-D57EAE293384}" type="pres">
      <dgm:prSet presAssocID="{545C50AE-9F5C-48E9-911D-EEE9BA518EF6}" presName="bigChev" presStyleLbl="node1" presStyleIdx="2" presStyleCnt="5" custScaleX="309330" custLinFactY="-100000" custLinFactNeighborX="-2799" custLinFactNeighborY="-115094"/>
      <dgm:spPr/>
      <dgm:t>
        <a:bodyPr/>
        <a:lstStyle/>
        <a:p>
          <a:endParaRPr lang="en-US"/>
        </a:p>
      </dgm:t>
    </dgm:pt>
    <dgm:pt modelId="{775A4A55-EAD5-431C-B6EB-3C3B200ED99D}" type="pres">
      <dgm:prSet presAssocID="{545C50AE-9F5C-48E9-911D-EEE9BA518EF6}" presName="vSp" presStyleCnt="0"/>
      <dgm:spPr/>
    </dgm:pt>
    <dgm:pt modelId="{6239F34B-C8E4-4007-B8A2-BFFCE10817C4}" type="pres">
      <dgm:prSet presAssocID="{691FA4F0-6A60-4E1E-B32F-EBB3CDDE7803}" presName="horFlow" presStyleCnt="0"/>
      <dgm:spPr/>
    </dgm:pt>
    <dgm:pt modelId="{3DFDB1A6-CAFC-4202-9992-AFF05ADBA34C}" type="pres">
      <dgm:prSet presAssocID="{691FA4F0-6A60-4E1E-B32F-EBB3CDDE7803}" presName="bigChev" presStyleLbl="node1" presStyleIdx="3" presStyleCnt="5" custScaleX="309307"/>
      <dgm:spPr/>
      <dgm:t>
        <a:bodyPr/>
        <a:lstStyle/>
        <a:p>
          <a:endParaRPr lang="en-US"/>
        </a:p>
      </dgm:t>
    </dgm:pt>
    <dgm:pt modelId="{B2D0D146-3DF9-480B-8D2F-B461736247E2}" type="pres">
      <dgm:prSet presAssocID="{691FA4F0-6A60-4E1E-B32F-EBB3CDDE7803}" presName="vSp" presStyleCnt="0"/>
      <dgm:spPr/>
    </dgm:pt>
    <dgm:pt modelId="{2EE77589-E3EE-4C62-9C28-5DBB06B42352}" type="pres">
      <dgm:prSet presAssocID="{0D024FE7-A277-4EEF-B146-A680040D831D}" presName="horFlow" presStyleCnt="0"/>
      <dgm:spPr/>
    </dgm:pt>
    <dgm:pt modelId="{EE0F68C8-075E-4AA0-A0FC-56A1BEDC6DBF}" type="pres">
      <dgm:prSet presAssocID="{0D024FE7-A277-4EEF-B146-A680040D831D}" presName="bigChev" presStyleLbl="node1" presStyleIdx="4" presStyleCnt="5" custScaleX="309377"/>
      <dgm:spPr/>
      <dgm:t>
        <a:bodyPr/>
        <a:lstStyle/>
        <a:p>
          <a:endParaRPr lang="en-US"/>
        </a:p>
      </dgm:t>
    </dgm:pt>
  </dgm:ptLst>
  <dgm:cxnLst>
    <dgm:cxn modelId="{12AA8D85-533E-4393-B6AE-A8EC8C7F0999}" type="presOf" srcId="{3BF64A45-0A29-4C87-8BFE-975B08A5AA84}" destId="{769A825E-93A5-44F4-B783-E34F1317BD87}" srcOrd="0" destOrd="0" presId="urn:microsoft.com/office/officeart/2005/8/layout/lProcess3"/>
    <dgm:cxn modelId="{C7864D8C-82CC-498F-9FB9-D8329FECF4C1}" type="presOf" srcId="{691FA4F0-6A60-4E1E-B32F-EBB3CDDE7803}" destId="{3DFDB1A6-CAFC-4202-9992-AFF05ADBA34C}" srcOrd="0" destOrd="0" presId="urn:microsoft.com/office/officeart/2005/8/layout/lProcess3"/>
    <dgm:cxn modelId="{E28B8DA5-2173-43AB-B278-04F894FC052A}" type="presOf" srcId="{F1A683B8-10A9-4246-8C2E-A876B20AB8A3}" destId="{C6906C5F-332E-4353-BA37-F4D243C93A19}" srcOrd="0" destOrd="0" presId="urn:microsoft.com/office/officeart/2005/8/layout/lProcess3"/>
    <dgm:cxn modelId="{7D5AC81A-9780-4936-9023-29BC9178A045}" type="presOf" srcId="{545C50AE-9F5C-48E9-911D-EEE9BA518EF6}" destId="{57A2932A-2759-423B-B4DE-D57EAE293384}" srcOrd="0" destOrd="0" presId="urn:microsoft.com/office/officeart/2005/8/layout/lProcess3"/>
    <dgm:cxn modelId="{787AB527-8E75-4C0F-9974-F4BF4E1876E7}" srcId="{0CE78D22-D682-4AC7-B99F-ABC651687728}" destId="{545C50AE-9F5C-48E9-911D-EEE9BA518EF6}" srcOrd="2" destOrd="0" parTransId="{DE898F24-EEF8-4C7E-BDD3-1FB858486182}" sibTransId="{E8F88EDA-521B-4E7E-91AF-AFB65D2EBC27}"/>
    <dgm:cxn modelId="{53E8EFEE-F070-4CED-868D-9918A83666A3}" srcId="{0CE78D22-D682-4AC7-B99F-ABC651687728}" destId="{691FA4F0-6A60-4E1E-B32F-EBB3CDDE7803}" srcOrd="3" destOrd="0" parTransId="{C4BAAFF7-4BD3-4C32-B989-E197FB57014B}" sibTransId="{FC7B70F6-76F2-42D1-9B7E-728FC5016E88}"/>
    <dgm:cxn modelId="{1217A718-CCB9-419B-AE3D-6B6D016DEEAA}" type="presOf" srcId="{0D024FE7-A277-4EEF-B146-A680040D831D}" destId="{EE0F68C8-075E-4AA0-A0FC-56A1BEDC6DBF}" srcOrd="0" destOrd="0" presId="urn:microsoft.com/office/officeart/2005/8/layout/lProcess3"/>
    <dgm:cxn modelId="{C061DB6D-4101-453B-9479-2B6F7C8195BF}" srcId="{0CE78D22-D682-4AC7-B99F-ABC651687728}" destId="{0D024FE7-A277-4EEF-B146-A680040D831D}" srcOrd="4" destOrd="0" parTransId="{26FD432A-B802-4F39-A1A3-B2C126552A47}" sibTransId="{802A25AA-FA0F-4340-AB5C-A5FD55EAD78C}"/>
    <dgm:cxn modelId="{28E311A7-C21A-427E-8E22-C6AD80BFA7DF}" srcId="{0CE78D22-D682-4AC7-B99F-ABC651687728}" destId="{3BF64A45-0A29-4C87-8BFE-975B08A5AA84}" srcOrd="0" destOrd="0" parTransId="{CC57556A-8F81-46E8-B3E3-6E56F3EA25CB}" sibTransId="{E6B58D59-6496-4569-B2BE-141BCC2031C6}"/>
    <dgm:cxn modelId="{47560D71-3EDD-4AA5-B8FA-9BE293CC972A}" srcId="{0CE78D22-D682-4AC7-B99F-ABC651687728}" destId="{F1A683B8-10A9-4246-8C2E-A876B20AB8A3}" srcOrd="1" destOrd="0" parTransId="{1E0B2DD4-ADB7-402D-81EE-4FCA6C5DE0BF}" sibTransId="{7756346F-D288-477F-892A-D324B8391CA7}"/>
    <dgm:cxn modelId="{B668A7A3-4E48-4A58-98A8-629B1F250E18}" type="presOf" srcId="{0CE78D22-D682-4AC7-B99F-ABC651687728}" destId="{D974BFC7-4A49-48CA-95A5-E5C5C1D8C170}" srcOrd="0" destOrd="0" presId="urn:microsoft.com/office/officeart/2005/8/layout/lProcess3"/>
    <dgm:cxn modelId="{36FB1A9E-B2BD-401A-AD40-66D33F9850F8}" type="presParOf" srcId="{D974BFC7-4A49-48CA-95A5-E5C5C1D8C170}" destId="{95ABCAF0-DA52-4D13-91DA-625FE0BDE0D6}" srcOrd="0" destOrd="0" presId="urn:microsoft.com/office/officeart/2005/8/layout/lProcess3"/>
    <dgm:cxn modelId="{7130485F-1244-40D6-A118-26B0C56EDB2C}" type="presParOf" srcId="{95ABCAF0-DA52-4D13-91DA-625FE0BDE0D6}" destId="{769A825E-93A5-44F4-B783-E34F1317BD87}" srcOrd="0" destOrd="0" presId="urn:microsoft.com/office/officeart/2005/8/layout/lProcess3"/>
    <dgm:cxn modelId="{7BEA81E0-B7FE-4F6E-ACB2-B973734252B2}" type="presParOf" srcId="{D974BFC7-4A49-48CA-95A5-E5C5C1D8C170}" destId="{D23CA7AA-BA56-4828-8055-B806DAE70CCE}" srcOrd="1" destOrd="0" presId="urn:microsoft.com/office/officeart/2005/8/layout/lProcess3"/>
    <dgm:cxn modelId="{678CE337-B658-4348-997B-8C55861CF91D}" type="presParOf" srcId="{D974BFC7-4A49-48CA-95A5-E5C5C1D8C170}" destId="{38C766F2-0FFB-4396-A1D0-2E74FFC5F81D}" srcOrd="2" destOrd="0" presId="urn:microsoft.com/office/officeart/2005/8/layout/lProcess3"/>
    <dgm:cxn modelId="{D733161B-60B1-4EAE-BF32-23058017AA0E}" type="presParOf" srcId="{38C766F2-0FFB-4396-A1D0-2E74FFC5F81D}" destId="{C6906C5F-332E-4353-BA37-F4D243C93A19}" srcOrd="0" destOrd="0" presId="urn:microsoft.com/office/officeart/2005/8/layout/lProcess3"/>
    <dgm:cxn modelId="{7A0493AA-4E6C-47C9-BF54-18025A56096D}" type="presParOf" srcId="{D974BFC7-4A49-48CA-95A5-E5C5C1D8C170}" destId="{834E9205-0BAD-4F90-AE21-49EC4E1C64D2}" srcOrd="3" destOrd="0" presId="urn:microsoft.com/office/officeart/2005/8/layout/lProcess3"/>
    <dgm:cxn modelId="{7BCB1C69-0933-4BD6-89ED-DCB16917888B}" type="presParOf" srcId="{D974BFC7-4A49-48CA-95A5-E5C5C1D8C170}" destId="{092D2FB4-0F2C-453C-A48D-C792E2DD47FF}" srcOrd="4" destOrd="0" presId="urn:microsoft.com/office/officeart/2005/8/layout/lProcess3"/>
    <dgm:cxn modelId="{97A4195B-04B4-41D4-BBFB-C132E1BCFB4C}" type="presParOf" srcId="{092D2FB4-0F2C-453C-A48D-C792E2DD47FF}" destId="{57A2932A-2759-423B-B4DE-D57EAE293384}" srcOrd="0" destOrd="0" presId="urn:microsoft.com/office/officeart/2005/8/layout/lProcess3"/>
    <dgm:cxn modelId="{4A86C325-F72A-4DE6-9595-E4BE769399D7}" type="presParOf" srcId="{D974BFC7-4A49-48CA-95A5-E5C5C1D8C170}" destId="{775A4A55-EAD5-431C-B6EB-3C3B200ED99D}" srcOrd="5" destOrd="0" presId="urn:microsoft.com/office/officeart/2005/8/layout/lProcess3"/>
    <dgm:cxn modelId="{93A94DCF-DA23-42E1-87F9-309CC4B206DA}" type="presParOf" srcId="{D974BFC7-4A49-48CA-95A5-E5C5C1D8C170}" destId="{6239F34B-C8E4-4007-B8A2-BFFCE10817C4}" srcOrd="6" destOrd="0" presId="urn:microsoft.com/office/officeart/2005/8/layout/lProcess3"/>
    <dgm:cxn modelId="{AE07F584-E532-4B61-92D8-5CE18EFEA097}" type="presParOf" srcId="{6239F34B-C8E4-4007-B8A2-BFFCE10817C4}" destId="{3DFDB1A6-CAFC-4202-9992-AFF05ADBA34C}" srcOrd="0" destOrd="0" presId="urn:microsoft.com/office/officeart/2005/8/layout/lProcess3"/>
    <dgm:cxn modelId="{83ECEA2F-EECE-430A-B0F0-4B968D5BDF30}" type="presParOf" srcId="{D974BFC7-4A49-48CA-95A5-E5C5C1D8C170}" destId="{B2D0D146-3DF9-480B-8D2F-B461736247E2}" srcOrd="7" destOrd="0" presId="urn:microsoft.com/office/officeart/2005/8/layout/lProcess3"/>
    <dgm:cxn modelId="{B4C85179-5E92-4F6D-B40B-009BF0909684}" type="presParOf" srcId="{D974BFC7-4A49-48CA-95A5-E5C5C1D8C170}" destId="{2EE77589-E3EE-4C62-9C28-5DBB06B42352}" srcOrd="8" destOrd="0" presId="urn:microsoft.com/office/officeart/2005/8/layout/lProcess3"/>
    <dgm:cxn modelId="{8C38900E-AD33-4A42-8D5A-F7A0CCF0EA50}" type="presParOf" srcId="{2EE77589-E3EE-4C62-9C28-5DBB06B42352}" destId="{EE0F68C8-075E-4AA0-A0FC-56A1BEDC6DB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A825E-93A5-44F4-B783-E34F1317BD87}">
      <dsp:nvSpPr>
        <dsp:cNvPr id="0" name=""/>
        <dsp:cNvSpPr/>
      </dsp:nvSpPr>
      <dsp:spPr>
        <a:xfrm>
          <a:off x="461614" y="706992"/>
          <a:ext cx="4466064" cy="574890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R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расположивости и </a:t>
          </a: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поузданости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рада </a:t>
          </a:r>
          <a:r>
            <a:rPr lang="sr-Cyrl-R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блокова</a:t>
          </a: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,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endParaRPr lang="en-US" sz="1900" b="1" kern="1200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sp:txBody>
      <dsp:txXfrm>
        <a:off x="749059" y="706992"/>
        <a:ext cx="3891174" cy="574890"/>
      </dsp:txXfrm>
    </dsp:sp>
    <dsp:sp modelId="{C6906C5F-332E-4353-BA37-F4D243C93A19}">
      <dsp:nvSpPr>
        <dsp:cNvPr id="0" name=""/>
        <dsp:cNvSpPr/>
      </dsp:nvSpPr>
      <dsp:spPr>
        <a:xfrm>
          <a:off x="461614" y="1362367"/>
          <a:ext cx="4466064" cy="574890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sr-Cyrl-R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снаге </a:t>
          </a: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блокова,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 </a:t>
          </a:r>
          <a:endParaRPr lang="en-US" sz="1900" b="1" kern="1200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sp:txBody>
      <dsp:txXfrm>
        <a:off x="749059" y="1362367"/>
        <a:ext cx="3891174" cy="574890"/>
      </dsp:txXfrm>
    </dsp:sp>
    <dsp:sp modelId="{57A2932A-2759-423B-B4DE-D57EAE293384}">
      <dsp:nvSpPr>
        <dsp:cNvPr id="0" name=""/>
        <dsp:cNvSpPr/>
      </dsp:nvSpPr>
      <dsp:spPr>
        <a:xfrm>
          <a:off x="457202" y="76200"/>
          <a:ext cx="4445770" cy="574890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Продужење животног века постројења,</a:t>
          </a:r>
          <a:endParaRPr lang="en-US" sz="1900" b="1" kern="1200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sp:txBody>
      <dsp:txXfrm>
        <a:off x="744647" y="76200"/>
        <a:ext cx="3870880" cy="574890"/>
      </dsp:txXfrm>
    </dsp:sp>
    <dsp:sp modelId="{3DFDB1A6-CAFC-4202-9992-AFF05ADBA34C}">
      <dsp:nvSpPr>
        <dsp:cNvPr id="0" name=""/>
        <dsp:cNvSpPr/>
      </dsp:nvSpPr>
      <dsp:spPr>
        <a:xfrm>
          <a:off x="497430" y="1968129"/>
          <a:ext cx="4445440" cy="574890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Повећање енергетске ефикасности и</a:t>
          </a:r>
          <a:endParaRPr lang="en-US" sz="1900" b="1" kern="1200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sp:txBody>
      <dsp:txXfrm>
        <a:off x="784875" y="1968129"/>
        <a:ext cx="3870550" cy="574890"/>
      </dsp:txXfrm>
    </dsp:sp>
    <dsp:sp modelId="{EE0F68C8-075E-4AA0-A0FC-56A1BEDC6DBF}">
      <dsp:nvSpPr>
        <dsp:cNvPr id="0" name=""/>
        <dsp:cNvSpPr/>
      </dsp:nvSpPr>
      <dsp:spPr>
        <a:xfrm>
          <a:off x="497430" y="2623504"/>
          <a:ext cx="4446446" cy="574890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Смањење негативног утицаја на животну средину</a:t>
          </a:r>
          <a:r>
            <a:rPr lang="sr-Latn-CS" sz="1900" b="1" kern="1200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rPr>
            <a:t>.</a:t>
          </a:r>
          <a:endParaRPr lang="en-US" sz="1900" b="1" kern="1200" dirty="0">
            <a:solidFill>
              <a:srgbClr val="002060"/>
            </a:solidFill>
            <a:latin typeface="Calibri" panose="020F0502020204030204" pitchFamily="34" charset="0"/>
            <a:cs typeface="Arial" panose="020B0604020202020204" pitchFamily="34" charset="0"/>
          </a:endParaRPr>
        </a:p>
      </dsp:txBody>
      <dsp:txXfrm>
        <a:off x="784875" y="2623504"/>
        <a:ext cx="3871556" cy="574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x-none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6" y="0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0CF3FE-261B-4857-B536-D9EEB75A3F65}" type="datetime1">
              <a:rPr lang="en-US">
                <a:latin typeface="Arial" pitchFamily="34" charset="0"/>
              </a:rPr>
              <a:pPr>
                <a:defRPr/>
              </a:pPr>
              <a:t>10/4/2017</a:t>
            </a:fld>
            <a:endParaRPr lang="x-none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272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x-none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6" y="9428272"/>
            <a:ext cx="2972421" cy="4966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EB1B054-1867-4E69-9176-D2658F8EF5F4}" type="slidenum">
              <a:rPr lang="x-none">
                <a:latin typeface="Arial" pitchFamily="34" charset="0"/>
              </a:rPr>
              <a:pPr>
                <a:defRPr/>
              </a:pPr>
              <a:t>‹#›</a:t>
            </a:fld>
            <a:endParaRPr lang="x-non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09059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026" y="0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9B4C438-F3A9-41EA-83CC-85C5390709A3}" type="datetime1">
              <a:rPr lang="en-US" smtClean="0"/>
              <a:pPr>
                <a:defRPr/>
              </a:pPr>
              <a:t>10/4/2017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2238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21" y="4715833"/>
            <a:ext cx="5486712" cy="4466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272"/>
            <a:ext cx="2972421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026" y="9428272"/>
            <a:ext cx="2972421" cy="4966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Arial" charset="0"/>
              </a:defRPr>
            </a:lvl1pPr>
          </a:lstStyle>
          <a:p>
            <a:pPr>
              <a:defRPr/>
            </a:pPr>
            <a:fld id="{39757D6D-902E-441B-955F-07DCDC32286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22427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B4C438-F3A9-41EA-83CC-85C5390709A3}" type="datetime1">
              <a:rPr lang="en-US" smtClean="0"/>
              <a:pPr>
                <a:defRPr/>
              </a:pPr>
              <a:t>10/4/2017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757D6D-902E-441B-955F-07DCDC322869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875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 userDrawn="1"/>
        </p:nvSpPr>
        <p:spPr bwMode="auto">
          <a:xfrm>
            <a:off x="685800" y="3883821"/>
            <a:ext cx="11506200" cy="2381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itchFamily="34" charset="0"/>
              <a:cs typeface="+mn-cs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203200" cy="914400"/>
          </a:xfrm>
          <a:prstGeom prst="rect">
            <a:avLst/>
          </a:prstGeom>
          <a:solidFill>
            <a:srgbClr val="EF3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914400"/>
            <a:ext cx="203200" cy="5943600"/>
          </a:xfrm>
          <a:prstGeom prst="rect">
            <a:avLst/>
          </a:prstGeom>
          <a:solidFill>
            <a:srgbClr val="0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8" name="Subtitle 8"/>
          <p:cNvSpPr txBox="1">
            <a:spLocks/>
          </p:cNvSpPr>
          <p:nvPr userDrawn="1"/>
        </p:nvSpPr>
        <p:spPr>
          <a:xfrm>
            <a:off x="406400" y="228600"/>
            <a:ext cx="6705600" cy="536104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6800" tIns="46800" rIns="46800" bIns="46800" anchor="ctr"/>
          <a:lstStyle>
            <a:lvl1pPr defTabSz="923925">
              <a:defRPr sz="2800" b="1" baseline="0">
                <a:solidFill>
                  <a:schemeClr val="tx2"/>
                </a:solidFill>
              </a:defRPr>
            </a:lvl1pPr>
            <a:lvl2pPr algn="ctr">
              <a:defRPr sz="3200">
                <a:solidFill>
                  <a:srgbClr val="003399"/>
                </a:solidFill>
                <a:latin typeface="Arial" pitchFamily="34" charset="0"/>
              </a:defRPr>
            </a:lvl2pPr>
            <a:lvl3pPr algn="ctr">
              <a:defRPr sz="3200">
                <a:solidFill>
                  <a:srgbClr val="003399"/>
                </a:solidFill>
                <a:latin typeface="Arial" pitchFamily="34" charset="0"/>
              </a:defRPr>
            </a:lvl3pPr>
            <a:lvl4pPr algn="ctr">
              <a:defRPr sz="3200">
                <a:solidFill>
                  <a:srgbClr val="003399"/>
                </a:solidFill>
                <a:latin typeface="Arial" pitchFamily="34" charset="0"/>
              </a:defRPr>
            </a:lvl4pPr>
            <a:lvl5pPr algn="ctr">
              <a:defRPr sz="3200">
                <a:solidFill>
                  <a:srgbClr val="003399"/>
                </a:solidFill>
                <a:latin typeface="Aria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003399"/>
                </a:solidFill>
                <a:latin typeface="Aria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003399"/>
                </a:solidFill>
                <a:latin typeface="Aria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003399"/>
                </a:solidFill>
                <a:latin typeface="Aria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003399"/>
                </a:solidFill>
                <a:latin typeface="Arial" pitchFamily="34" charset="0"/>
              </a:defRPr>
            </a:lvl9pPr>
          </a:lstStyle>
          <a:p>
            <a:pPr eaLnBrk="0" hangingPunct="0">
              <a:lnSpc>
                <a:spcPct val="200000"/>
              </a:lnSpc>
              <a:defRPr/>
            </a:pPr>
            <a:r>
              <a:rPr lang="sr-Cyrl-RS" sz="1600" b="0" dirty="0" smtClean="0">
                <a:solidFill>
                  <a:srgbClr val="023F88"/>
                </a:solidFill>
              </a:rPr>
              <a:t>Јавно предузеће „Електропривреда Србије“</a:t>
            </a:r>
          </a:p>
          <a:p>
            <a:pPr eaLnBrk="0" hangingPunct="0">
              <a:defRPr/>
            </a:pPr>
            <a:r>
              <a:rPr lang="sr-Cyrl-RS" sz="1600" b="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Огранак ТЕНТ</a:t>
            </a:r>
            <a:endParaRPr lang="en-US" sz="1600" b="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20917"/>
            <a:ext cx="10363200" cy="1254001"/>
          </a:xfrm>
        </p:spPr>
        <p:txBody>
          <a:bodyPr/>
          <a:lstStyle>
            <a:lvl1pPr>
              <a:defRPr b="1">
                <a:solidFill>
                  <a:srgbClr val="023E8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077072"/>
            <a:ext cx="8534400" cy="1008112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0">
                <a:solidFill>
                  <a:srgbClr val="023E8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7248128" y="6093296"/>
            <a:ext cx="4512205" cy="483022"/>
          </a:xfrm>
        </p:spPr>
        <p:txBody>
          <a:bodyPr anchor="ctr">
            <a:normAutofit/>
          </a:bodyPr>
          <a:lstStyle>
            <a:lvl1pPr marL="0" indent="0" algn="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novni slajd_varijant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 txBox="1">
            <a:spLocks/>
          </p:cNvSpPr>
          <p:nvPr userDrawn="1"/>
        </p:nvSpPr>
        <p:spPr bwMode="auto">
          <a:xfrm>
            <a:off x="11472336" y="6448454"/>
            <a:ext cx="626533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fld id="{97888934-4224-4B74-9744-FB952E1BA6B6}" type="slidenum">
              <a:rPr lang="en-US" sz="1200" b="1" smtClean="0">
                <a:solidFill>
                  <a:srgbClr val="023F88"/>
                </a:solidFill>
              </a:rPr>
              <a:pPr algn="ctr">
                <a:defRPr/>
              </a:pPr>
              <a:t>‹#›</a:t>
            </a:fld>
            <a:endParaRPr lang="en-US" sz="1200" b="1" dirty="0" smtClean="0">
              <a:solidFill>
                <a:srgbClr val="023F8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84784"/>
            <a:ext cx="10972800" cy="4680520"/>
          </a:xfrm>
        </p:spPr>
        <p:txBody>
          <a:bodyPr/>
          <a:lstStyle>
            <a:lvl1pPr>
              <a:defRPr>
                <a:solidFill>
                  <a:srgbClr val="023F88"/>
                </a:solidFill>
              </a:defRPr>
            </a:lvl1pPr>
            <a:lvl2pPr>
              <a:defRPr>
                <a:solidFill>
                  <a:srgbClr val="023F88"/>
                </a:solidFill>
              </a:defRPr>
            </a:lvl2pPr>
            <a:lvl3pPr>
              <a:defRPr>
                <a:solidFill>
                  <a:srgbClr val="023F88"/>
                </a:solidFill>
              </a:defRPr>
            </a:lvl3pPr>
            <a:lvl4pPr>
              <a:defRPr>
                <a:solidFill>
                  <a:srgbClr val="023F88"/>
                </a:solidFill>
              </a:defRPr>
            </a:lvl4pPr>
            <a:lvl5pPr>
              <a:defRPr>
                <a:solidFill>
                  <a:srgbClr val="023F88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1"/>
            <a:ext cx="10959008" cy="933724"/>
          </a:xfrm>
        </p:spPr>
        <p:txBody>
          <a:bodyPr/>
          <a:lstStyle>
            <a:lvl1pPr>
              <a:defRPr>
                <a:solidFill>
                  <a:srgbClr val="023F8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619836" y="6448453"/>
            <a:ext cx="2916324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16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sa dva sadrz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023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 bwMode="auto">
          <a:xfrm>
            <a:off x="11472336" y="6448454"/>
            <a:ext cx="626533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fld id="{0863D399-ED75-4F92-A7F6-5E967EC3DB3F}" type="slidenum">
              <a:rPr lang="en-US" sz="1200" b="1" smtClean="0">
                <a:solidFill>
                  <a:srgbClr val="003296"/>
                </a:solidFill>
              </a:rPr>
              <a:pPr algn="ctr">
                <a:defRPr/>
              </a:pPr>
              <a:t>‹#›</a:t>
            </a:fld>
            <a:endParaRPr lang="en-US" sz="1200" b="1" dirty="0" smtClean="0">
              <a:solidFill>
                <a:srgbClr val="00329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52736"/>
            <a:ext cx="5384800" cy="5112568"/>
          </a:xfrm>
        </p:spPr>
        <p:txBody>
          <a:bodyPr/>
          <a:lstStyle>
            <a:lvl1pPr>
              <a:defRPr sz="2000">
                <a:solidFill>
                  <a:srgbClr val="004990"/>
                </a:solidFill>
              </a:defRPr>
            </a:lvl1pPr>
            <a:lvl2pPr>
              <a:defRPr sz="1800">
                <a:solidFill>
                  <a:srgbClr val="004990"/>
                </a:solidFill>
              </a:defRPr>
            </a:lvl2pPr>
            <a:lvl3pPr>
              <a:defRPr sz="1600">
                <a:solidFill>
                  <a:srgbClr val="004990"/>
                </a:solidFill>
              </a:defRPr>
            </a:lvl3pPr>
            <a:lvl4pPr>
              <a:defRPr sz="1400">
                <a:solidFill>
                  <a:srgbClr val="004990"/>
                </a:solidFill>
              </a:defRPr>
            </a:lvl4pPr>
            <a:lvl5pPr>
              <a:defRPr sz="1200">
                <a:solidFill>
                  <a:srgbClr val="00499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052736"/>
            <a:ext cx="5384800" cy="5112568"/>
          </a:xfrm>
        </p:spPr>
        <p:txBody>
          <a:bodyPr/>
          <a:lstStyle>
            <a:lvl1pPr>
              <a:defRPr sz="2000">
                <a:solidFill>
                  <a:srgbClr val="004990"/>
                </a:solidFill>
              </a:defRPr>
            </a:lvl1pPr>
            <a:lvl2pPr>
              <a:defRPr sz="1800">
                <a:solidFill>
                  <a:srgbClr val="004990"/>
                </a:solidFill>
              </a:defRPr>
            </a:lvl2pPr>
            <a:lvl3pPr>
              <a:defRPr sz="1600">
                <a:solidFill>
                  <a:srgbClr val="004990"/>
                </a:solidFill>
              </a:defRPr>
            </a:lvl3pPr>
            <a:lvl4pPr>
              <a:defRPr sz="1400">
                <a:solidFill>
                  <a:srgbClr val="004990"/>
                </a:solidFill>
              </a:defRPr>
            </a:lvl4pPr>
            <a:lvl5pPr>
              <a:defRPr sz="1200">
                <a:solidFill>
                  <a:srgbClr val="00499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024533" cy="792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7413" y="6309320"/>
            <a:ext cx="358308" cy="396044"/>
          </a:xfrm>
          <a:prstGeom prst="rect">
            <a:avLst/>
          </a:prstGeom>
        </p:spPr>
      </p:pic>
      <p:sp>
        <p:nvSpPr>
          <p:cNvPr id="1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619836" y="6448453"/>
            <a:ext cx="2916324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ored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013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Slide Number Placeholder 3"/>
          <p:cNvSpPr txBox="1">
            <a:spLocks/>
          </p:cNvSpPr>
          <p:nvPr userDrawn="1"/>
        </p:nvSpPr>
        <p:spPr bwMode="auto">
          <a:xfrm>
            <a:off x="11472336" y="6448454"/>
            <a:ext cx="626533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fld id="{629E2978-3C9E-41F9-A0BD-8438D494022C}" type="slidenum">
              <a:rPr lang="en-US" sz="1200" b="1" smtClean="0">
                <a:solidFill>
                  <a:srgbClr val="003296"/>
                </a:solidFill>
              </a:rPr>
              <a:pPr algn="ctr">
                <a:defRPr/>
              </a:pPr>
              <a:t>‹#›</a:t>
            </a:fld>
            <a:endParaRPr lang="en-US" sz="1200" b="1" dirty="0" smtClean="0">
              <a:solidFill>
                <a:srgbClr val="00329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061046"/>
            <a:ext cx="5386917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rgbClr val="023F8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772816"/>
            <a:ext cx="5386917" cy="4392488"/>
          </a:xfrm>
        </p:spPr>
        <p:txBody>
          <a:bodyPr/>
          <a:lstStyle>
            <a:lvl1pPr>
              <a:defRPr sz="2000">
                <a:solidFill>
                  <a:srgbClr val="023F88"/>
                </a:solidFill>
              </a:defRPr>
            </a:lvl1pPr>
            <a:lvl2pPr>
              <a:defRPr sz="1800">
                <a:solidFill>
                  <a:srgbClr val="023F88"/>
                </a:solidFill>
              </a:defRPr>
            </a:lvl2pPr>
            <a:lvl3pPr>
              <a:defRPr sz="1600">
                <a:solidFill>
                  <a:srgbClr val="023F88"/>
                </a:solidFill>
              </a:defRPr>
            </a:lvl3pPr>
            <a:lvl4pPr>
              <a:defRPr sz="1400">
                <a:solidFill>
                  <a:srgbClr val="023F88"/>
                </a:solidFill>
              </a:defRPr>
            </a:lvl4pPr>
            <a:lvl5pPr>
              <a:defRPr sz="1200">
                <a:solidFill>
                  <a:srgbClr val="023F88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061046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rgbClr val="013E8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772816"/>
            <a:ext cx="5389033" cy="4392488"/>
          </a:xfrm>
        </p:spPr>
        <p:txBody>
          <a:bodyPr/>
          <a:lstStyle>
            <a:lvl1pPr>
              <a:defRPr sz="2000">
                <a:solidFill>
                  <a:srgbClr val="013E89"/>
                </a:solidFill>
              </a:defRPr>
            </a:lvl1pPr>
            <a:lvl2pPr>
              <a:defRPr sz="1800">
                <a:solidFill>
                  <a:srgbClr val="013E89"/>
                </a:solidFill>
              </a:defRPr>
            </a:lvl2pPr>
            <a:lvl3pPr>
              <a:defRPr sz="1600">
                <a:solidFill>
                  <a:srgbClr val="013E89"/>
                </a:solidFill>
              </a:defRPr>
            </a:lvl3pPr>
            <a:lvl4pPr>
              <a:defRPr sz="1400">
                <a:solidFill>
                  <a:srgbClr val="013E89"/>
                </a:solidFill>
              </a:defRPr>
            </a:lvl4pPr>
            <a:lvl5pPr>
              <a:defRPr sz="1200">
                <a:solidFill>
                  <a:srgbClr val="013E89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024533" cy="792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7413" y="6309320"/>
            <a:ext cx="358308" cy="396044"/>
          </a:xfrm>
          <a:prstGeom prst="rect">
            <a:avLst/>
          </a:prstGeom>
        </p:spPr>
      </p:pic>
      <p:sp>
        <p:nvSpPr>
          <p:cNvPr id="18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619836" y="6448453"/>
            <a:ext cx="2916324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o naslov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023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E2E7F0"/>
              </a:solidFill>
              <a:latin typeface="Arial" pitchFamily="34" charset="0"/>
            </a:endParaRPr>
          </a:p>
        </p:txBody>
      </p:sp>
      <p:sp>
        <p:nvSpPr>
          <p:cNvPr id="11" name="Slide Number Placeholder 3"/>
          <p:cNvSpPr txBox="1">
            <a:spLocks/>
          </p:cNvSpPr>
          <p:nvPr userDrawn="1"/>
        </p:nvSpPr>
        <p:spPr bwMode="auto">
          <a:xfrm>
            <a:off x="11472336" y="6448454"/>
            <a:ext cx="626533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fld id="{67C6F6B7-4591-4F48-BBCA-BE38576F9BF2}" type="slidenum">
              <a:rPr lang="en-US" sz="1200" b="1" smtClean="0">
                <a:solidFill>
                  <a:srgbClr val="003296"/>
                </a:solidFill>
              </a:rPr>
              <a:pPr algn="ctr">
                <a:defRPr/>
              </a:pPr>
              <a:t>‹#›</a:t>
            </a:fld>
            <a:endParaRPr lang="en-US" sz="1200" b="1" dirty="0" smtClean="0">
              <a:solidFill>
                <a:srgbClr val="00329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024533" cy="792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7413" y="6309320"/>
            <a:ext cx="358308" cy="396044"/>
          </a:xfrm>
          <a:prstGeom prst="rect">
            <a:avLst/>
          </a:prstGeom>
        </p:spPr>
      </p:pic>
      <p:sp>
        <p:nvSpPr>
          <p:cNvPr id="8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619836" y="6448453"/>
            <a:ext cx="2916324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vrs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11692526" y="6365424"/>
            <a:ext cx="195536" cy="803412"/>
          </a:xfrm>
          <a:prstGeom prst="rect">
            <a:avLst/>
          </a:prstGeom>
          <a:solidFill>
            <a:srgbClr val="083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5596525" y="1072835"/>
            <a:ext cx="195538" cy="11388588"/>
          </a:xfrm>
          <a:prstGeom prst="rect">
            <a:avLst/>
          </a:prstGeom>
          <a:solidFill>
            <a:srgbClr val="EF3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963084" y="4406929"/>
            <a:ext cx="10363200" cy="1362075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rgbClr val="00499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12"/>
          <p:cNvSpPr>
            <a:spLocks noGrp="1"/>
          </p:cNvSpPr>
          <p:nvPr userDrawn="1">
            <p:ph type="body" sz="quarter" idx="10"/>
          </p:nvPr>
        </p:nvSpPr>
        <p:spPr>
          <a:xfrm>
            <a:off x="4619836" y="6309321"/>
            <a:ext cx="2916324" cy="288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0">
                <a:solidFill>
                  <a:srgbClr val="02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5894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adrzaj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/>
          <a:lstStyle/>
          <a:p>
            <a:fld id="{9E583DDF-CA54-461A-A486-592D2374C532}" type="datetimeFigureOut">
              <a:rPr lang="en-US"/>
              <a:t>10/4/2017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/>
          <a:lstStyle/>
          <a:p>
            <a:fld id="{CA8D9AD5-F248-4919-864A-CFD76CC027D6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501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556506770"/>
              </p:ext>
            </p:extLst>
          </p:nvPr>
        </p:nvGraphicFramePr>
        <p:xfrm>
          <a:off x="2119" y="161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01" name="think-cell Slide" r:id="rId11" imgW="360" imgH="360" progId="TCLayout.ActiveDocument.1">
                  <p:embed/>
                </p:oleObj>
              </mc:Choice>
              <mc:Fallback>
                <p:oleObj name="think-cell Slide" r:id="rId11" imgW="360" imgH="360" progId="TCLayout.ActiveDocument.1">
                  <p:embed/>
                  <p:pic>
                    <p:nvPicPr>
                      <p:cNvPr id="0" name="Picture 4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611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67097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377662" y="213347"/>
            <a:ext cx="586990" cy="6488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46" r:id="rId1"/>
    <p:sldLayoutId id="2147484562" r:id="rId2"/>
    <p:sldLayoutId id="2147484551" r:id="rId3"/>
    <p:sldLayoutId id="2147484552" r:id="rId4"/>
    <p:sldLayoutId id="2147484553" r:id="rId5"/>
    <p:sldLayoutId id="2147484563" r:id="rId6"/>
    <p:sldLayoutId id="2147484564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23F88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004990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rgbClr val="004990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 kern="1200">
          <a:solidFill>
            <a:srgbClr val="004990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400" kern="1200">
          <a:solidFill>
            <a:srgbClr val="004990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004990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emf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43372" y="5661248"/>
            <a:ext cx="10884913" cy="864096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/>
              <a:t>Ефекти I фазе и </a:t>
            </a:r>
            <a:r>
              <a:rPr lang="en-US" sz="3200" b="1" dirty="0" smtClean="0"/>
              <a:t>наставак</a:t>
            </a:r>
            <a:r>
              <a:rPr lang="en-US" sz="3200" b="1" dirty="0"/>
              <a:t> </a:t>
            </a:r>
            <a:r>
              <a:rPr lang="en-US" sz="3200" b="1" dirty="0" smtClean="0"/>
              <a:t>ревитализације блокова на </a:t>
            </a:r>
            <a:r>
              <a:rPr lang="en-US" sz="3200" b="1" dirty="0"/>
              <a:t>ТЕНТ </a:t>
            </a:r>
            <a:r>
              <a:rPr lang="en-US" sz="3200" b="1" dirty="0" smtClean="0"/>
              <a:t>Б</a:t>
            </a:r>
            <a:endParaRPr lang="sr-Cyrl-RS" sz="3200" b="1" dirty="0" smtClean="0"/>
          </a:p>
          <a:p>
            <a:pPr lvl="0" algn="ctr"/>
            <a:r>
              <a:rPr lang="sr-Cyrl-RS" sz="2000" dirty="0" smtClean="0"/>
              <a:t>ТЕНТ Б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62700" y="548680"/>
            <a:ext cx="6129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1600" dirty="0">
                <a:solidFill>
                  <a:srgbClr val="023F88"/>
                </a:solidFill>
                <a:latin typeface="Arial" charset="0"/>
                <a:cs typeface="Arial" charset="0"/>
              </a:rPr>
              <a:t>Огранак </a:t>
            </a:r>
            <a:r>
              <a:rPr lang="sr-Cyrl-RS" sz="1600" dirty="0" smtClean="0">
                <a:solidFill>
                  <a:srgbClr val="023F88"/>
                </a:solidFill>
                <a:latin typeface="Arial" charset="0"/>
                <a:cs typeface="Arial" charset="0"/>
              </a:rPr>
              <a:t>ТЕНТ</a:t>
            </a:r>
            <a:endParaRPr lang="en-US" sz="1600" dirty="0">
              <a:solidFill>
                <a:srgbClr val="023F88"/>
              </a:solidFill>
              <a:latin typeface="Arial" charset="0"/>
              <a:cs typeface="Arial" charset="0"/>
            </a:endParaRPr>
          </a:p>
        </p:txBody>
      </p:sp>
      <p:pic>
        <p:nvPicPr>
          <p:cNvPr id="6" name="Picture 1" descr="C:\Users\Ivan Gajic\Desktop\Termoelektrana-Nikola-Tesla-B  4544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2" b="8371"/>
          <a:stretch/>
        </p:blipFill>
        <p:spPr bwMode="auto">
          <a:xfrm>
            <a:off x="305266" y="884766"/>
            <a:ext cx="11800915" cy="457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0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871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sr-Cyrl-CS" sz="2800" b="1" dirty="0" smtClean="0"/>
              <a:t>Цевни систем котла</a:t>
            </a:r>
            <a:endParaRPr lang="en-US" altLang="en-US" sz="28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9" y="601171"/>
            <a:ext cx="2221708" cy="2962276"/>
          </a:xfrm>
          <a:prstGeom prst="rect">
            <a:avLst/>
          </a:prstGeom>
        </p:spPr>
      </p:pic>
      <p:pic>
        <p:nvPicPr>
          <p:cNvPr id="15" name="Picture 4" descr="C:\Users\i.gajic\Desktop\New folder (2)\20160903_0943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73" y="601171"/>
            <a:ext cx="3828565" cy="249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Ivan\Desktop\Slike maj 2012\DSC044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4" y="601171"/>
            <a:ext cx="3488816" cy="249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Users\i.gajic\Desktop\New folder (2)\20160914_1112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080" y="4201998"/>
            <a:ext cx="3843275" cy="215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i.gajic\Desktop\New folder (2)\20160914_11363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261" y="4201998"/>
            <a:ext cx="3546611" cy="215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Ivan Gajic\Desktop\Termoelektrana-Nikola-Tesla-B  33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19" y="3616051"/>
            <a:ext cx="2221708" cy="275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Slide Number Placeholder 10"/>
          <p:cNvSpPr txBox="1">
            <a:spLocks/>
          </p:cNvSpPr>
          <p:nvPr/>
        </p:nvSpPr>
        <p:spPr>
          <a:xfrm>
            <a:off x="1060669" y="3150849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Подизање нових панела испаривача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Slide Number Placeholder 10"/>
          <p:cNvSpPr txBox="1">
            <a:spLocks/>
          </p:cNvSpPr>
          <p:nvPr/>
        </p:nvSpPr>
        <p:spPr>
          <a:xfrm>
            <a:off x="3956270" y="2733632"/>
            <a:ext cx="297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Демонтажа панела испаривача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Slide Number Placeholder 10"/>
          <p:cNvSpPr txBox="1">
            <a:spLocks/>
          </p:cNvSpPr>
          <p:nvPr/>
        </p:nvSpPr>
        <p:spPr>
          <a:xfrm>
            <a:off x="7690070" y="275568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Заваривање овесних цеви П2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Slide Number Placeholder 10"/>
          <p:cNvSpPr txBox="1">
            <a:spLocks/>
          </p:cNvSpPr>
          <p:nvPr/>
        </p:nvSpPr>
        <p:spPr>
          <a:xfrm>
            <a:off x="1060669" y="5995513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Заваривање цевних пакета ЕКО1а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Slide Number Placeholder 10"/>
          <p:cNvSpPr txBox="1">
            <a:spLocks/>
          </p:cNvSpPr>
          <p:nvPr/>
        </p:nvSpPr>
        <p:spPr>
          <a:xfrm>
            <a:off x="3573472" y="5966081"/>
            <a:ext cx="3581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Термичка обрада ЗС на РЦ пароводу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Slide Number Placeholder 10"/>
          <p:cNvSpPr txBox="1">
            <a:spLocks/>
          </p:cNvSpPr>
          <p:nvPr/>
        </p:nvSpPr>
        <p:spPr>
          <a:xfrm>
            <a:off x="7675610" y="5961852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Заваривање цевних продора П4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5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773393" y="1647192"/>
            <a:ext cx="6065521" cy="469813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RS" dirty="0"/>
              <a:t>Набавка генератора (</a:t>
            </a:r>
            <a:r>
              <a:rPr lang="sr-Latn-RS" dirty="0"/>
              <a:t>GE</a:t>
            </a:r>
            <a:r>
              <a:rPr lang="sr-Cyrl-RS" dirty="0"/>
              <a:t>/</a:t>
            </a:r>
            <a:r>
              <a:rPr lang="en-US" dirty="0"/>
              <a:t>Alstom</a:t>
            </a:r>
            <a:r>
              <a:rPr lang="sr-Cyrl-RS" dirty="0"/>
              <a:t>, 2014</a:t>
            </a:r>
            <a:r>
              <a:rPr lang="sr-Cyrl-RS" dirty="0" smtClean="0"/>
              <a:t>.),</a:t>
            </a:r>
            <a:endParaRPr lang="sr-Cyrl-RS" dirty="0"/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/>
              <a:t>Демонтажа и складиштење старог </a:t>
            </a:r>
            <a:r>
              <a:rPr lang="ru-RU" dirty="0" smtClean="0"/>
              <a:t>генератора,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RS" dirty="0" smtClean="0"/>
              <a:t>Монтажа новог генератора </a:t>
            </a:r>
            <a:r>
              <a:rPr lang="ru-RU" dirty="0"/>
              <a:t>са свим припадајућим </a:t>
            </a:r>
            <a:r>
              <a:rPr lang="ru-RU" dirty="0" smtClean="0"/>
              <a:t>системима,</a:t>
            </a:r>
            <a:endParaRPr lang="ru-RU" dirty="0"/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 smtClean="0"/>
              <a:t>Замена </a:t>
            </a:r>
            <a:r>
              <a:rPr lang="ru-RU" dirty="0"/>
              <a:t>проводних изолатора за изводе </a:t>
            </a:r>
            <a:r>
              <a:rPr lang="ru-RU" dirty="0" smtClean="0"/>
              <a:t>генератора,</a:t>
            </a:r>
            <a:endParaRPr lang="ru-RU" dirty="0"/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/>
              <a:t>Примопредајна испитивања генератора, мерење параметара у раду и израда стварног погонског дијаграма генератора, </a:t>
            </a:r>
            <a:r>
              <a:rPr lang="sr-Cyrl-RS" dirty="0"/>
              <a:t>к</a:t>
            </a:r>
            <a:r>
              <a:rPr lang="ru-RU" dirty="0"/>
              <a:t>оординац</a:t>
            </a:r>
            <a:r>
              <a:rPr lang="sr-Cyrl-RS" dirty="0"/>
              <a:t>и</a:t>
            </a:r>
            <a:r>
              <a:rPr lang="ru-RU" dirty="0"/>
              <a:t>ја релејне заштите блока са системом побуде и енергетском </a:t>
            </a:r>
            <a:r>
              <a:rPr lang="ru-RU" dirty="0" smtClean="0"/>
              <a:t>мрежом,</a:t>
            </a:r>
            <a:endParaRPr lang="sr-Latn-RS" dirty="0"/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RS" dirty="0"/>
              <a:t>Израда ИТД која је потребна за прикључење Б2 на преносни систем ЈП </a:t>
            </a:r>
            <a:r>
              <a:rPr lang="sr-Cyrl-RS" dirty="0" smtClean="0"/>
              <a:t>ЕМС.</a:t>
            </a:r>
            <a:endParaRPr lang="sr-Latn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636002" y="1736812"/>
            <a:ext cx="5389033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sr-Latn-CS" altLang="en-US" dirty="0">
                <a:solidFill>
                  <a:srgbClr val="023F88"/>
                </a:solidFill>
              </a:rPr>
              <a:t>Diris </a:t>
            </a:r>
            <a:r>
              <a:rPr lang="sr-Cyrl-CS" altLang="en-US" dirty="0">
                <a:solidFill>
                  <a:srgbClr val="023F88"/>
                </a:solidFill>
              </a:rPr>
              <a:t>– Инспекција </a:t>
            </a:r>
            <a:r>
              <a:rPr lang="sr-Cyrl-CS" altLang="en-US" dirty="0" smtClean="0">
                <a:solidFill>
                  <a:srgbClr val="023F88"/>
                </a:solidFill>
              </a:rPr>
              <a:t>генератора,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Замена генераторског </a:t>
            </a:r>
            <a:r>
              <a:rPr lang="sr-Cyrl-CS" altLang="en-US" dirty="0" smtClean="0">
                <a:solidFill>
                  <a:srgbClr val="023F88"/>
                </a:solidFill>
              </a:rPr>
              <a:t>прекидача.</a:t>
            </a:r>
            <a:endParaRPr lang="en-U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endParaRPr lang="sr-Cyrl-CS" altLang="en-US" dirty="0">
              <a:solidFill>
                <a:srgbClr val="023F88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Clr>
                <a:schemeClr val="accent2"/>
              </a:buClr>
              <a:buFontTx/>
              <a:buChar char="•"/>
            </a:pPr>
            <a:endParaRPr lang="sr-Cyrl-CS" altLang="en-US" dirty="0">
              <a:solidFill>
                <a:srgbClr val="023F88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Clr>
                <a:schemeClr val="accent2"/>
              </a:buClr>
              <a:buFontTx/>
              <a:buChar char="•"/>
            </a:pPr>
            <a:endParaRPr lang="sr-Cyrl-CS" altLang="en-US" dirty="0" smtClean="0">
              <a:solidFill>
                <a:srgbClr val="023F88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Clr>
                <a:schemeClr val="accent2"/>
              </a:buClr>
              <a:buFontTx/>
              <a:buChar char="•"/>
            </a:pPr>
            <a:endParaRPr lang="sr-Cyrl-CS" altLang="en-US" dirty="0">
              <a:solidFill>
                <a:srgbClr val="023F88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Clr>
                <a:schemeClr val="accent2"/>
              </a:buClr>
              <a:buFontTx/>
              <a:buChar char="•"/>
            </a:pPr>
            <a:endParaRPr lang="sr-Cyrl-CS" altLang="en-US" dirty="0" smtClean="0">
              <a:solidFill>
                <a:srgbClr val="023F88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Clr>
                <a:schemeClr val="accent2"/>
              </a:buClr>
              <a:buFontTx/>
              <a:buChar char="•"/>
            </a:pPr>
            <a:endParaRPr lang="sr-Cyrl-CS" altLang="en-US" dirty="0">
              <a:solidFill>
                <a:srgbClr val="023F88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2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dirty="0" smtClean="0"/>
              <a:t>Генератор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86476" y="939841"/>
            <a:ext cx="5386917" cy="67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6014423" y="919454"/>
            <a:ext cx="5627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76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5189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sr-Cyrl-RS" sz="2800" b="1" dirty="0" smtClean="0"/>
              <a:t>Замена генератора</a:t>
            </a:r>
            <a:endParaRPr lang="en-US" altLang="en-US" sz="2800" b="1" dirty="0"/>
          </a:p>
        </p:txBody>
      </p:sp>
      <p:pic>
        <p:nvPicPr>
          <p:cNvPr id="26" name="Picture 3" descr="C:\Users\Ivan Gajic\Desktop\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4" y="2846735"/>
            <a:ext cx="3474293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Ivan Gajic\Desktop\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2" y="2846736"/>
            <a:ext cx="1905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Ivan Gajic\Desktop\3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492" y="509587"/>
            <a:ext cx="4067175" cy="227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C:\Users\Ivan Gajic\Desktop\4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509587"/>
            <a:ext cx="4038600" cy="227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C:\Users\Ivan Gajic\Desktop\GENERATOR JUL\WP_20160624_10_05_06_Pr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5" y="2846736"/>
            <a:ext cx="3352800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Ivan Gajic\Desktop\GENERATOR JUL\DSC068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808527"/>
            <a:ext cx="2413000" cy="175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829036"/>
            <a:ext cx="2261961" cy="1696471"/>
          </a:xfrm>
          <a:prstGeom prst="rect">
            <a:avLst/>
          </a:prstGeom>
        </p:spPr>
      </p:pic>
      <p:sp>
        <p:nvSpPr>
          <p:cNvPr id="33" name="Slide Number Placeholder 10"/>
          <p:cNvSpPr txBox="1">
            <a:spLocks/>
          </p:cNvSpPr>
          <p:nvPr/>
        </p:nvSpPr>
        <p:spPr>
          <a:xfrm>
            <a:off x="2057400" y="2416175"/>
            <a:ext cx="33873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Испорука новог статора генератора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Slide Number Placeholder 10"/>
          <p:cNvSpPr txBox="1">
            <a:spLocks/>
          </p:cNvSpPr>
          <p:nvPr/>
        </p:nvSpPr>
        <p:spPr>
          <a:xfrm>
            <a:off x="6781800" y="2416174"/>
            <a:ext cx="350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Транспорт старог статора генератора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Slide Number Placeholder 10"/>
          <p:cNvSpPr txBox="1">
            <a:spLocks/>
          </p:cNvSpPr>
          <p:nvPr/>
        </p:nvSpPr>
        <p:spPr>
          <a:xfrm>
            <a:off x="1795462" y="5829648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Подизање новог  статора генератора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Slide Number Placeholder 10"/>
          <p:cNvSpPr txBox="1">
            <a:spLocks/>
          </p:cNvSpPr>
          <p:nvPr/>
        </p:nvSpPr>
        <p:spPr>
          <a:xfrm>
            <a:off x="4343400" y="4367561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Позицинирање новог статора на турбо-сто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Slide Number Placeholder 10"/>
          <p:cNvSpPr txBox="1">
            <a:spLocks/>
          </p:cNvSpPr>
          <p:nvPr/>
        </p:nvSpPr>
        <p:spPr>
          <a:xfrm>
            <a:off x="7772400" y="436756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Тест  магнетне идукције новог статора генератора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Slide Number Placeholder 10"/>
          <p:cNvSpPr txBox="1">
            <a:spLocks/>
          </p:cNvSpPr>
          <p:nvPr/>
        </p:nvSpPr>
        <p:spPr>
          <a:xfrm>
            <a:off x="4548347" y="6175723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Монтажа ротора у статор генератора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Slide Number Placeholder 10"/>
          <p:cNvSpPr txBox="1">
            <a:spLocks/>
          </p:cNvSpPr>
          <p:nvPr/>
        </p:nvSpPr>
        <p:spPr>
          <a:xfrm>
            <a:off x="8112464" y="6045548"/>
            <a:ext cx="2074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Извршена монтажа генератора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5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204012" y="1808820"/>
            <a:ext cx="5386917" cy="457250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Ремонт лува - уградња </a:t>
            </a:r>
            <a:r>
              <a:rPr lang="ru-RU" dirty="0" smtClean="0"/>
              <a:t>активног заптивања,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Ремонт млинова, </a:t>
            </a:r>
            <a:r>
              <a:rPr lang="ru-RU" dirty="0" smtClean="0"/>
              <a:t>дозатора </a:t>
            </a:r>
            <a:r>
              <a:rPr lang="ru-RU" dirty="0"/>
              <a:t>и </a:t>
            </a:r>
            <a:r>
              <a:rPr lang="ru-RU" dirty="0" smtClean="0"/>
              <a:t>додавача,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Ремонт канала аеро-смеше, ваздуха и димног гаса са припадајућим </a:t>
            </a:r>
            <a:r>
              <a:rPr lang="ru-RU" dirty="0" smtClean="0"/>
              <a:t>клапнама,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Ремонт роста и </a:t>
            </a:r>
            <a:r>
              <a:rPr lang="sr-Cyrl-RS" dirty="0" smtClean="0"/>
              <a:t>одшљакивача,</a:t>
            </a:r>
            <a:endParaRPr lang="sr-Cyrl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Ремонт електрофилтера и система отпепељивања,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Ремонт компресора </a:t>
            </a:r>
            <a:r>
              <a:rPr lang="ru-RU" dirty="0" smtClean="0"/>
              <a:t>за </a:t>
            </a:r>
            <a:r>
              <a:rPr lang="ru-RU" dirty="0"/>
              <a:t>транспорт </a:t>
            </a:r>
            <a:r>
              <a:rPr lang="ru-RU" dirty="0" smtClean="0"/>
              <a:t>пепела,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Ремонт транспортера </a:t>
            </a:r>
            <a:r>
              <a:rPr lang="ru-RU" dirty="0" smtClean="0"/>
              <a:t>шљаке,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Ремонт допреме </a:t>
            </a:r>
            <a:r>
              <a:rPr lang="sr-Cyrl-RS" dirty="0" smtClean="0"/>
              <a:t>угља.</a:t>
            </a: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551384" y="1844824"/>
            <a:ext cx="5389033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Реконструкција </a:t>
            </a:r>
            <a:r>
              <a:rPr lang="sr-Cyrl-CS" altLang="en-US" dirty="0" smtClean="0">
                <a:solidFill>
                  <a:srgbClr val="023F88"/>
                </a:solidFill>
              </a:rPr>
              <a:t>електрофилтера,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 Замена улазних канала димног </a:t>
            </a:r>
            <a:r>
              <a:rPr lang="sr-Cyrl-CS" altLang="en-US" dirty="0" smtClean="0">
                <a:solidFill>
                  <a:srgbClr val="023F88"/>
                </a:solidFill>
              </a:rPr>
              <a:t>гаса,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Замена саћа </a:t>
            </a:r>
            <a:r>
              <a:rPr lang="sr-Cyrl-CS" altLang="en-US" dirty="0" smtClean="0">
                <a:solidFill>
                  <a:srgbClr val="023F88"/>
                </a:solidFill>
              </a:rPr>
              <a:t>ЛУВА,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23F88"/>
                </a:solidFill>
              </a:rPr>
              <a:t>Ремонт млинова, дозатора и </a:t>
            </a:r>
            <a:r>
              <a:rPr lang="ru-RU" dirty="0" smtClean="0">
                <a:solidFill>
                  <a:srgbClr val="023F88"/>
                </a:solidFill>
              </a:rPr>
              <a:t>додавача,</a:t>
            </a:r>
            <a:endParaRPr lang="ru-RU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23F88"/>
                </a:solidFill>
              </a:rPr>
              <a:t>Ремонт канала аеро-смеше, ваздуха и димног гаса са припадајућим </a:t>
            </a:r>
            <a:r>
              <a:rPr lang="ru-RU" dirty="0" smtClean="0">
                <a:solidFill>
                  <a:srgbClr val="023F88"/>
                </a:solidFill>
              </a:rPr>
              <a:t>клапнама,</a:t>
            </a:r>
            <a:endParaRPr lang="ru-RU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23F88"/>
                </a:solidFill>
              </a:rPr>
              <a:t>Ремонт роста и </a:t>
            </a:r>
            <a:r>
              <a:rPr lang="sr-Cyrl-RS" dirty="0" smtClean="0">
                <a:solidFill>
                  <a:srgbClr val="023F88"/>
                </a:solidFill>
              </a:rPr>
              <a:t>одшљакивача,</a:t>
            </a:r>
            <a:endParaRPr lang="sr-Cyrl-R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23F88"/>
                </a:solidFill>
              </a:rPr>
              <a:t>Ремонт система отпепељивања и </a:t>
            </a:r>
            <a:r>
              <a:rPr lang="ru-RU" dirty="0">
                <a:solidFill>
                  <a:srgbClr val="023F88"/>
                </a:solidFill>
              </a:rPr>
              <a:t>транспортера </a:t>
            </a:r>
            <a:r>
              <a:rPr lang="ru-RU" dirty="0" smtClean="0">
                <a:solidFill>
                  <a:srgbClr val="023F88"/>
                </a:solidFill>
              </a:rPr>
              <a:t>шљаке,</a:t>
            </a:r>
            <a:endParaRPr lang="ru-RU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23F88"/>
                </a:solidFill>
              </a:rPr>
              <a:t>Ремонт допреме </a:t>
            </a:r>
            <a:r>
              <a:rPr lang="sr-Cyrl-RS" dirty="0" smtClean="0">
                <a:solidFill>
                  <a:srgbClr val="023F88"/>
                </a:solidFill>
              </a:rPr>
              <a:t>угља.</a:t>
            </a:r>
            <a:endParaRPr 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endParaRPr lang="en-US" dirty="0">
              <a:solidFill>
                <a:srgbClr val="02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dirty="0" smtClean="0"/>
              <a:t>Ремонт осталих постројења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71364" y="1133054"/>
            <a:ext cx="5386917" cy="67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976512" y="1133054"/>
            <a:ext cx="5627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871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Остали радови на котловском постројењу</a:t>
            </a:r>
            <a:endParaRPr lang="en-US" altLang="en-US" sz="2800" b="1" dirty="0"/>
          </a:p>
        </p:txBody>
      </p:sp>
      <p:pic>
        <p:nvPicPr>
          <p:cNvPr id="26" name="Picture 9" descr="P4210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54" y="4624389"/>
            <a:ext cx="2130439" cy="1945481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Ivan Gajic\Desktop\Termoelektrana-Nikola-Tesla-B   дфхдах.jpg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04" y="561022"/>
            <a:ext cx="2774949" cy="198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Ivan Gajic\Desktop\Termoelektrana-Nikola-Tesla-B дхдх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58" y="4055270"/>
            <a:ext cx="2414558" cy="186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C:\Users\Ivan Gajic\Desktop\Termoelektrana-Nikola-Tesla-B хдфѕх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834" y="553710"/>
            <a:ext cx="2561020" cy="197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54" y="4648801"/>
            <a:ext cx="3429000" cy="186391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629" y="2634854"/>
            <a:ext cx="2562225" cy="192166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11"/>
          <a:stretch/>
        </p:blipFill>
        <p:spPr>
          <a:xfrm>
            <a:off x="2163558" y="580072"/>
            <a:ext cx="2414558" cy="339557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103" y="2624140"/>
            <a:ext cx="2774949" cy="1943099"/>
          </a:xfrm>
          <a:prstGeom prst="rect">
            <a:avLst/>
          </a:prstGeom>
        </p:spPr>
      </p:pic>
      <p:sp>
        <p:nvSpPr>
          <p:cNvPr id="34" name="Slide Number Placeholder 10"/>
          <p:cNvSpPr txBox="1">
            <a:spLocks/>
          </p:cNvSpPr>
          <p:nvPr/>
        </p:nvSpPr>
        <p:spPr>
          <a:xfrm>
            <a:off x="2456635" y="3610522"/>
            <a:ext cx="1828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Ремонт млинова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Slide Number Placeholder 10"/>
          <p:cNvSpPr txBox="1">
            <a:spLocks/>
          </p:cNvSpPr>
          <p:nvPr/>
        </p:nvSpPr>
        <p:spPr>
          <a:xfrm>
            <a:off x="4939509" y="2191289"/>
            <a:ext cx="277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Ремонт дозатора и додавача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Slide Number Placeholder 10"/>
          <p:cNvSpPr txBox="1">
            <a:spLocks/>
          </p:cNvSpPr>
          <p:nvPr/>
        </p:nvSpPr>
        <p:spPr>
          <a:xfrm>
            <a:off x="8173052" y="2168268"/>
            <a:ext cx="2364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Радови у сепаратору млина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Slide Number Placeholder 10"/>
          <p:cNvSpPr txBox="1">
            <a:spLocks/>
          </p:cNvSpPr>
          <p:nvPr/>
        </p:nvSpPr>
        <p:spPr>
          <a:xfrm>
            <a:off x="5225654" y="4114800"/>
            <a:ext cx="2202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Радови на каналима аеросмеше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Slide Number Placeholder 10"/>
          <p:cNvSpPr txBox="1">
            <a:spLocks/>
          </p:cNvSpPr>
          <p:nvPr/>
        </p:nvSpPr>
        <p:spPr>
          <a:xfrm>
            <a:off x="8097024" y="4149593"/>
            <a:ext cx="2582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Монтажа нове шине на поларном складишту угља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Slide Number Placeholder 10"/>
          <p:cNvSpPr txBox="1">
            <a:spLocks/>
          </p:cNvSpPr>
          <p:nvPr/>
        </p:nvSpPr>
        <p:spPr>
          <a:xfrm>
            <a:off x="7783116" y="6103744"/>
            <a:ext cx="2582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Монтажа нове шине на поларном складишту угља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Slide Number Placeholder 10"/>
          <p:cNvSpPr txBox="1">
            <a:spLocks/>
          </p:cNvSpPr>
          <p:nvPr/>
        </p:nvSpPr>
        <p:spPr>
          <a:xfrm>
            <a:off x="4768455" y="6152357"/>
            <a:ext cx="1981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Репаратура радних          кола млинова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Slide Number Placeholder 10"/>
          <p:cNvSpPr txBox="1">
            <a:spLocks/>
          </p:cNvSpPr>
          <p:nvPr/>
        </p:nvSpPr>
        <p:spPr>
          <a:xfrm>
            <a:off x="2514600" y="5550263"/>
            <a:ext cx="1942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Ремонт решетке за догоревање угља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32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204012" y="1880828"/>
            <a:ext cx="5386917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Шамотерски радови – </a:t>
            </a:r>
            <a:r>
              <a:rPr lang="ru-RU" dirty="0" smtClean="0"/>
              <a:t>замена </a:t>
            </a:r>
            <a:r>
              <a:rPr lang="ru-RU" dirty="0"/>
              <a:t>озида</a:t>
            </a:r>
            <a:r>
              <a:rPr lang="en-US" dirty="0"/>
              <a:t> </a:t>
            </a:r>
            <a:r>
              <a:rPr lang="sr-Cyrl-RS" dirty="0"/>
              <a:t>шест</a:t>
            </a:r>
            <a:r>
              <a:rPr lang="ru-RU" dirty="0"/>
              <a:t> реци канала, остали шамотерски радови,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 smtClean="0"/>
              <a:t>Грађевински </a:t>
            </a:r>
            <a:r>
              <a:rPr lang="ru-RU" dirty="0"/>
              <a:t>радови - </a:t>
            </a:r>
            <a:r>
              <a:rPr lang="sr-Latn-RS" dirty="0"/>
              <a:t>DCS</a:t>
            </a:r>
            <a:r>
              <a:rPr lang="ru-RU" dirty="0"/>
              <a:t> Б2 адаптација командне сале (фаза 2, обавеза ТЕНТ</a:t>
            </a:r>
            <a:r>
              <a:rPr lang="ru-RU" dirty="0" smtClean="0"/>
              <a:t>),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Скеларско-изолатерски радови у котларници и машинској </a:t>
            </a:r>
            <a:r>
              <a:rPr lang="ru-RU" dirty="0" smtClean="0"/>
              <a:t>хали,</a:t>
            </a:r>
            <a:endParaRPr lang="ru-RU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Монтажа кружне шине у поларном складишту </a:t>
            </a:r>
            <a:r>
              <a:rPr lang="ru-RU" dirty="0" smtClean="0"/>
              <a:t>угља,</a:t>
            </a:r>
            <a:endParaRPr lang="sr-Cyrl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Санација димњака помоћне </a:t>
            </a:r>
            <a:r>
              <a:rPr lang="sr-Cyrl-RS" dirty="0" smtClean="0"/>
              <a:t>котларнице.</a:t>
            </a:r>
            <a:endParaRPr lang="sr-Latn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587388" y="1880828"/>
            <a:ext cx="5389033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Термоизолатерски и скеларски радови на котлу  (испаривач</a:t>
            </a:r>
            <a:r>
              <a:rPr lang="sr-Cyrl-CS" altLang="en-US" dirty="0" smtClean="0">
                <a:solidFill>
                  <a:srgbClr val="023F88"/>
                </a:solidFill>
              </a:rPr>
              <a:t>, додатни напојни вод са припадајућом опремом </a:t>
            </a:r>
            <a:r>
              <a:rPr lang="sr-Cyrl-CS" altLang="en-US" dirty="0">
                <a:solidFill>
                  <a:srgbClr val="023F88"/>
                </a:solidFill>
              </a:rPr>
              <a:t>П1, МП2, МП3, ЕКО1А</a:t>
            </a:r>
            <a:r>
              <a:rPr lang="sr-Cyrl-CS" altLang="en-US" dirty="0" smtClean="0">
                <a:solidFill>
                  <a:srgbClr val="023F88"/>
                </a:solidFill>
              </a:rPr>
              <a:t>),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 Шамотерски радови на делимичној санацији вареосталног озида на  </a:t>
            </a:r>
            <a:r>
              <a:rPr lang="sr-Cyrl-CS" altLang="en-US" dirty="0" smtClean="0">
                <a:solidFill>
                  <a:srgbClr val="023F88"/>
                </a:solidFill>
              </a:rPr>
              <a:t>реци-каналима,</a:t>
            </a:r>
            <a:endParaRPr lang="sr-Cyrl-C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23F88"/>
                </a:solidFill>
              </a:rPr>
              <a:t>Грађевински радови - </a:t>
            </a:r>
            <a:r>
              <a:rPr lang="sr-Latn-RS" dirty="0">
                <a:solidFill>
                  <a:srgbClr val="023F88"/>
                </a:solidFill>
              </a:rPr>
              <a:t>DCS</a:t>
            </a:r>
            <a:r>
              <a:rPr lang="ru-RU" dirty="0">
                <a:solidFill>
                  <a:srgbClr val="023F88"/>
                </a:solidFill>
              </a:rPr>
              <a:t> Б1 адаптација командне сале (фаза 1),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23F88"/>
                </a:solidFill>
              </a:rPr>
              <a:t> Скеларско-изолатерски радови у котларници и машинској </a:t>
            </a:r>
            <a:r>
              <a:rPr lang="sr-Cyrl-CS" altLang="en-US" dirty="0" smtClean="0">
                <a:solidFill>
                  <a:srgbClr val="023F88"/>
                </a:solidFill>
              </a:rPr>
              <a:t>хали.</a:t>
            </a:r>
            <a:endParaRPr lang="en-US" altLang="en-U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>
              <a:solidFill>
                <a:srgbClr val="02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9113"/>
            <a:ext cx="10024533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CS" dirty="0" smtClean="0"/>
              <a:t>Грађевински радови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71363" y="1196752"/>
            <a:ext cx="5386917" cy="67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 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955149" y="1196752"/>
            <a:ext cx="5627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871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Грађевински радови</a:t>
            </a:r>
            <a:endParaRPr lang="en-US" altLang="en-US" sz="2800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756" y="609600"/>
            <a:ext cx="3048000" cy="2286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956" y="628650"/>
            <a:ext cx="3022600" cy="22669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15" y="609600"/>
            <a:ext cx="2638681" cy="2266950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443" y="3097212"/>
            <a:ext cx="5433014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841" y="3087686"/>
            <a:ext cx="3505200" cy="2398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Slide Number Placeholder 10"/>
          <p:cNvSpPr txBox="1">
            <a:spLocks/>
          </p:cNvSpPr>
          <p:nvPr/>
        </p:nvSpPr>
        <p:spPr>
          <a:xfrm>
            <a:off x="1788207" y="2511425"/>
            <a:ext cx="2582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Замена ватросталног озида у РЕЦ каналима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Slide Number Placeholder 10"/>
          <p:cNvSpPr txBox="1">
            <a:spLocks/>
          </p:cNvSpPr>
          <p:nvPr/>
        </p:nvSpPr>
        <p:spPr>
          <a:xfrm>
            <a:off x="1873289" y="5029200"/>
            <a:ext cx="2582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Монтажа нове шине на поларном складишту угља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4" name="Slide Number Placeholder 10"/>
          <p:cNvSpPr txBox="1">
            <a:spLocks/>
          </p:cNvSpPr>
          <p:nvPr/>
        </p:nvSpPr>
        <p:spPr>
          <a:xfrm>
            <a:off x="6741757" y="5715000"/>
            <a:ext cx="3539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tx1"/>
                </a:solidFill>
              </a:rPr>
              <a:t>Праћење радова на замени ватросталног озида у РЕЦ каналима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6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9600" y="1772816"/>
            <a:ext cx="10130916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sr-Cyrl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 smtClean="0"/>
              <a:t>Обука </a:t>
            </a:r>
            <a:r>
              <a:rPr lang="sr-Cyrl-RS" dirty="0"/>
              <a:t>руковаоца и особља за нови систем управљања  радом блока - </a:t>
            </a:r>
            <a:r>
              <a:rPr lang="sr-Latn-RS" dirty="0"/>
              <a:t>DCS</a:t>
            </a:r>
            <a:r>
              <a:rPr lang="sr-Cyrl-RS" dirty="0"/>
              <a:t> </a:t>
            </a:r>
            <a:r>
              <a:rPr lang="sr-Cyrl-RS" dirty="0" smtClean="0"/>
              <a:t>блока,</a:t>
            </a:r>
            <a:endParaRPr lang="sr-Cyrl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Израда планова, програма, „</a:t>
            </a:r>
            <a:r>
              <a:rPr lang="sr-Latn-RS" dirty="0"/>
              <a:t>Check</a:t>
            </a:r>
            <a:r>
              <a:rPr lang="sr-Cyrl-RS" dirty="0"/>
              <a:t>“</a:t>
            </a:r>
            <a:r>
              <a:rPr lang="sr-Latn-RS" dirty="0"/>
              <a:t> </a:t>
            </a:r>
            <a:r>
              <a:rPr lang="sr-Cyrl-RS" dirty="0"/>
              <a:t>листа, формирање тимова,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/>
              <a:t>Припрема, провера сигнала</a:t>
            </a:r>
            <a:r>
              <a:rPr lang="en-US" dirty="0"/>
              <a:t> </a:t>
            </a:r>
            <a:r>
              <a:rPr lang="sr-Cyrl-RS" dirty="0"/>
              <a:t>и погона провера </a:t>
            </a:r>
            <a:r>
              <a:rPr lang="en-US" dirty="0"/>
              <a:t>FG,</a:t>
            </a:r>
            <a:r>
              <a:rPr lang="sr-Cyrl-RS" dirty="0"/>
              <a:t> испитивања у тесту,</a:t>
            </a:r>
            <a:r>
              <a:rPr lang="en-US" dirty="0"/>
              <a:t> </a:t>
            </a:r>
            <a:endParaRPr lang="sr-Cyrl-R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Пуштање у рад уређаја, погонских и функционалних група и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/>
              <a:t>Отклањање уочених недостатака, пуштање у рад блока, надзор током пробног рада.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dirty="0" smtClean="0"/>
              <a:t>Пуштање блока у рад (</a:t>
            </a:r>
            <a:r>
              <a:rPr lang="en-US" dirty="0"/>
              <a:t>Commissioning)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619836" y="6309321"/>
            <a:ext cx="2916324" cy="504258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r>
              <a:rPr lang="sr-Cyrl-RS" dirty="0" smtClean="0"/>
              <a:t> </a:t>
            </a:r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71363" y="1196752"/>
            <a:ext cx="5386917" cy="67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555940" y="1232756"/>
            <a:ext cx="5627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81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07368" y="44624"/>
            <a:ext cx="10981220" cy="792088"/>
          </a:xfrm>
        </p:spPr>
        <p:txBody>
          <a:bodyPr/>
          <a:lstStyle/>
          <a:p>
            <a:r>
              <a:rPr lang="sr-Cyrl-RS" sz="2800" dirty="0" smtClean="0"/>
              <a:t>Задати циљеви </a:t>
            </a:r>
            <a:r>
              <a:rPr lang="en-US" sz="2800" dirty="0" smtClean="0"/>
              <a:t>I</a:t>
            </a:r>
            <a:r>
              <a:rPr lang="sr-Cyrl-RS" sz="2800" dirty="0" smtClean="0"/>
              <a:t> фазе ревитализације блокова ТЕНТ Б1 и Б2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79376" y="1304764"/>
            <a:ext cx="10359516" cy="4716524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CS" sz="2000" b="0" dirty="0" smtClean="0">
                <a:solidFill>
                  <a:srgbClr val="083F88"/>
                </a:solidFill>
              </a:rPr>
              <a:t>Продужење </a:t>
            </a:r>
            <a:r>
              <a:rPr lang="sr-Cyrl-CS" sz="2000" b="0" dirty="0">
                <a:solidFill>
                  <a:srgbClr val="083F88"/>
                </a:solidFill>
              </a:rPr>
              <a:t>животног века </a:t>
            </a:r>
            <a:r>
              <a:rPr lang="sr-Cyrl-CS" sz="2000" b="0" dirty="0" smtClean="0">
                <a:solidFill>
                  <a:srgbClr val="083F88"/>
                </a:solidFill>
              </a:rPr>
              <a:t>постројења,</a:t>
            </a:r>
            <a:endParaRPr lang="sr-Cyrl-CS" sz="2000" b="0" dirty="0">
              <a:solidFill>
                <a:srgbClr val="083F88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ru-RU" sz="2000" b="0" dirty="0">
                <a:solidFill>
                  <a:srgbClr val="083F88"/>
                </a:solidFill>
              </a:rPr>
              <a:t>Повећана снага блока за 30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en-GB" sz="2000" b="0" dirty="0">
                <a:solidFill>
                  <a:srgbClr val="083F88"/>
                </a:solidFill>
              </a:rPr>
              <a:t>MW</a:t>
            </a:r>
            <a:r>
              <a:rPr lang="ru-RU" sz="2000" b="0" dirty="0">
                <a:solidFill>
                  <a:srgbClr val="083F88"/>
                </a:solidFill>
              </a:rPr>
              <a:t> (са 620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en-GB" sz="2000" b="0" dirty="0">
                <a:solidFill>
                  <a:srgbClr val="083F88"/>
                </a:solidFill>
              </a:rPr>
              <a:t>MW</a:t>
            </a:r>
            <a:r>
              <a:rPr lang="ru-RU" sz="2000" b="0" dirty="0">
                <a:solidFill>
                  <a:srgbClr val="083F88"/>
                </a:solidFill>
              </a:rPr>
              <a:t> на 650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en-GB" sz="2000" b="0" dirty="0">
                <a:solidFill>
                  <a:srgbClr val="083F88"/>
                </a:solidFill>
              </a:rPr>
              <a:t>MW</a:t>
            </a:r>
            <a:r>
              <a:rPr lang="ru-RU" sz="2000" b="0" dirty="0" smtClean="0">
                <a:solidFill>
                  <a:srgbClr val="083F88"/>
                </a:solidFill>
              </a:rPr>
              <a:t>),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>
                <a:solidFill>
                  <a:srgbClr val="083F88"/>
                </a:solidFill>
              </a:rPr>
              <a:t>Повећање капацитета котла </a:t>
            </a:r>
            <a:r>
              <a:rPr lang="sr-Cyrl-RS" sz="2000" b="0" dirty="0" smtClean="0">
                <a:solidFill>
                  <a:srgbClr val="083F88"/>
                </a:solidFill>
              </a:rPr>
              <a:t>до</a:t>
            </a:r>
            <a:r>
              <a:rPr lang="sr-Latn-RS" sz="2000" b="0" dirty="0" smtClean="0">
                <a:solidFill>
                  <a:srgbClr val="083F88"/>
                </a:solidFill>
              </a:rPr>
              <a:t> 2</a:t>
            </a:r>
            <a:r>
              <a:rPr lang="en-US" sz="2000" b="0" dirty="0" smtClean="0">
                <a:solidFill>
                  <a:srgbClr val="083F88"/>
                </a:solidFill>
              </a:rPr>
              <a:t>.</a:t>
            </a:r>
            <a:r>
              <a:rPr lang="sr-Latn-RS" sz="2000" b="0" dirty="0" smtClean="0">
                <a:solidFill>
                  <a:srgbClr val="083F88"/>
                </a:solidFill>
              </a:rPr>
              <a:t>000 t/h</a:t>
            </a:r>
            <a:r>
              <a:rPr lang="ru-RU" sz="2000" b="0" dirty="0">
                <a:solidFill>
                  <a:srgbClr val="083F88"/>
                </a:solidFill>
              </a:rPr>
              <a:t>,</a:t>
            </a:r>
            <a:endParaRPr lang="en-US" sz="2000" b="0" dirty="0">
              <a:solidFill>
                <a:srgbClr val="083F88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>
                <a:solidFill>
                  <a:srgbClr val="083F88"/>
                </a:solidFill>
              </a:rPr>
              <a:t>Снижење температуре димних гасова на излазу из котла (иза ЛУВА) за више </a:t>
            </a:r>
            <a:r>
              <a:rPr lang="sr-Latn-RS" sz="2000" b="0" dirty="0" smtClean="0">
                <a:solidFill>
                  <a:srgbClr val="083F88"/>
                </a:solidFill>
              </a:rPr>
              <a:t>од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15</a:t>
            </a:r>
            <a:r>
              <a:rPr lang="en-US" sz="2000" b="0" baseline="30000" dirty="0" smtClean="0">
                <a:solidFill>
                  <a:srgbClr val="083F88"/>
                </a:solidFill>
              </a:rPr>
              <a:t>o</a:t>
            </a:r>
            <a:r>
              <a:rPr lang="sr-Latn-RS" sz="2000" b="0" dirty="0" smtClean="0">
                <a:solidFill>
                  <a:srgbClr val="083F88"/>
                </a:solidFill>
              </a:rPr>
              <a:t>C </a:t>
            </a:r>
            <a:r>
              <a:rPr lang="sr-Latn-RS" sz="2000" b="0" dirty="0">
                <a:solidFill>
                  <a:srgbClr val="083F88"/>
                </a:solidFill>
              </a:rPr>
              <a:t>при раду блока на снази </a:t>
            </a:r>
            <a:r>
              <a:rPr lang="sr-Latn-RS" sz="2000" b="0" dirty="0" smtClean="0">
                <a:solidFill>
                  <a:srgbClr val="083F88"/>
                </a:solidFill>
              </a:rPr>
              <a:t>од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620 MW </a:t>
            </a:r>
            <a:r>
              <a:rPr lang="sr-Latn-RS" sz="2000" b="0" dirty="0">
                <a:solidFill>
                  <a:srgbClr val="083F88"/>
                </a:solidFill>
              </a:rPr>
              <a:t>на стеза</a:t>
            </a:r>
            <a:r>
              <a:rPr lang="sr-Cyrl-RS" sz="2000" b="0" dirty="0">
                <a:solidFill>
                  <a:srgbClr val="083F88"/>
                </a:solidFill>
              </a:rPr>
              <a:t>љ</a:t>
            </a:r>
            <a:r>
              <a:rPr lang="sr-Latn-RS" sz="2000" b="0" dirty="0">
                <a:solidFill>
                  <a:srgbClr val="083F88"/>
                </a:solidFill>
              </a:rPr>
              <a:t>кама </a:t>
            </a:r>
            <a:r>
              <a:rPr lang="sr-Latn-RS" sz="2000" b="0" dirty="0" smtClean="0">
                <a:solidFill>
                  <a:srgbClr val="083F88"/>
                </a:solidFill>
              </a:rPr>
              <a:t>електричног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генератора</a:t>
            </a:r>
            <a:r>
              <a:rPr lang="sr-Cyrl-RS" sz="2000" b="0" dirty="0" smtClean="0">
                <a:solidFill>
                  <a:srgbClr val="083F88"/>
                </a:solidFill>
              </a:rPr>
              <a:t>,</a:t>
            </a:r>
            <a:endParaRPr lang="en-US" sz="2000" b="0" dirty="0">
              <a:solidFill>
                <a:srgbClr val="083F88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>
                <a:solidFill>
                  <a:srgbClr val="083F88"/>
                </a:solidFill>
              </a:rPr>
              <a:t>Повећање степена корисности котла за 1,5 процентних поена при раду блока на снази од </a:t>
            </a:r>
            <a:r>
              <a:rPr lang="sr-Latn-RS" sz="2000" b="0" dirty="0" smtClean="0">
                <a:solidFill>
                  <a:srgbClr val="083F88"/>
                </a:solidFill>
              </a:rPr>
              <a:t>620 MW </a:t>
            </a:r>
            <a:r>
              <a:rPr lang="sr-Latn-RS" sz="2000" b="0" dirty="0">
                <a:solidFill>
                  <a:srgbClr val="083F88"/>
                </a:solidFill>
              </a:rPr>
              <a:t>на стеза</a:t>
            </a:r>
            <a:r>
              <a:rPr lang="sr-Cyrl-RS" sz="2000" b="0" dirty="0">
                <a:solidFill>
                  <a:srgbClr val="083F88"/>
                </a:solidFill>
              </a:rPr>
              <a:t>љ</a:t>
            </a:r>
            <a:r>
              <a:rPr lang="sr-Latn-RS" sz="2000" b="0" dirty="0">
                <a:solidFill>
                  <a:srgbClr val="083F88"/>
                </a:solidFill>
              </a:rPr>
              <a:t>кама </a:t>
            </a:r>
            <a:r>
              <a:rPr lang="sr-Latn-RS" sz="2000" b="0" dirty="0" smtClean="0">
                <a:solidFill>
                  <a:srgbClr val="083F88"/>
                </a:solidFill>
              </a:rPr>
              <a:t>електричног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генератора</a:t>
            </a:r>
            <a:r>
              <a:rPr lang="sr-Cyrl-RS" sz="2000" b="0" dirty="0" smtClean="0">
                <a:solidFill>
                  <a:srgbClr val="083F88"/>
                </a:solidFill>
              </a:rPr>
              <a:t>,</a:t>
            </a:r>
            <a:endParaRPr lang="en-US" sz="2000" b="0" dirty="0">
              <a:solidFill>
                <a:srgbClr val="083F88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>
                <a:solidFill>
                  <a:srgbClr val="083F88"/>
                </a:solidFill>
              </a:rPr>
              <a:t>Повећање степена корисности блока бруто за више од 0,4 процентних поена при раду блока на снази </a:t>
            </a:r>
            <a:r>
              <a:rPr lang="sr-Latn-RS" sz="2000" b="0" dirty="0" smtClean="0">
                <a:solidFill>
                  <a:srgbClr val="083F88"/>
                </a:solidFill>
              </a:rPr>
              <a:t>од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620 MW </a:t>
            </a:r>
            <a:r>
              <a:rPr lang="sr-Latn-RS" sz="2000" b="0" dirty="0">
                <a:solidFill>
                  <a:srgbClr val="083F88"/>
                </a:solidFill>
              </a:rPr>
              <a:t>на стеза</a:t>
            </a:r>
            <a:r>
              <a:rPr lang="sr-Cyrl-RS" sz="2000" b="0" dirty="0">
                <a:solidFill>
                  <a:srgbClr val="083F88"/>
                </a:solidFill>
              </a:rPr>
              <a:t>љ</a:t>
            </a:r>
            <a:r>
              <a:rPr lang="sr-Latn-RS" sz="2000" b="0" dirty="0">
                <a:solidFill>
                  <a:srgbClr val="083F88"/>
                </a:solidFill>
              </a:rPr>
              <a:t>кама </a:t>
            </a:r>
            <a:r>
              <a:rPr lang="sr-Latn-RS" sz="2000" b="0" dirty="0" smtClean="0">
                <a:solidFill>
                  <a:srgbClr val="083F88"/>
                </a:solidFill>
              </a:rPr>
              <a:t>електричног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генератора</a:t>
            </a:r>
            <a:r>
              <a:rPr lang="sr-Cyrl-RS" sz="2000" b="0" dirty="0" smtClean="0">
                <a:solidFill>
                  <a:srgbClr val="083F88"/>
                </a:solidFill>
              </a:rPr>
              <a:t>,</a:t>
            </a:r>
            <a:endParaRPr lang="en-US" sz="2000" b="0" dirty="0">
              <a:solidFill>
                <a:srgbClr val="083F88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>
                <a:solidFill>
                  <a:srgbClr val="083F88"/>
                </a:solidFill>
              </a:rPr>
              <a:t>Смањење хидрауличких отпора у систему вода – пара за минимум 10 bar</a:t>
            </a:r>
            <a:r>
              <a:rPr lang="sr-Latn-RS" sz="2000" b="0" dirty="0" smtClean="0">
                <a:solidFill>
                  <a:srgbClr val="083F88"/>
                </a:solidFill>
              </a:rPr>
              <a:t> </a:t>
            </a:r>
            <a:r>
              <a:rPr lang="sr-Latn-RS" sz="2000" b="0" dirty="0">
                <a:solidFill>
                  <a:srgbClr val="083F88"/>
                </a:solidFill>
              </a:rPr>
              <a:t>при раду блока на снази </a:t>
            </a:r>
            <a:r>
              <a:rPr lang="sr-Latn-RS" sz="2000" b="0" dirty="0" smtClean="0">
                <a:solidFill>
                  <a:srgbClr val="083F88"/>
                </a:solidFill>
              </a:rPr>
              <a:t>од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620 MW </a:t>
            </a:r>
            <a:r>
              <a:rPr lang="sr-Latn-RS" sz="2000" b="0" dirty="0">
                <a:solidFill>
                  <a:srgbClr val="083F88"/>
                </a:solidFill>
              </a:rPr>
              <a:t>на стеза</a:t>
            </a:r>
            <a:r>
              <a:rPr lang="sr-Cyrl-RS" sz="2000" b="0" dirty="0">
                <a:solidFill>
                  <a:srgbClr val="083F88"/>
                </a:solidFill>
              </a:rPr>
              <a:t>љ</a:t>
            </a:r>
            <a:r>
              <a:rPr lang="sr-Latn-RS" sz="2000" b="0" dirty="0">
                <a:solidFill>
                  <a:srgbClr val="083F88"/>
                </a:solidFill>
              </a:rPr>
              <a:t>кама електричног генератора и убризгавању воде у линију прегревања свеже паре </a:t>
            </a:r>
            <a:r>
              <a:rPr lang="sr-Latn-RS" sz="2000" b="0" dirty="0" smtClean="0">
                <a:solidFill>
                  <a:srgbClr val="083F88"/>
                </a:solidFill>
              </a:rPr>
              <a:t>до</a:t>
            </a:r>
            <a:r>
              <a:rPr lang="en-US" sz="2000" b="0" dirty="0">
                <a:solidFill>
                  <a:srgbClr val="083F88"/>
                </a:solidFill>
              </a:rPr>
              <a:t> </a:t>
            </a:r>
            <a:r>
              <a:rPr lang="sr-Latn-RS" sz="2000" b="0" dirty="0" smtClean="0">
                <a:solidFill>
                  <a:srgbClr val="083F88"/>
                </a:solidFill>
              </a:rPr>
              <a:t>150 t/h</a:t>
            </a:r>
            <a:r>
              <a:rPr lang="sr-Cyrl-RS" sz="2000" b="0" dirty="0" smtClean="0">
                <a:solidFill>
                  <a:srgbClr val="083F88"/>
                </a:solidFill>
              </a:rPr>
              <a:t>,</a:t>
            </a:r>
            <a:endParaRPr lang="en-US" sz="2000" b="0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9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07368" y="44624"/>
            <a:ext cx="10981220" cy="792088"/>
          </a:xfrm>
        </p:spPr>
        <p:txBody>
          <a:bodyPr/>
          <a:lstStyle/>
          <a:p>
            <a:r>
              <a:rPr lang="sr-Cyrl-RS" sz="2800" dirty="0" smtClean="0"/>
              <a:t>Задати циљеви </a:t>
            </a:r>
            <a:r>
              <a:rPr lang="en-US" sz="2800" dirty="0" smtClean="0"/>
              <a:t>I</a:t>
            </a:r>
            <a:r>
              <a:rPr lang="sr-Cyrl-RS" sz="2800" dirty="0" smtClean="0"/>
              <a:t> фазе ревитализације блокова ТЕНТ Б1 и Б2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15380" y="1268760"/>
            <a:ext cx="11161240" cy="3600400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Latn-RS" sz="2000" b="0" dirty="0" smtClean="0"/>
              <a:t>Поправљање чистоће котловских грејних површина</a:t>
            </a:r>
            <a:r>
              <a:rPr lang="en-US" sz="2000" b="0" dirty="0" smtClean="0"/>
              <a:t>-</a:t>
            </a:r>
            <a:r>
              <a:rPr lang="sr-Cyrl-RS" sz="2000" b="0" dirty="0" smtClean="0"/>
              <a:t>уградња водених топова и дувача гара,</a:t>
            </a:r>
            <a:endParaRPr lang="sr-Latn-RS" sz="2000" b="0" dirty="0" smtClean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лопатица ТСП (минимални</a:t>
            </a:r>
            <a:r>
              <a:rPr lang="sr-Latn-RS" altLang="en-US" sz="2000" b="0" dirty="0" smtClean="0"/>
              <a:t> </a:t>
            </a:r>
            <a:r>
              <a:rPr lang="sr-Cyrl-RS" altLang="en-US" sz="2000" b="0" dirty="0" smtClean="0"/>
              <a:t>уговором захтевани унутрашњи степен корисности 92%),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лопатица ТНП у циљу повећања поузданости рада постројења,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ЗНП1 и ЗВП </a:t>
            </a:r>
            <a:r>
              <a:rPr lang="sr-Latn-RS" altLang="en-US" sz="2000" b="0" dirty="0" smtClean="0"/>
              <a:t>6bis</a:t>
            </a:r>
            <a:r>
              <a:rPr lang="sr-Cyrl-RS" altLang="en-US" sz="2000" b="0" dirty="0" smtClean="0"/>
              <a:t> у циљу повећања степена корисности ТА на ТЕНТ Б2,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генератора у циљу повећања поузданости и расположивости блока ТЕНТ Б2,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Бајпаса ВП (веће прточности 2000 </a:t>
            </a:r>
            <a:r>
              <a:rPr lang="sr-Latn-RS" altLang="en-US" sz="2000" b="0" dirty="0" smtClean="0"/>
              <a:t>t/h</a:t>
            </a:r>
            <a:r>
              <a:rPr lang="sr-Cyrl-RS" altLang="en-US" sz="2000" b="0" dirty="0" smtClean="0"/>
              <a:t>) у оквиру задатка повећања снаге и поузданости,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Замена ватросталног озида на РЕЦ каналима у циљу повећања поузданости  и расположовости,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altLang="en-US" sz="2000" b="0" dirty="0" smtClean="0"/>
              <a:t>Уградња активног заптивања у циљу повећања енергетске ефикасности. </a:t>
            </a:r>
          </a:p>
        </p:txBody>
      </p:sp>
    </p:spTree>
    <p:extLst>
      <p:ext uri="{BB962C8B-B14F-4D97-AF65-F5344CB8AC3E}">
        <p14:creationId xmlns:p14="http://schemas.microsoft.com/office/powerpoint/2010/main" val="105611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Увод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8453" y="872716"/>
            <a:ext cx="116292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С обзиром на растућу потрошњу, Електропрвиреда Србије покреће пројекте ревитализације производних јединица уз повећања снаге водећи се савременим начелима повећања економске и енергетске ефикасности уз истовремено смањење негативног утицаја на животну средину.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sr-Cyrl-RS" dirty="0" smtClean="0">
              <a:solidFill>
                <a:srgbClr val="023F88"/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У ремонту блока ТЕНТ Б1 2008. (Пројекат ECO-RAM</a:t>
            </a:r>
            <a:r>
              <a:rPr lang="sr-Cyrl-RS" dirty="0" smtClean="0"/>
              <a:t>)</a:t>
            </a:r>
            <a:r>
              <a:rPr lang="sr-Cyrl-RS" dirty="0" smtClean="0">
                <a:solidFill>
                  <a:srgbClr val="023F88"/>
                </a:solidFill>
              </a:rPr>
              <a:t> уграђена је реконструисана турбина високог притиска. Лопатице преткола и радног кола су замењене новим лопатицама савременог аеродинамичког дизајна да би се повећао проток свеже паре и повећала снаге до 667,5 MW.</a:t>
            </a:r>
          </a:p>
          <a:p>
            <a:pPr>
              <a:spcBef>
                <a:spcPts val="0"/>
              </a:spcBef>
            </a:pPr>
            <a:endParaRPr lang="sr-Cyrl-RS" dirty="0" smtClean="0">
              <a:solidFill>
                <a:srgbClr val="023F88"/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Услед повећаних хидрауличких отпора цевног система котла, повећане температуре димних гасова (преко 190</a:t>
            </a:r>
            <a:r>
              <a:rPr lang="sr-Cyrl-RS" baseline="30000" dirty="0" smtClean="0">
                <a:solidFill>
                  <a:srgbClr val="023F88"/>
                </a:solidFill>
              </a:rPr>
              <a:t>o</a:t>
            </a:r>
            <a:r>
              <a:rPr lang="sr-Cyrl-RS" dirty="0" smtClean="0">
                <a:solidFill>
                  <a:srgbClr val="023F88"/>
                </a:solidFill>
              </a:rPr>
              <a:t>C) иза регенеративног загрејача ваздуха при раду са две линије загрејача ВП није било могуће остварити </a:t>
            </a:r>
            <a:r>
              <a:rPr lang="sr-Cyrl-RS" dirty="0" smtClean="0">
                <a:solidFill>
                  <a:srgbClr val="023F88"/>
                </a:solidFill>
              </a:rPr>
              <a:t>продукцију паре у котлу  </a:t>
            </a:r>
            <a:r>
              <a:rPr lang="sr-Cyrl-RS" dirty="0" smtClean="0">
                <a:solidFill>
                  <a:srgbClr val="023F88"/>
                </a:solidFill>
              </a:rPr>
              <a:t>од ≈ 2000 t/h </a:t>
            </a:r>
            <a:r>
              <a:rPr lang="sr-Cyrl-RS" dirty="0" smtClean="0">
                <a:solidFill>
                  <a:srgbClr val="023F88"/>
                </a:solidFill>
              </a:rPr>
              <a:t>неопходну </a:t>
            </a:r>
            <a:r>
              <a:rPr lang="sr-Cyrl-RS" dirty="0" smtClean="0">
                <a:solidFill>
                  <a:srgbClr val="023F88"/>
                </a:solidFill>
              </a:rPr>
              <a:t>за повећање снаге термо блока.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sr-Cyrl-RS" dirty="0" smtClean="0">
              <a:solidFill>
                <a:srgbClr val="023F88"/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Из напред наведених разлога (и технолошких решења из шездесетих и почетка седамдесетих година прошлог века) наметнула се неопходност пројекта ревитализације и модернизације котловског постројења са циљем смањења пада притиска кроз цевни систем котла и повећања продукције паре уз повећање ефикасности котла смањењем температуре димног гаса иза ротационог загрејача ваздуха. Започет је и пројекат повећања капацитета млинова.</a:t>
            </a:r>
          </a:p>
          <a:p>
            <a:pPr>
              <a:spcBef>
                <a:spcPts val="0"/>
              </a:spcBef>
            </a:pPr>
            <a:endParaRPr lang="sr-Cyrl-RS" dirty="0" smtClean="0">
              <a:solidFill>
                <a:srgbClr val="023F88"/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Због великог обима радова пројекат ревитализације блокова ТЕНТ Б осмишљен је у две фазе.</a:t>
            </a:r>
            <a:endParaRPr lang="sr-Cyrl-RS" dirty="0">
              <a:solidFill>
                <a:srgbClr val="023F88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619836" y="6505027"/>
            <a:ext cx="2916324" cy="308551"/>
          </a:xfrm>
        </p:spPr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15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altLang="en-US" sz="2800" dirty="0" smtClean="0"/>
              <a:t>Уградња додатног економајзера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6" y="1879012"/>
            <a:ext cx="8256984" cy="443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7368" y="970000"/>
            <a:ext cx="10873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>
                <a:solidFill>
                  <a:srgbClr val="023F88"/>
                </a:solidFill>
              </a:rPr>
              <a:t>Иновативно </a:t>
            </a:r>
            <a:r>
              <a:rPr lang="sr-Cyrl-RS" b="1" dirty="0" smtClean="0">
                <a:solidFill>
                  <a:srgbClr val="023F88"/>
                </a:solidFill>
              </a:rPr>
              <a:t>решење - </a:t>
            </a:r>
            <a:r>
              <a:rPr lang="sr-Cyrl-RS" b="1" dirty="0">
                <a:solidFill>
                  <a:srgbClr val="023F88"/>
                </a:solidFill>
              </a:rPr>
              <a:t>уградња </a:t>
            </a:r>
            <a:r>
              <a:rPr lang="sr-Latn-RS" b="1" dirty="0">
                <a:solidFill>
                  <a:srgbClr val="023F88"/>
                </a:solidFill>
              </a:rPr>
              <a:t>додатног економајзера (ЕКО 1А) паралелно са постојећим првим економајзером (ЕКО 1) по току напојне </a:t>
            </a:r>
            <a:r>
              <a:rPr lang="sr-Latn-RS" b="1" dirty="0" smtClean="0">
                <a:solidFill>
                  <a:srgbClr val="023F88"/>
                </a:solidFill>
              </a:rPr>
              <a:t>воде</a:t>
            </a:r>
            <a:r>
              <a:rPr lang="sr-Cyrl-RS" b="1" dirty="0" smtClean="0">
                <a:solidFill>
                  <a:srgbClr val="023F88"/>
                </a:solidFill>
              </a:rPr>
              <a:t> са </a:t>
            </a:r>
            <a:r>
              <a:rPr lang="sr-Latn-RS" b="1" dirty="0" smtClean="0">
                <a:solidFill>
                  <a:srgbClr val="023F88"/>
                </a:solidFill>
              </a:rPr>
              <a:t>посебн</a:t>
            </a:r>
            <a:r>
              <a:rPr lang="sr-Cyrl-RS" b="1" dirty="0" smtClean="0">
                <a:solidFill>
                  <a:srgbClr val="023F88"/>
                </a:solidFill>
              </a:rPr>
              <a:t>ом</a:t>
            </a:r>
            <a:r>
              <a:rPr lang="sr-Latn-RS" b="1" dirty="0" smtClean="0">
                <a:solidFill>
                  <a:srgbClr val="023F88"/>
                </a:solidFill>
              </a:rPr>
              <a:t> линиј</a:t>
            </a:r>
            <a:r>
              <a:rPr lang="sr-Cyrl-RS" b="1" dirty="0" smtClean="0">
                <a:solidFill>
                  <a:srgbClr val="023F88"/>
                </a:solidFill>
              </a:rPr>
              <a:t>ом</a:t>
            </a:r>
            <a:r>
              <a:rPr lang="sr-Latn-RS" b="1" dirty="0" smtClean="0">
                <a:solidFill>
                  <a:srgbClr val="023F88"/>
                </a:solidFill>
              </a:rPr>
              <a:t> </a:t>
            </a:r>
            <a:r>
              <a:rPr lang="sr-Latn-RS" b="1" dirty="0">
                <a:solidFill>
                  <a:srgbClr val="023F88"/>
                </a:solidFill>
              </a:rPr>
              <a:t>напајања директно са потиса напојне </a:t>
            </a:r>
            <a:r>
              <a:rPr lang="sr-Latn-RS" b="1" dirty="0" smtClean="0">
                <a:solidFill>
                  <a:srgbClr val="023F88"/>
                </a:solidFill>
              </a:rPr>
              <a:t>пумпе.</a:t>
            </a:r>
            <a:endParaRPr lang="en-US" dirty="0">
              <a:solidFill>
                <a:srgbClr val="023F88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364252" y="1912650"/>
            <a:ext cx="374441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 smtClean="0">
                <a:solidFill>
                  <a:srgbClr val="023F88"/>
                </a:solidFill>
              </a:rPr>
              <a:t>       Додатни економајзер: </a:t>
            </a:r>
            <a:endParaRPr lang="sr-Cyrl-RS" dirty="0" smtClean="0">
              <a:solidFill>
                <a:srgbClr val="02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површина за размену топлоте 19.200 m2 (</a:t>
            </a:r>
            <a:r>
              <a:rPr lang="sr-Cyrl-RS" dirty="0" smtClean="0">
                <a:solidFill>
                  <a:srgbClr val="023F88"/>
                </a:solidFill>
                <a:sym typeface="Symbol"/>
              </a:rPr>
              <a:t></a:t>
            </a:r>
            <a:r>
              <a:rPr lang="sr-Cyrl-RS" dirty="0" smtClean="0">
                <a:solidFill>
                  <a:srgbClr val="023F88"/>
                </a:solidFill>
              </a:rPr>
              <a:t>600 t),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спољашњи пречник и дебљина зида цеви </a:t>
            </a:r>
            <a:r>
              <a:rPr lang="sr-Cyrl-RS" dirty="0" smtClean="0">
                <a:solidFill>
                  <a:srgbClr val="023F88"/>
                </a:solidFill>
                <a:sym typeface="Symbol"/>
              </a:rPr>
              <a:t></a:t>
            </a:r>
            <a:r>
              <a:rPr lang="sr-Cyrl-RS" dirty="0" smtClean="0">
                <a:solidFill>
                  <a:srgbClr val="023F88"/>
                </a:solidFill>
              </a:rPr>
              <a:t>33, 7x4,5 mm,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број панела са цевима 199,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број цеви у оквиру једног панела 2,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23F88"/>
                </a:solidFill>
              </a:rPr>
              <a:t>дужина једне цеви у оквиру панела 440 m. </a:t>
            </a:r>
            <a:endParaRPr lang="sr-Cyrl-RS" altLang="en-US" dirty="0">
              <a:solidFill>
                <a:srgbClr val="02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altLang="en-US" sz="2800" dirty="0" smtClean="0"/>
              <a:t>Уградња додатног економајзера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51800" y="4934097"/>
            <a:ext cx="11327432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sr-Latn-RS" sz="1800" b="1" dirty="0" smtClean="0">
                <a:solidFill>
                  <a:srgbClr val="023F88"/>
                </a:solidFill>
              </a:rPr>
              <a:t>Нови</a:t>
            </a:r>
            <a:r>
              <a:rPr lang="sr-Cyrl-RS" sz="1800" b="1" dirty="0" smtClean="0">
                <a:solidFill>
                  <a:srgbClr val="023F88"/>
                </a:solidFill>
              </a:rPr>
              <a:t>,</a:t>
            </a:r>
            <a:r>
              <a:rPr lang="sr-Latn-RS" sz="1800" b="1" dirty="0" smtClean="0">
                <a:solidFill>
                  <a:srgbClr val="023F88"/>
                </a:solidFill>
              </a:rPr>
              <a:t> </a:t>
            </a:r>
            <a:r>
              <a:rPr lang="sr-Latn-RS" sz="1800" b="1" dirty="0">
                <a:solidFill>
                  <a:srgbClr val="023F88"/>
                </a:solidFill>
              </a:rPr>
              <a:t>напојни цевовод </a:t>
            </a:r>
            <a:r>
              <a:rPr lang="sr-Latn-RS" sz="1800" b="1" dirty="0">
                <a:solidFill>
                  <a:srgbClr val="023F88"/>
                </a:solidFill>
                <a:sym typeface="Symbol"/>
              </a:rPr>
              <a:t></a:t>
            </a:r>
            <a:r>
              <a:rPr lang="sr-Latn-RS" sz="1800" b="1" dirty="0">
                <a:solidFill>
                  <a:srgbClr val="023F88"/>
                </a:solidFill>
              </a:rPr>
              <a:t>273x22 за напајање ЕКО 1А са регулацијом п</a:t>
            </a:r>
            <a:r>
              <a:rPr lang="sr-Cyrl-CS" sz="1800" b="1" dirty="0">
                <a:solidFill>
                  <a:srgbClr val="023F88"/>
                </a:solidFill>
              </a:rPr>
              <a:t>роток</a:t>
            </a:r>
            <a:r>
              <a:rPr lang="sr-Latn-RS" sz="1800" b="1" dirty="0">
                <a:solidFill>
                  <a:srgbClr val="023F88"/>
                </a:solidFill>
              </a:rPr>
              <a:t>а:</a:t>
            </a:r>
            <a:endParaRPr lang="en-US" sz="1800" b="1" dirty="0">
              <a:solidFill>
                <a:srgbClr val="023F88"/>
              </a:solidFill>
            </a:endParaRPr>
          </a:p>
          <a:p>
            <a:r>
              <a:rPr lang="sr-Cyrl-RS" sz="1800" dirty="0" smtClean="0">
                <a:solidFill>
                  <a:srgbClr val="023F88"/>
                </a:solidFill>
              </a:rPr>
              <a:t> Регулација </a:t>
            </a:r>
            <a:r>
              <a:rPr lang="sr-Cyrl-RS" sz="1800" dirty="0">
                <a:solidFill>
                  <a:srgbClr val="023F88"/>
                </a:solidFill>
              </a:rPr>
              <a:t>протока кроз </a:t>
            </a:r>
            <a:r>
              <a:rPr lang="sr-Latn-RS" sz="1800" dirty="0">
                <a:solidFill>
                  <a:srgbClr val="023F88"/>
                </a:solidFill>
              </a:rPr>
              <a:t>ЕКО 1А </a:t>
            </a:r>
            <a:r>
              <a:rPr lang="sr-Cyrl-RS" sz="1800" dirty="0">
                <a:solidFill>
                  <a:srgbClr val="023F88"/>
                </a:solidFill>
              </a:rPr>
              <a:t>врши се  </a:t>
            </a:r>
            <a:r>
              <a:rPr lang="sr-Latn-RS" sz="1800" dirty="0">
                <a:solidFill>
                  <a:srgbClr val="023F88"/>
                </a:solidFill>
              </a:rPr>
              <a:t>напојн</a:t>
            </a:r>
            <a:r>
              <a:rPr lang="sr-Cyrl-RS" sz="1800" dirty="0">
                <a:solidFill>
                  <a:srgbClr val="023F88"/>
                </a:solidFill>
              </a:rPr>
              <a:t>ом</a:t>
            </a:r>
            <a:r>
              <a:rPr lang="sr-Latn-RS" sz="1800" dirty="0">
                <a:solidFill>
                  <a:srgbClr val="023F88"/>
                </a:solidFill>
              </a:rPr>
              <a:t> глав</a:t>
            </a:r>
            <a:r>
              <a:rPr lang="sr-Cyrl-RS" sz="1800" dirty="0">
                <a:solidFill>
                  <a:srgbClr val="023F88"/>
                </a:solidFill>
              </a:rPr>
              <a:t>ом</a:t>
            </a:r>
            <a:r>
              <a:rPr lang="sr-Latn-RS" sz="1800" dirty="0">
                <a:solidFill>
                  <a:srgbClr val="023F88"/>
                </a:solidFill>
              </a:rPr>
              <a:t> </a:t>
            </a:r>
            <a:r>
              <a:rPr lang="sr-Cyrl-CS" sz="1800" dirty="0">
                <a:solidFill>
                  <a:srgbClr val="023F88"/>
                </a:solidFill>
              </a:rPr>
              <a:t>на новом напојном цевоводу (неповратни вентил, запорни вентил, регулациони вентил и заобилазна линија са запорним вентилом</a:t>
            </a:r>
            <a:r>
              <a:rPr lang="sr-Latn-RS" sz="1800" dirty="0" smtClean="0">
                <a:solidFill>
                  <a:srgbClr val="023F88"/>
                </a:solidFill>
              </a:rPr>
              <a:t>)</a:t>
            </a:r>
            <a:r>
              <a:rPr lang="sr-Cyrl-RS" sz="1800" dirty="0" smtClean="0">
                <a:solidFill>
                  <a:srgbClr val="023F88"/>
                </a:solidFill>
              </a:rPr>
              <a:t>     </a:t>
            </a:r>
          </a:p>
          <a:p>
            <a:r>
              <a:rPr lang="sr-Cyrl-RS" sz="1800" dirty="0" smtClean="0">
                <a:solidFill>
                  <a:srgbClr val="023F88"/>
                </a:solidFill>
              </a:rPr>
              <a:t> </a:t>
            </a:r>
            <a:r>
              <a:rPr lang="sr-Latn-RS" sz="1800" dirty="0" smtClean="0">
                <a:solidFill>
                  <a:srgbClr val="023F88"/>
                </a:solidFill>
              </a:rPr>
              <a:t>20</a:t>
            </a:r>
            <a:r>
              <a:rPr lang="sr-Latn-RS" sz="1800" dirty="0">
                <a:solidFill>
                  <a:srgbClr val="023F88"/>
                </a:solidFill>
              </a:rPr>
              <a:t>% </a:t>
            </a:r>
            <a:r>
              <a:rPr lang="sr-Latn-RS" sz="1800" dirty="0">
                <a:solidFill>
                  <a:srgbClr val="023F88"/>
                </a:solidFill>
                <a:sym typeface="Symbol"/>
              </a:rPr>
              <a:t></a:t>
            </a:r>
            <a:r>
              <a:rPr lang="sr-Latn-RS" sz="1800" dirty="0">
                <a:solidFill>
                  <a:srgbClr val="023F88"/>
                </a:solidFill>
              </a:rPr>
              <a:t> 40% од протока напојне воде кроз испаривач протиче кроз ЕКО </a:t>
            </a:r>
            <a:r>
              <a:rPr lang="sr-Latn-RS" sz="1800" dirty="0" smtClean="0">
                <a:solidFill>
                  <a:srgbClr val="023F88"/>
                </a:solidFill>
              </a:rPr>
              <a:t>1А</a:t>
            </a:r>
            <a:r>
              <a:rPr lang="sr-Cyrl-RS" sz="1800" dirty="0" smtClean="0">
                <a:solidFill>
                  <a:srgbClr val="023F88"/>
                </a:solidFill>
              </a:rPr>
              <a:t>. </a:t>
            </a: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588" y="980728"/>
            <a:ext cx="7956884" cy="403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08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1344" y="44624"/>
            <a:ext cx="11629292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Latn-RS" sz="3200" dirty="0"/>
              <a:t>Параметри котловског постројења у </a:t>
            </a:r>
            <a:r>
              <a:rPr lang="sr-Latn-RS" sz="3200" dirty="0" err="1"/>
              <a:t>опсегу</a:t>
            </a:r>
            <a:r>
              <a:rPr lang="sr-Latn-RS" sz="3200" dirty="0"/>
              <a:t> </a:t>
            </a:r>
            <a:r>
              <a:rPr lang="sr-Cyrl-RS" sz="3200" dirty="0" smtClean="0"/>
              <a:t>максималне снаге</a:t>
            </a:r>
            <a:endParaRPr lang="sr-Cyrl-R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27798"/>
              </p:ext>
            </p:extLst>
          </p:nvPr>
        </p:nvGraphicFramePr>
        <p:xfrm>
          <a:off x="875420" y="581108"/>
          <a:ext cx="9434512" cy="545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6" name="Document" r:id="rId3" imgW="8335754" imgH="6164271" progId="Word.Document.12">
                  <p:embed/>
                </p:oleObj>
              </mc:Choice>
              <mc:Fallback>
                <p:oleObj name="Document" r:id="rId3" imgW="8335754" imgH="6164271" progId="Word.Documen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b="35158"/>
                      <a:stretch>
                        <a:fillRect/>
                      </a:stretch>
                    </p:blipFill>
                    <p:spPr bwMode="auto">
                      <a:xfrm>
                        <a:off x="875420" y="581108"/>
                        <a:ext cx="9434512" cy="545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6096000" y="5572472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9"/>
          <p:cNvCxnSpPr>
            <a:cxnSpLocks noChangeShapeType="1"/>
          </p:cNvCxnSpPr>
          <p:nvPr/>
        </p:nvCxnSpPr>
        <p:spPr bwMode="auto">
          <a:xfrm>
            <a:off x="7966484" y="5572472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13"/>
          <p:cNvCxnSpPr>
            <a:cxnSpLocks noChangeShapeType="1"/>
          </p:cNvCxnSpPr>
          <p:nvPr/>
        </p:nvCxnSpPr>
        <p:spPr bwMode="auto">
          <a:xfrm flipV="1">
            <a:off x="6888088" y="5572472"/>
            <a:ext cx="0" cy="304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Connector 19"/>
          <p:cNvCxnSpPr>
            <a:cxnSpLocks noChangeShapeType="1"/>
          </p:cNvCxnSpPr>
          <p:nvPr/>
        </p:nvCxnSpPr>
        <p:spPr bwMode="auto">
          <a:xfrm>
            <a:off x="8652284" y="5572472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21"/>
          <p:cNvCxnSpPr>
            <a:cxnSpLocks noChangeShapeType="1"/>
          </p:cNvCxnSpPr>
          <p:nvPr/>
        </p:nvCxnSpPr>
        <p:spPr bwMode="auto">
          <a:xfrm>
            <a:off x="9566684" y="5572472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34"/>
          <p:cNvCxnSpPr>
            <a:cxnSpLocks noChangeShapeType="1"/>
          </p:cNvCxnSpPr>
          <p:nvPr/>
        </p:nvCxnSpPr>
        <p:spPr bwMode="auto">
          <a:xfrm>
            <a:off x="6096000" y="5877272"/>
            <a:ext cx="1870484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37"/>
          <p:cNvCxnSpPr>
            <a:cxnSpLocks noChangeShapeType="1"/>
          </p:cNvCxnSpPr>
          <p:nvPr/>
        </p:nvCxnSpPr>
        <p:spPr bwMode="auto">
          <a:xfrm>
            <a:off x="8652284" y="5877272"/>
            <a:ext cx="9144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6193042" y="5868277"/>
            <a:ext cx="1676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Latn-CS" altLang="en-US" sz="1600" dirty="0">
                <a:solidFill>
                  <a:srgbClr val="023F88"/>
                </a:solidFill>
              </a:rPr>
              <a:t>2 </a:t>
            </a:r>
            <a:r>
              <a:rPr lang="sr-Cyrl-RS" altLang="en-US" sz="1600" dirty="0" smtClean="0">
                <a:solidFill>
                  <a:srgbClr val="023F88"/>
                </a:solidFill>
              </a:rPr>
              <a:t>Линије ЗВП</a:t>
            </a:r>
            <a:endParaRPr lang="en-US" altLang="en-US" sz="1600" dirty="0">
              <a:solidFill>
                <a:srgbClr val="023F88"/>
              </a:solidFill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8328248" y="5844103"/>
            <a:ext cx="1676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1600" dirty="0" smtClean="0">
                <a:solidFill>
                  <a:srgbClr val="023F88"/>
                </a:solidFill>
              </a:rPr>
              <a:t>1</a:t>
            </a:r>
            <a:r>
              <a:rPr lang="sr-Latn-CS" altLang="en-US" sz="1600" dirty="0" smtClean="0">
                <a:solidFill>
                  <a:srgbClr val="023F88"/>
                </a:solidFill>
              </a:rPr>
              <a:t> </a:t>
            </a:r>
            <a:r>
              <a:rPr lang="sr-Cyrl-RS" altLang="en-US" sz="1600" dirty="0" smtClean="0">
                <a:solidFill>
                  <a:srgbClr val="023F88"/>
                </a:solidFill>
              </a:rPr>
              <a:t>Линија ЗВП</a:t>
            </a:r>
            <a:endParaRPr lang="en-US" altLang="en-US" sz="1600" dirty="0">
              <a:solidFill>
                <a:srgbClr val="02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56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574243"/>
              </p:ext>
            </p:extLst>
          </p:nvPr>
        </p:nvGraphicFramePr>
        <p:xfrm>
          <a:off x="1847528" y="937298"/>
          <a:ext cx="8221215" cy="3907025"/>
        </p:xfrm>
        <a:graphic>
          <a:graphicData uri="http://schemas.openxmlformats.org/drawingml/2006/table">
            <a:tbl>
              <a:tblPr/>
              <a:tblGrid>
                <a:gridCol w="37562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49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33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4496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4335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4496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4335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r>
                        <a:rPr lang="sr-Cyrl-RS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тум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Jedinica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30.03.2017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Режим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R1A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R2A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02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Губитак услед физичке топлоте излазних димних гасова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9,66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Потрошња паре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kg/kW</a:t>
                      </a: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Потрошња топлоте *)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kJ/kWh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9378,6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9361,9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9316,9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9450,2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9388,0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0119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Потрошња топлоте са корекцијом на 30 % фалш ваздуха **)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kJ/kWh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9327,0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9289,8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9276,4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9419,0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9345,2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Ефикасност рада блока бруто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38,5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38,6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38,1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38,3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Вишак ваздуха пре загрејача ваздуха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B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Вишак ваздуха иза загрејача ваздуха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BA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Емисија NOx у односу на 6 % кисеоника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mg/nm3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422,5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442,7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438,5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Потрошња угља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t/h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720,3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719,1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762,2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804,3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795,7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516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Број млинова у раду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8658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Просечни капацитет млина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t/h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13" marR="35913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97591" y="5265204"/>
            <a:ext cx="11881320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200" dirty="0" smtClean="0">
                <a:solidFill>
                  <a:srgbClr val="023F88"/>
                </a:solidFill>
              </a:rPr>
              <a:t>*) </a:t>
            </a:r>
            <a:r>
              <a:rPr lang="sr-Cyrl-RS" sz="1100" dirty="0" smtClean="0">
                <a:solidFill>
                  <a:srgbClr val="023F88"/>
                </a:solidFill>
              </a:rPr>
              <a:t>Потрошња топлоте бруто израчуната преко ефикасности котла са корекцијом на температуру хладног ваздуха 30</a:t>
            </a:r>
            <a:r>
              <a:rPr lang="sr-Cyrl-RS" sz="1100" baseline="30000" dirty="0" smtClean="0">
                <a:solidFill>
                  <a:srgbClr val="023F88"/>
                </a:solidFill>
              </a:rPr>
              <a:t>0</a:t>
            </a:r>
            <a:r>
              <a:rPr lang="sr-Cyrl-RS" sz="1100" dirty="0" smtClean="0">
                <a:solidFill>
                  <a:srgbClr val="023F88"/>
                </a:solidFill>
              </a:rPr>
              <a:t>C и на топлотну моћ угља 7.600 </a:t>
            </a:r>
            <a:r>
              <a:rPr lang="sr-Cyrl-RS" sz="1100" dirty="0" err="1" smtClean="0">
                <a:solidFill>
                  <a:srgbClr val="023F88"/>
                </a:solidFill>
              </a:rPr>
              <a:t>kJ</a:t>
            </a:r>
            <a:r>
              <a:rPr lang="sr-Cyrl-RS" sz="1100" dirty="0" smtClean="0">
                <a:solidFill>
                  <a:srgbClr val="023F88"/>
                </a:solidFill>
              </a:rPr>
              <a:t>/</a:t>
            </a:r>
            <a:r>
              <a:rPr lang="sr-Cyrl-RS" sz="1100" dirty="0" err="1" smtClean="0">
                <a:solidFill>
                  <a:srgbClr val="023F88"/>
                </a:solidFill>
              </a:rPr>
              <a:t>kg</a:t>
            </a:r>
            <a:r>
              <a:rPr lang="sr-Cyrl-RS" sz="1100" dirty="0" smtClean="0">
                <a:solidFill>
                  <a:srgbClr val="023F88"/>
                </a:solidFill>
              </a:rPr>
              <a:t>, узимајући у обзир снагу турбо напојне пумпе.</a:t>
            </a:r>
          </a:p>
          <a:p>
            <a:r>
              <a:rPr lang="sr-Cyrl-RS" sz="1100" dirty="0" smtClean="0">
                <a:solidFill>
                  <a:srgbClr val="023F88"/>
                </a:solidFill>
              </a:rPr>
              <a:t>**) Потрошња топлоте као горе са накнадном корекцијом за учешће фалш ваздуха 30%, да би се могао упоредити утицај променљивог удела количине воде кроз загрејач ЕКО 1А. Мерења су извршена са различитим учешћем фалш ваздуха (32,5 до 38,7%), а то има велики утицај на ефикасност котла. Повећање учешћа протока воде кроз загрејач 1А са 20% на око 36% смањује потрошњу топлоте за око 50,6 до 107 </a:t>
            </a:r>
            <a:r>
              <a:rPr lang="sr-Cyrl-RS" sz="1100" dirty="0" err="1" smtClean="0">
                <a:solidFill>
                  <a:srgbClr val="023F88"/>
                </a:solidFill>
              </a:rPr>
              <a:t>kJ</a:t>
            </a:r>
            <a:r>
              <a:rPr lang="sr-Cyrl-RS" sz="1100" dirty="0" smtClean="0">
                <a:solidFill>
                  <a:srgbClr val="023F88"/>
                </a:solidFill>
              </a:rPr>
              <a:t>/kWh </a:t>
            </a:r>
            <a:r>
              <a:rPr lang="sr-Cyrl-RS" sz="1100" dirty="0" err="1" smtClean="0">
                <a:solidFill>
                  <a:srgbClr val="023F88"/>
                </a:solidFill>
              </a:rPr>
              <a:t>тj</a:t>
            </a:r>
            <a:r>
              <a:rPr lang="sr-Cyrl-RS" sz="1100" dirty="0" smtClean="0">
                <a:solidFill>
                  <a:srgbClr val="023F88"/>
                </a:solidFill>
              </a:rPr>
              <a:t>. 0,5 до 1,15 %. Смањење учешћа фалш ваздуха са вредности остварених за време мерења на 30% повећава ефикасност котла за око 0,3 до 1,0 процентна поена, а исто тако смањује потрошњу топлоте.</a:t>
            </a:r>
            <a:endParaRPr lang="sr-Cyrl-RS" sz="1100" dirty="0">
              <a:solidFill>
                <a:srgbClr val="023F88"/>
              </a:solidFill>
            </a:endParaRPr>
          </a:p>
        </p:txBody>
      </p:sp>
      <p:cxnSp>
        <p:nvCxnSpPr>
          <p:cNvPr id="8" name="Straight Connector 8"/>
          <p:cNvCxnSpPr>
            <a:cxnSpLocks noChangeShapeType="1"/>
          </p:cNvCxnSpPr>
          <p:nvPr/>
        </p:nvCxnSpPr>
        <p:spPr bwMode="auto">
          <a:xfrm>
            <a:off x="6744072" y="4861387"/>
            <a:ext cx="0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9"/>
          <p:cNvCxnSpPr>
            <a:cxnSpLocks noChangeShapeType="1"/>
          </p:cNvCxnSpPr>
          <p:nvPr/>
        </p:nvCxnSpPr>
        <p:spPr bwMode="auto">
          <a:xfrm>
            <a:off x="8220236" y="4861387"/>
            <a:ext cx="0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Arrow Connector 13"/>
          <p:cNvCxnSpPr>
            <a:cxnSpLocks noChangeShapeType="1"/>
          </p:cNvCxnSpPr>
          <p:nvPr/>
        </p:nvCxnSpPr>
        <p:spPr bwMode="auto">
          <a:xfrm flipV="1">
            <a:off x="7487875" y="4862907"/>
            <a:ext cx="0" cy="1524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9"/>
          <p:cNvCxnSpPr>
            <a:cxnSpLocks noChangeShapeType="1"/>
          </p:cNvCxnSpPr>
          <p:nvPr/>
        </p:nvCxnSpPr>
        <p:spPr bwMode="auto">
          <a:xfrm>
            <a:off x="8904312" y="4829041"/>
            <a:ext cx="0" cy="18474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21"/>
          <p:cNvCxnSpPr>
            <a:cxnSpLocks noChangeShapeType="1"/>
          </p:cNvCxnSpPr>
          <p:nvPr/>
        </p:nvCxnSpPr>
        <p:spPr bwMode="auto">
          <a:xfrm>
            <a:off x="9802735" y="4829041"/>
            <a:ext cx="15977" cy="18474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34"/>
          <p:cNvCxnSpPr>
            <a:cxnSpLocks noChangeShapeType="1"/>
          </p:cNvCxnSpPr>
          <p:nvPr/>
        </p:nvCxnSpPr>
        <p:spPr bwMode="auto">
          <a:xfrm>
            <a:off x="6744072" y="5013787"/>
            <a:ext cx="1476164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37"/>
          <p:cNvCxnSpPr>
            <a:cxnSpLocks noChangeShapeType="1"/>
          </p:cNvCxnSpPr>
          <p:nvPr/>
        </p:nvCxnSpPr>
        <p:spPr bwMode="auto">
          <a:xfrm>
            <a:off x="8904312" y="5013787"/>
            <a:ext cx="9144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6649675" y="5015307"/>
            <a:ext cx="1676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Latn-CS" altLang="en-US" sz="1400" dirty="0">
                <a:solidFill>
                  <a:srgbClr val="023F88"/>
                </a:solidFill>
              </a:rPr>
              <a:t>2 </a:t>
            </a:r>
            <a:r>
              <a:rPr lang="sr-Cyrl-RS" altLang="en-US" sz="1400" dirty="0" smtClean="0">
                <a:solidFill>
                  <a:srgbClr val="023F88"/>
                </a:solidFill>
              </a:rPr>
              <a:t>Линије ЗВП</a:t>
            </a:r>
            <a:endParaRPr lang="en-US" altLang="en-US" sz="1400" dirty="0">
              <a:solidFill>
                <a:srgbClr val="023F88"/>
              </a:solidFill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8529819" y="5013787"/>
            <a:ext cx="1676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sr-Cyrl-RS" altLang="en-US" sz="1400" dirty="0">
                <a:solidFill>
                  <a:srgbClr val="023F88"/>
                </a:solidFill>
              </a:rPr>
              <a:t>1</a:t>
            </a:r>
            <a:r>
              <a:rPr lang="sr-Latn-CS" altLang="en-US" sz="1400" dirty="0">
                <a:solidFill>
                  <a:srgbClr val="023F88"/>
                </a:solidFill>
              </a:rPr>
              <a:t> </a:t>
            </a:r>
            <a:r>
              <a:rPr lang="sr-Cyrl-RS" altLang="en-US" sz="1400" dirty="0">
                <a:solidFill>
                  <a:srgbClr val="023F88"/>
                </a:solidFill>
              </a:rPr>
              <a:t>Линија ЗВП</a:t>
            </a:r>
            <a:endParaRPr lang="en-US" altLang="en-US" sz="1400" dirty="0">
              <a:solidFill>
                <a:srgbClr val="023F88"/>
              </a:solidFill>
            </a:endParaRPr>
          </a:p>
        </p:txBody>
      </p:sp>
      <p:sp>
        <p:nvSpPr>
          <p:cNvPr id="27" name="Title 5"/>
          <p:cNvSpPr>
            <a:spLocks noGrp="1"/>
          </p:cNvSpPr>
          <p:nvPr>
            <p:ph type="title"/>
          </p:nvPr>
        </p:nvSpPr>
        <p:spPr>
          <a:xfrm>
            <a:off x="197591" y="44624"/>
            <a:ext cx="11767061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Latn-RS" sz="3200" dirty="0"/>
              <a:t>Параметри котловског постројења у опсегу </a:t>
            </a:r>
            <a:r>
              <a:rPr lang="sr-Latn-RS" sz="3200" dirty="0" err="1"/>
              <a:t>максималне</a:t>
            </a:r>
            <a:r>
              <a:rPr lang="sr-Latn-RS" sz="3200" dirty="0"/>
              <a:t> </a:t>
            </a:r>
            <a:r>
              <a:rPr lang="sr-Latn-RS" sz="3200" dirty="0" err="1" smtClean="0"/>
              <a:t>снаге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32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5340" y="44624"/>
            <a:ext cx="11989332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3200" dirty="0"/>
              <a:t>Поређење п</a:t>
            </a:r>
            <a:r>
              <a:rPr lang="sr-Latn-RS" sz="3200" dirty="0"/>
              <a:t>арамет</a:t>
            </a:r>
            <a:r>
              <a:rPr lang="sr-Cyrl-RS" sz="3200" dirty="0"/>
              <a:t>а</a:t>
            </a:r>
            <a:r>
              <a:rPr lang="sr-Latn-RS" sz="3200" dirty="0"/>
              <a:t>р</a:t>
            </a:r>
            <a:r>
              <a:rPr lang="sr-Cyrl-RS" sz="3200" dirty="0"/>
              <a:t>а</a:t>
            </a:r>
            <a:r>
              <a:rPr lang="sr-Latn-RS" sz="3200" dirty="0"/>
              <a:t> </a:t>
            </a:r>
            <a:r>
              <a:rPr lang="sr-Cyrl-RS" sz="3200" dirty="0"/>
              <a:t>котла и блока </a:t>
            </a:r>
            <a:r>
              <a:rPr lang="sr-Latn-RS" sz="3200" dirty="0"/>
              <a:t>пре и после </a:t>
            </a:r>
            <a:r>
              <a:rPr lang="sr-Cyrl-RS" sz="3200" dirty="0"/>
              <a:t>р</a:t>
            </a:r>
            <a:r>
              <a:rPr lang="sr-Latn-RS" sz="3200" dirty="0"/>
              <a:t>еконструкције</a:t>
            </a:r>
            <a:endParaRPr lang="en-US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305846"/>
              </p:ext>
            </p:extLst>
          </p:nvPr>
        </p:nvGraphicFramePr>
        <p:xfrm>
          <a:off x="1991544" y="980728"/>
          <a:ext cx="7524836" cy="4020350"/>
        </p:xfrm>
        <a:graphic>
          <a:graphicData uri="http://schemas.openxmlformats.org/drawingml/2006/table">
            <a:tbl>
              <a:tblPr/>
              <a:tblGrid>
                <a:gridCol w="2432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63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62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802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Јединица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</a:t>
                      </a: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Latn-RS" sz="14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реконструкције</a:t>
                      </a: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котла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После реконструкције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Датум испитивања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24.04.2016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31.03.2017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Снага блока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MW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546,0</a:t>
                      </a:r>
                      <a:r>
                        <a:rPr kumimoji="0" lang="sr-Latn-C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*)</a:t>
                      </a:r>
                      <a:endParaRPr kumimoji="0" lang="en-US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600,6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6758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Средња температура напојне воде на улазу у котао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244,4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228,1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Незаптивност котла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37,6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Температура димних гасова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179,1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156,3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Ефикасност</a:t>
                      </a: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котла </a:t>
                      </a:r>
                      <a:r>
                        <a:rPr lang="sr-Latn-RS" sz="14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измерена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84,4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2025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Губитак услед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физичке топлоте излазних димних гасова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12,56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Потрошња топлоте</a:t>
                      </a:r>
                      <a:r>
                        <a:rPr lang="sr-Latn-R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блока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kJ/kWh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10059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9379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1013">
                <a:tc>
                  <a:txBody>
                    <a:bodyPr/>
                    <a:lstStyle/>
                    <a:p>
                      <a:pPr marL="0" marR="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4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Ефикасност блока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38,4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019436" y="5435545"/>
            <a:ext cx="9829091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sr-Latn-CS" altLang="en-US" sz="1400" baseline="30000" dirty="0" smtClean="0"/>
              <a:t>*)</a:t>
            </a:r>
            <a:r>
              <a:rPr lang="sr-Latn-RS" sz="1400" dirty="0"/>
              <a:t> Рад на већој снази са две линије ЗВП није био </a:t>
            </a:r>
            <a:r>
              <a:rPr lang="sr-Latn-RS" sz="1400" dirty="0" smtClean="0"/>
              <a:t>могућ </a:t>
            </a:r>
            <a:r>
              <a:rPr lang="sr-Latn-RS" sz="1400" dirty="0"/>
              <a:t>због високе температуре </a:t>
            </a:r>
            <a:r>
              <a:rPr lang="sr-Latn-RS" sz="1400" dirty="0" smtClean="0"/>
              <a:t>димних</a:t>
            </a:r>
            <a:r>
              <a:rPr lang="sr-Cyrl-RS" sz="1400" dirty="0"/>
              <a:t> </a:t>
            </a:r>
            <a:r>
              <a:rPr lang="sr-Cyrl-RS" sz="1400" dirty="0" smtClean="0"/>
              <a:t>г</a:t>
            </a:r>
            <a:r>
              <a:rPr lang="sr-Latn-RS" sz="1400" dirty="0" smtClean="0"/>
              <a:t>асова </a:t>
            </a:r>
            <a:r>
              <a:rPr lang="sr-Latn-RS" sz="1400" dirty="0"/>
              <a:t>на излазу из котла.</a:t>
            </a:r>
            <a:endParaRPr lang="en-US" sz="1400" dirty="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baseline="30000" dirty="0">
              <a:solidFill>
                <a:srgbClr val="FF0000"/>
              </a:solidFill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6744072" y="5085184"/>
            <a:ext cx="1676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1400" dirty="0" smtClean="0"/>
              <a:t>2 Линије ЗВП</a:t>
            </a:r>
            <a:endParaRPr lang="en-US" altLang="en-US" sz="1400" dirty="0"/>
          </a:p>
        </p:txBody>
      </p:sp>
      <p:cxnSp>
        <p:nvCxnSpPr>
          <p:cNvPr id="9" name="Straight Connector 34"/>
          <p:cNvCxnSpPr>
            <a:cxnSpLocks noChangeShapeType="1"/>
          </p:cNvCxnSpPr>
          <p:nvPr/>
        </p:nvCxnSpPr>
        <p:spPr bwMode="auto">
          <a:xfrm>
            <a:off x="6515472" y="5024859"/>
            <a:ext cx="0" cy="2460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Connector 36"/>
          <p:cNvCxnSpPr>
            <a:cxnSpLocks noChangeShapeType="1"/>
          </p:cNvCxnSpPr>
          <p:nvPr/>
        </p:nvCxnSpPr>
        <p:spPr bwMode="auto">
          <a:xfrm>
            <a:off x="8496672" y="5024859"/>
            <a:ext cx="0" cy="2460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51"/>
          <p:cNvCxnSpPr>
            <a:cxnSpLocks noChangeShapeType="1"/>
          </p:cNvCxnSpPr>
          <p:nvPr/>
        </p:nvCxnSpPr>
        <p:spPr bwMode="auto">
          <a:xfrm flipH="1">
            <a:off x="8191872" y="5270921"/>
            <a:ext cx="304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57"/>
          <p:cNvCxnSpPr>
            <a:cxnSpLocks noChangeShapeType="1"/>
          </p:cNvCxnSpPr>
          <p:nvPr/>
        </p:nvCxnSpPr>
        <p:spPr bwMode="auto">
          <a:xfrm>
            <a:off x="6515472" y="5270921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733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44624"/>
            <a:ext cx="11175032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3200" dirty="0" smtClean="0"/>
              <a:t>Енергетски ефекти реконструкције и модернизације</a:t>
            </a:r>
            <a:endParaRPr lang="sr-Cyrl-RS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875420" y="1016732"/>
            <a:ext cx="10657184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Хидраулички отпори од улаза до излаза из котла су смањени за 15,9 </a:t>
            </a:r>
            <a:r>
              <a:rPr lang="sr-Latn-RS" sz="1800" dirty="0" smtClean="0">
                <a:solidFill>
                  <a:srgbClr val="083F88"/>
                </a:solidFill>
              </a:rPr>
              <a:t>bar</a:t>
            </a:r>
            <a:r>
              <a:rPr lang="sr-Cyrl-RS" sz="1800" dirty="0" smtClean="0">
                <a:solidFill>
                  <a:srgbClr val="083F88"/>
                </a:solidFill>
              </a:rPr>
              <a:t> до 18,2 </a:t>
            </a:r>
            <a:r>
              <a:rPr lang="sr-Latn-RS" sz="1800" dirty="0" smtClean="0">
                <a:solidFill>
                  <a:srgbClr val="083F88"/>
                </a:solidFill>
              </a:rPr>
              <a:t>bar</a:t>
            </a:r>
            <a:r>
              <a:rPr lang="sr-Cyrl-RS" sz="1800" dirty="0" smtClean="0">
                <a:solidFill>
                  <a:srgbClr val="083F88"/>
                </a:solidFill>
              </a:rPr>
              <a:t> (циљ 10 </a:t>
            </a:r>
            <a:r>
              <a:rPr lang="sr-Latn-RS" sz="1800" dirty="0" smtClean="0">
                <a:solidFill>
                  <a:srgbClr val="083F88"/>
                </a:solidFill>
              </a:rPr>
              <a:t>bar</a:t>
            </a:r>
            <a:r>
              <a:rPr lang="sr-Cyrl-RS" sz="1800" dirty="0" smtClean="0">
                <a:solidFill>
                  <a:srgbClr val="083F88"/>
                </a:solidFill>
              </a:rPr>
              <a:t> на 620 MWe).</a:t>
            </a:r>
          </a:p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Температура димних гасова је снижена за преко 20</a:t>
            </a:r>
            <a:r>
              <a:rPr lang="sr-Cyrl-RS" sz="1800" baseline="30000" dirty="0" smtClean="0">
                <a:solidFill>
                  <a:srgbClr val="083F88"/>
                </a:solidFill>
              </a:rPr>
              <a:t>o</a:t>
            </a:r>
            <a:r>
              <a:rPr lang="sr-Cyrl-RS" sz="1800" dirty="0" smtClean="0">
                <a:solidFill>
                  <a:srgbClr val="083F88"/>
                </a:solidFill>
              </a:rPr>
              <a:t>C (циљ 15</a:t>
            </a:r>
            <a:r>
              <a:rPr lang="sr-Cyrl-RS" sz="1800" baseline="30000" dirty="0" smtClean="0">
                <a:solidFill>
                  <a:srgbClr val="083F88"/>
                </a:solidFill>
              </a:rPr>
              <a:t>o</a:t>
            </a:r>
            <a:r>
              <a:rPr lang="sr-Cyrl-RS" sz="1800" dirty="0" smtClean="0">
                <a:solidFill>
                  <a:srgbClr val="083F88"/>
                </a:solidFill>
              </a:rPr>
              <a:t>C на 620 MW).</a:t>
            </a:r>
          </a:p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Омогућен је трајни рад на снази преко 650 MW.</a:t>
            </a:r>
          </a:p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Степен корисности котла је повећан за 3,8 процентних поена (пп) са две линије  ЗВП и 1,6 пп са 1 линијом ЗВП (циљ 1,5 пп).</a:t>
            </a:r>
          </a:p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Специфична потрошња топлоте блока бруто смањена је за 6,8 пп са две линије  ЗВП, до 3,0 пп са 1 линијом ЗВП, што  одговара повећању степена корисности   блока бруто за 2,6 до 2,1 пп  (циљ  0,4 пп).</a:t>
            </a:r>
          </a:p>
          <a:p>
            <a:pPr marL="285750" indent="-285750"/>
            <a:r>
              <a:rPr lang="sr-Cyrl-RS" sz="1800" dirty="0" smtClean="0">
                <a:solidFill>
                  <a:srgbClr val="083F88"/>
                </a:solidFill>
              </a:rPr>
              <a:t>Смањена је сопствена потрошња блока кроз смањење снаге турбонапојне пумпе.</a:t>
            </a:r>
            <a:endParaRPr lang="sr-Cyrl-RS" sz="1800" dirty="0">
              <a:solidFill>
                <a:srgbClr val="083F88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880847" y="4545124"/>
            <a:ext cx="10729192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ct val="20000"/>
              </a:spcBef>
              <a:buChar char="•"/>
              <a:defRPr sz="1800"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Смањена је потрошња угља за 230.000 t годишње</a:t>
            </a:r>
            <a:r>
              <a:rPr lang="sr-Cyrl-RS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при раду на 620 MWe.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Смањена је количина пепела и шљаке за </a:t>
            </a:r>
            <a:r>
              <a:rPr lang="sr-Cyrl-RS" dirty="0" smtClean="0">
                <a:solidFill>
                  <a:srgbClr val="083F88"/>
                </a:solidFill>
                <a:sym typeface="Symbol"/>
              </a:rPr>
              <a:t></a:t>
            </a:r>
            <a:r>
              <a:rPr lang="sr-Cyrl-RS" dirty="0" smtClean="0">
                <a:solidFill>
                  <a:srgbClr val="083F88"/>
                </a:solidFill>
              </a:rPr>
              <a:t> 35.000 - 46.000 t годишње.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Смањена је емисија сумпорних оксида </a:t>
            </a:r>
            <a:r>
              <a:rPr lang="sr-Cyrl-RS" dirty="0" smtClean="0">
                <a:solidFill>
                  <a:srgbClr val="083F88"/>
                </a:solidFill>
                <a:sym typeface="Symbol"/>
              </a:rPr>
              <a:t> </a:t>
            </a:r>
            <a:r>
              <a:rPr lang="sr-Cyrl-RS" dirty="0" smtClean="0">
                <a:solidFill>
                  <a:srgbClr val="083F88"/>
                </a:solidFill>
              </a:rPr>
              <a:t>1.000 t годишње и азотних оксида </a:t>
            </a:r>
            <a:r>
              <a:rPr lang="sr-Cyrl-RS" dirty="0" smtClean="0">
                <a:solidFill>
                  <a:srgbClr val="083F88"/>
                </a:solidFill>
                <a:sym typeface="Symbol"/>
              </a:rPr>
              <a:t> </a:t>
            </a:r>
            <a:r>
              <a:rPr lang="sr-Cyrl-RS" dirty="0" smtClean="0">
                <a:solidFill>
                  <a:srgbClr val="083F88"/>
                </a:solidFill>
              </a:rPr>
              <a:t>400 t годишње.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Бољи је рад електрофилтера због снижене температуре димног гаса.</a:t>
            </a:r>
            <a:endParaRPr lang="sr-Cyrl-RS" dirty="0">
              <a:solidFill>
                <a:srgbClr val="083F8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7748" y="4129623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ЕКОЛОШКИ ЕФЕКТИ</a:t>
            </a:r>
            <a:endParaRPr lang="en-US" b="1" dirty="0">
              <a:solidFill>
                <a:srgbClr val="00B050"/>
              </a:solidFill>
            </a:endParaRP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45277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3352" y="44624"/>
            <a:ext cx="11845316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3000" dirty="0" smtClean="0"/>
              <a:t>Техноекономски ефекти реконструкције и модернизације</a:t>
            </a:r>
            <a:endParaRPr lang="sr-Cyrl-R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368011"/>
              </p:ext>
            </p:extLst>
          </p:nvPr>
        </p:nvGraphicFramePr>
        <p:xfrm>
          <a:off x="371364" y="990600"/>
          <a:ext cx="11053228" cy="949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6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266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465">
                <a:tc>
                  <a:txBody>
                    <a:bodyPr/>
                    <a:lstStyle/>
                    <a:p>
                      <a:r>
                        <a:rPr lang="sr-Cyrl-RS" sz="1800" baseline="0" dirty="0" smtClean="0">
                          <a:solidFill>
                            <a:schemeClr val="tx1"/>
                          </a:solidFill>
                        </a:rPr>
                        <a:t>                     С1 -  Стање пре реконструкције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73" marB="45673"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chemeClr val="tx1"/>
                          </a:solidFill>
                        </a:rPr>
                        <a:t>               С2</a:t>
                      </a:r>
                      <a:r>
                        <a:rPr lang="sr-Cyrl-RS" sz="1800" baseline="0" dirty="0" smtClean="0">
                          <a:solidFill>
                            <a:schemeClr val="tx1"/>
                          </a:solidFill>
                        </a:rPr>
                        <a:t> -</a:t>
                      </a:r>
                      <a:r>
                        <a:rPr lang="sr-Cyrl-RS" sz="1800" dirty="0" smtClean="0">
                          <a:solidFill>
                            <a:schemeClr val="tx1"/>
                          </a:solidFill>
                        </a:rPr>
                        <a:t> Стање након</a:t>
                      </a:r>
                      <a:r>
                        <a:rPr lang="sr-Cyrl-RS" sz="1800" baseline="0" dirty="0" smtClean="0">
                          <a:solidFill>
                            <a:schemeClr val="tx1"/>
                          </a:solidFill>
                        </a:rPr>
                        <a:t> реконструкције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73" marB="45673"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8860">
                <a:tc>
                  <a:txBody>
                    <a:bodyPr/>
                    <a:lstStyle/>
                    <a:p>
                      <a:r>
                        <a:rPr lang="x-none" sz="1600" dirty="0" smtClean="0"/>
                        <a:t>7</a:t>
                      </a:r>
                      <a:r>
                        <a:rPr lang="sr-Cyrl-RS" sz="1600" dirty="0" smtClean="0"/>
                        <a:t>.</a:t>
                      </a:r>
                      <a:r>
                        <a:rPr lang="x-none" sz="1600" dirty="0" smtClean="0"/>
                        <a:t>000 h </a:t>
                      </a:r>
                      <a:r>
                        <a:rPr lang="sr-Cyrl-RS" sz="1600" dirty="0" smtClean="0"/>
                        <a:t>при снази </a:t>
                      </a:r>
                      <a:r>
                        <a:rPr lang="x-none" sz="1600" baseline="0" dirty="0" smtClean="0"/>
                        <a:t>620 MWe </a:t>
                      </a:r>
                      <a:r>
                        <a:rPr lang="sr-Cyrl-RS" sz="1600" baseline="0" dirty="0" smtClean="0"/>
                        <a:t>са</a:t>
                      </a:r>
                      <a:r>
                        <a:rPr lang="x-none" sz="1600" baseline="0" dirty="0" smtClean="0"/>
                        <a:t> 1 </a:t>
                      </a:r>
                      <a:r>
                        <a:rPr lang="sr-Cyrl-RS" sz="1600" baseline="0" dirty="0" smtClean="0"/>
                        <a:t>линијом ЗВП</a:t>
                      </a:r>
                      <a:r>
                        <a:rPr lang="sr-Latn-CS" sz="1600" baseline="30000" dirty="0" smtClean="0"/>
                        <a:t>*)</a:t>
                      </a:r>
                      <a:r>
                        <a:rPr lang="x-none" sz="1600" baseline="0" dirty="0" smtClean="0"/>
                        <a:t> </a:t>
                      </a:r>
                      <a:r>
                        <a:rPr lang="sr-Cyrl-RS" sz="1600" baseline="0" dirty="0" smtClean="0"/>
                        <a:t>и</a:t>
                      </a:r>
                      <a:r>
                        <a:rPr lang="x-none" sz="1600" baseline="0" dirty="0" smtClean="0"/>
                        <a:t> </a:t>
                      </a:r>
                      <a:r>
                        <a:rPr lang="x-none" sz="1600" baseline="0" dirty="0" smtClean="0">
                          <a:sym typeface="Symbol"/>
                        </a:rPr>
                        <a:t></a:t>
                      </a:r>
                      <a:r>
                        <a:rPr lang="x-none" sz="1600" baseline="-25000" dirty="0" smtClean="0">
                          <a:sym typeface="Symbol"/>
                        </a:rPr>
                        <a:t>Bb</a:t>
                      </a:r>
                      <a:r>
                        <a:rPr lang="x-none" sz="1600" baseline="0" dirty="0" smtClean="0">
                          <a:sym typeface="Symbol"/>
                        </a:rPr>
                        <a:t>=37,0%</a:t>
                      </a:r>
                      <a:endParaRPr lang="sr-Cyrl-RS" sz="1600" baseline="0" dirty="0" smtClean="0">
                        <a:sym typeface="Symbol"/>
                      </a:endParaRPr>
                    </a:p>
                    <a:p>
                      <a:r>
                        <a:rPr lang="sr-Latn-CS" altLang="en-US" sz="1600" b="1" baseline="30000" dirty="0" smtClean="0"/>
                        <a:t> </a:t>
                      </a:r>
                      <a:r>
                        <a:rPr lang="sr-Latn-RS" sz="12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*) </a:t>
                      </a:r>
                      <a:r>
                        <a:rPr lang="sr-Latn-R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 са 2 линије ЗВП није био могућ због високе температуре димног гаса. 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73" marB="45673"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1600" dirty="0" smtClean="0"/>
                        <a:t>7</a:t>
                      </a:r>
                      <a:r>
                        <a:rPr lang="sr-Cyrl-RS" sz="1600" dirty="0" smtClean="0"/>
                        <a:t>.</a:t>
                      </a:r>
                      <a:r>
                        <a:rPr lang="x-none" sz="1600" dirty="0" smtClean="0"/>
                        <a:t>000 h </a:t>
                      </a:r>
                      <a:r>
                        <a:rPr lang="sr-Cyrl-RS" sz="1600" dirty="0" smtClean="0"/>
                        <a:t>при снази </a:t>
                      </a:r>
                      <a:r>
                        <a:rPr lang="x-none" sz="1600" baseline="0" dirty="0" smtClean="0"/>
                        <a:t>655 MWe </a:t>
                      </a:r>
                      <a:r>
                        <a:rPr lang="sr-Cyrl-RS" sz="1600" baseline="0" dirty="0" smtClean="0"/>
                        <a:t>са</a:t>
                      </a:r>
                      <a:r>
                        <a:rPr lang="x-none" sz="1600" baseline="0" dirty="0" smtClean="0"/>
                        <a:t> 2 </a:t>
                      </a:r>
                      <a:r>
                        <a:rPr lang="sr-Cyrl-RS" sz="1600" baseline="0" dirty="0" smtClean="0"/>
                        <a:t>линије ЗВП и </a:t>
                      </a:r>
                      <a:r>
                        <a:rPr lang="x-none" sz="1600" baseline="0" dirty="0" smtClean="0">
                          <a:sym typeface="Symbol"/>
                        </a:rPr>
                        <a:t></a:t>
                      </a:r>
                      <a:r>
                        <a:rPr lang="x-none" sz="1600" baseline="-25000" dirty="0" smtClean="0">
                          <a:sym typeface="Symbol"/>
                        </a:rPr>
                        <a:t>Bb</a:t>
                      </a:r>
                      <a:r>
                        <a:rPr lang="x-none" sz="1600" baseline="0" dirty="0" smtClean="0">
                          <a:sym typeface="Symbol"/>
                        </a:rPr>
                        <a:t>=38,6%</a:t>
                      </a:r>
                      <a:endParaRPr lang="en-GB" sz="1600" dirty="0"/>
                    </a:p>
                  </a:txBody>
                  <a:tcPr marT="45673" marB="45673"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57200" y="1981200"/>
            <a:ext cx="9707252" cy="370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600" baseline="30000" dirty="0"/>
          </a:p>
          <a:p>
            <a:pPr>
              <a:spcBef>
                <a:spcPts val="0"/>
              </a:spcBef>
            </a:pPr>
            <a:r>
              <a:rPr lang="sr-Cyrl-RS" sz="1600" dirty="0" smtClean="0">
                <a:solidFill>
                  <a:srgbClr val="083F88"/>
                </a:solidFill>
              </a:rPr>
              <a:t> Повећање производње електричне енергије </a:t>
            </a:r>
          </a:p>
          <a:p>
            <a:pPr>
              <a:spcBef>
                <a:spcPts val="0"/>
              </a:spcBef>
              <a:buNone/>
            </a:pPr>
            <a:r>
              <a:rPr lang="sr-Cyrl-RS" sz="1600" dirty="0" smtClean="0">
                <a:solidFill>
                  <a:srgbClr val="083F88"/>
                </a:solidFill>
              </a:rPr>
              <a:t> услед повећања снаге блока са</a:t>
            </a:r>
            <a:r>
              <a:rPr lang="sr-Latn-RS" sz="1600" dirty="0" smtClean="0">
                <a:solidFill>
                  <a:srgbClr val="083F88"/>
                </a:solidFill>
              </a:rPr>
              <a:t> 620</a:t>
            </a:r>
            <a:r>
              <a:rPr lang="sr-Cyrl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 smtClean="0">
                <a:solidFill>
                  <a:srgbClr val="083F88"/>
                </a:solidFill>
              </a:rPr>
              <a:t>MWe </a:t>
            </a:r>
            <a:r>
              <a:rPr lang="sr-Latn-RS" sz="1600" dirty="0">
                <a:solidFill>
                  <a:srgbClr val="083F88"/>
                </a:solidFill>
              </a:rPr>
              <a:t>на 655 MWe:	              245.000 MWh/</a:t>
            </a:r>
            <a:r>
              <a:rPr lang="sr-Cyrl-RS" sz="1600" dirty="0">
                <a:solidFill>
                  <a:srgbClr val="083F88"/>
                </a:solidFill>
              </a:rPr>
              <a:t>год</a:t>
            </a:r>
            <a:r>
              <a:rPr lang="sr-Latn-RS" sz="1600" dirty="0">
                <a:solidFill>
                  <a:srgbClr val="083F88"/>
                </a:solidFill>
              </a:rPr>
              <a:t>.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Вредност повећане производње електричне енергије</a:t>
            </a:r>
            <a:r>
              <a:rPr lang="sr-Latn-RS" sz="1600" dirty="0" smtClean="0">
                <a:solidFill>
                  <a:srgbClr val="083F88"/>
                </a:solidFill>
              </a:rPr>
              <a:t>:                 </a:t>
            </a:r>
            <a:r>
              <a:rPr lang="sr-Latn-RS" sz="1600" dirty="0">
                <a:solidFill>
                  <a:srgbClr val="083F88"/>
                </a:solidFill>
              </a:rPr>
              <a:t>8,6 – 12,3 мил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/год.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Потрошња угља </a:t>
            </a:r>
            <a:r>
              <a:rPr lang="sr-Latn-RS" sz="1600" dirty="0" smtClean="0">
                <a:solidFill>
                  <a:srgbClr val="083F88"/>
                </a:solidFill>
              </a:rPr>
              <a:t>(</a:t>
            </a:r>
            <a:r>
              <a:rPr lang="sr-Latn-RS" sz="1600" dirty="0">
                <a:solidFill>
                  <a:srgbClr val="083F88"/>
                </a:solidFill>
              </a:rPr>
              <a:t>трошкови за угаљ) С1</a:t>
            </a:r>
            <a:r>
              <a:rPr lang="sr-Latn-RS" sz="1600" dirty="0" smtClean="0">
                <a:solidFill>
                  <a:srgbClr val="083F88"/>
                </a:solidFill>
              </a:rPr>
              <a:t>:</a:t>
            </a:r>
            <a:r>
              <a:rPr lang="sr-Cyrl-RS" sz="1600" dirty="0" smtClean="0">
                <a:solidFill>
                  <a:srgbClr val="083F88"/>
                </a:solidFill>
              </a:rPr>
              <a:t>                     </a:t>
            </a:r>
            <a:r>
              <a:rPr lang="sr-Latn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>
                <a:solidFill>
                  <a:srgbClr val="083F88"/>
                </a:solidFill>
              </a:rPr>
              <a:t>5.556.000 t/год. (83,3 мил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/год.)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Потрошња угља </a:t>
            </a:r>
            <a:r>
              <a:rPr lang="sr-Latn-RS" sz="1600" dirty="0" smtClean="0">
                <a:solidFill>
                  <a:srgbClr val="083F88"/>
                </a:solidFill>
              </a:rPr>
              <a:t>(</a:t>
            </a:r>
            <a:r>
              <a:rPr lang="sr-Latn-RS" sz="1600" dirty="0">
                <a:solidFill>
                  <a:srgbClr val="083F88"/>
                </a:solidFill>
              </a:rPr>
              <a:t>трошкови за угаљ) </a:t>
            </a:r>
            <a:r>
              <a:rPr lang="sr-Latn-RS" sz="1600" dirty="0" smtClean="0">
                <a:solidFill>
                  <a:srgbClr val="083F88"/>
                </a:solidFill>
              </a:rPr>
              <a:t>С2</a:t>
            </a:r>
            <a:r>
              <a:rPr lang="sr-Cyrl-RS" sz="1600" dirty="0" smtClean="0">
                <a:solidFill>
                  <a:srgbClr val="083F88"/>
                </a:solidFill>
              </a:rPr>
              <a:t>                       </a:t>
            </a:r>
            <a:r>
              <a:rPr lang="sr-Latn-RS" sz="1600" dirty="0" smtClean="0">
                <a:solidFill>
                  <a:srgbClr val="083F88"/>
                </a:solidFill>
              </a:rPr>
              <a:t>5.627.000 </a:t>
            </a:r>
            <a:r>
              <a:rPr lang="sr-Latn-RS" sz="1600" dirty="0">
                <a:solidFill>
                  <a:srgbClr val="083F88"/>
                </a:solidFill>
              </a:rPr>
              <a:t>t/год. (84,4 мил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/год.)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en-US" sz="1600" dirty="0">
                <a:solidFill>
                  <a:srgbClr val="083F88"/>
                </a:solidFill>
              </a:rPr>
              <a:t> </a:t>
            </a:r>
            <a:r>
              <a:rPr lang="sr-Latn-RS" sz="1600" dirty="0">
                <a:solidFill>
                  <a:srgbClr val="083F88"/>
                </a:solidFill>
              </a:rPr>
              <a:t>Повећање прихода:				               7,5–11,2 мил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/год.</a:t>
            </a:r>
            <a:endParaRPr lang="en-US" sz="1600" dirty="0">
              <a:solidFill>
                <a:srgbClr val="083F88"/>
              </a:solidFill>
            </a:endParaRPr>
          </a:p>
          <a:p>
            <a:endParaRPr lang="sr-Cyrl-RS" sz="1600" dirty="0" smtClean="0">
              <a:solidFill>
                <a:srgbClr val="083F88"/>
              </a:solidFill>
            </a:endParaRPr>
          </a:p>
          <a:p>
            <a:endParaRPr lang="en-US" sz="1600" dirty="0">
              <a:solidFill>
                <a:srgbClr val="083F88"/>
              </a:solidFill>
            </a:endParaRPr>
          </a:p>
          <a:p>
            <a:pPr>
              <a:buNone/>
            </a:pPr>
            <a:r>
              <a:rPr lang="sr-Latn-RS" sz="1600" dirty="0">
                <a:solidFill>
                  <a:srgbClr val="083F88"/>
                </a:solidFill>
              </a:rPr>
              <a:t>Коришћени подаци: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Цена електричне енергије</a:t>
            </a:r>
            <a:r>
              <a:rPr lang="sr-Latn-RS" sz="1600" dirty="0" smtClean="0">
                <a:solidFill>
                  <a:srgbClr val="083F88"/>
                </a:solidFill>
              </a:rPr>
              <a:t>:</a:t>
            </a:r>
            <a:r>
              <a:rPr lang="sr-Cyrl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 smtClean="0">
                <a:solidFill>
                  <a:srgbClr val="083F88"/>
                </a:solidFill>
              </a:rPr>
              <a:t>35 </a:t>
            </a:r>
            <a:r>
              <a:rPr lang="sr-Latn-RS" sz="1600" dirty="0">
                <a:solidFill>
                  <a:srgbClr val="083F88"/>
                </a:solidFill>
              </a:rPr>
              <a:t>– 50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/MWh 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Цена угља</a:t>
            </a:r>
            <a:r>
              <a:rPr lang="sr-Latn-RS" sz="1600" dirty="0" smtClean="0">
                <a:solidFill>
                  <a:srgbClr val="083F88"/>
                </a:solidFill>
              </a:rPr>
              <a:t>:</a:t>
            </a:r>
            <a:r>
              <a:rPr lang="sr-Cyrl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 smtClean="0">
                <a:solidFill>
                  <a:srgbClr val="083F88"/>
                </a:solidFill>
              </a:rPr>
              <a:t>15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/t </a:t>
            </a:r>
            <a:endParaRPr lang="en-US" sz="1600" dirty="0">
              <a:solidFill>
                <a:srgbClr val="083F88"/>
              </a:solidFill>
            </a:endParaRPr>
          </a:p>
          <a:p>
            <a:r>
              <a:rPr lang="sr-Cyrl-RS" sz="1600" dirty="0" smtClean="0">
                <a:solidFill>
                  <a:srgbClr val="083F88"/>
                </a:solidFill>
              </a:rPr>
              <a:t> Доња</a:t>
            </a:r>
            <a:r>
              <a:rPr lang="sr-Latn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>
                <a:solidFill>
                  <a:srgbClr val="083F88"/>
                </a:solidFill>
              </a:rPr>
              <a:t>топлотна моћ угља: 7.600 </a:t>
            </a:r>
            <a:r>
              <a:rPr lang="sr-Latn-RS" sz="1600" dirty="0" smtClean="0">
                <a:solidFill>
                  <a:srgbClr val="083F88"/>
                </a:solidFill>
              </a:rPr>
              <a:t>kJ/kg</a:t>
            </a:r>
            <a:endParaRPr lang="en-US" sz="1600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9336" y="44624"/>
            <a:ext cx="11881320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3000" dirty="0" smtClean="0"/>
              <a:t>Техноекономски ефекти реконструкције и модернизације</a:t>
            </a:r>
            <a:endParaRPr lang="sr-Cyrl-R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</a:t>
            </a:r>
            <a:r>
              <a:rPr lang="sr-Cyrl-RS" dirty="0" smtClean="0"/>
              <a:t>ТЕНТ Б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322462"/>
              </p:ext>
            </p:extLst>
          </p:nvPr>
        </p:nvGraphicFramePr>
        <p:xfrm>
          <a:off x="1066800" y="990600"/>
          <a:ext cx="8917632" cy="949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88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588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465"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x-none" sz="1800" smtClean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x-none" sz="1800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sr-Cyrl-RS" sz="1800" baseline="0" dirty="0" smtClean="0">
                          <a:solidFill>
                            <a:schemeClr val="tx1"/>
                          </a:solidFill>
                        </a:rPr>
                        <a:t>Стање пре реконструкције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73" marB="45673"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x-none" sz="1800" smtClean="0">
                          <a:solidFill>
                            <a:schemeClr val="tx1"/>
                          </a:solidFill>
                        </a:rPr>
                        <a:t>2: </a:t>
                      </a:r>
                      <a:r>
                        <a:rPr lang="sr-Cyrl-RS" sz="1800" dirty="0" smtClean="0">
                          <a:solidFill>
                            <a:schemeClr val="tx1"/>
                          </a:solidFill>
                        </a:rPr>
                        <a:t>Стање након реконструкције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73" marB="45673"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8860">
                <a:tc>
                  <a:txBody>
                    <a:bodyPr/>
                    <a:lstStyle/>
                    <a:p>
                      <a:r>
                        <a:rPr lang="x-none" sz="1600" dirty="0" smtClean="0"/>
                        <a:t>7000 </a:t>
                      </a:r>
                      <a:r>
                        <a:rPr lang="x-none" sz="1600" smtClean="0"/>
                        <a:t>h </a:t>
                      </a:r>
                      <a:r>
                        <a:rPr lang="sr-Cyrl-RS" sz="1600" dirty="0" smtClean="0"/>
                        <a:t>при снази </a:t>
                      </a:r>
                      <a:r>
                        <a:rPr lang="sr-Latn-CS" sz="1600" baseline="0" dirty="0" smtClean="0"/>
                        <a:t>550</a:t>
                      </a:r>
                      <a:r>
                        <a:rPr lang="x-none" sz="1600" baseline="0" smtClean="0"/>
                        <a:t> MWe </a:t>
                      </a:r>
                      <a:r>
                        <a:rPr lang="sr-Cyrl-RS" sz="1600" baseline="0" dirty="0" smtClean="0"/>
                        <a:t>са</a:t>
                      </a:r>
                      <a:endParaRPr lang="x-none" sz="1600" baseline="0" dirty="0" smtClean="0"/>
                    </a:p>
                    <a:p>
                      <a:r>
                        <a:rPr lang="sr-Latn-CS" sz="1600" baseline="0" dirty="0" smtClean="0"/>
                        <a:t>2</a:t>
                      </a:r>
                      <a:r>
                        <a:rPr lang="x-none" sz="1600" baseline="0" smtClean="0"/>
                        <a:t> </a:t>
                      </a:r>
                      <a:r>
                        <a:rPr lang="sr-Cyrl-RS" sz="1600" baseline="0" dirty="0" smtClean="0"/>
                        <a:t>линије ЗВП и</a:t>
                      </a:r>
                      <a:r>
                        <a:rPr lang="x-none" sz="1600" baseline="0" smtClean="0"/>
                        <a:t> </a:t>
                      </a:r>
                      <a:r>
                        <a:rPr lang="x-none" sz="1600" baseline="0" smtClean="0">
                          <a:sym typeface="Symbol"/>
                        </a:rPr>
                        <a:t></a:t>
                      </a:r>
                      <a:r>
                        <a:rPr lang="x-none" sz="1600" baseline="-25000" smtClean="0">
                          <a:sym typeface="Symbol"/>
                        </a:rPr>
                        <a:t>Bb</a:t>
                      </a:r>
                      <a:r>
                        <a:rPr lang="x-none" sz="1600" baseline="0" smtClean="0">
                          <a:sym typeface="Symbol"/>
                        </a:rPr>
                        <a:t>=3</a:t>
                      </a:r>
                      <a:r>
                        <a:rPr lang="sr-Latn-CS" sz="1600" baseline="0" dirty="0" smtClean="0">
                          <a:sym typeface="Symbol"/>
                        </a:rPr>
                        <a:t>5</a:t>
                      </a:r>
                      <a:r>
                        <a:rPr lang="x-none" sz="1600" baseline="0" smtClean="0">
                          <a:sym typeface="Symbol"/>
                        </a:rPr>
                        <a:t>,</a:t>
                      </a:r>
                      <a:r>
                        <a:rPr lang="sr-Latn-CS" sz="1600" baseline="0" dirty="0" smtClean="0">
                          <a:sym typeface="Symbol"/>
                        </a:rPr>
                        <a:t>8</a:t>
                      </a:r>
                      <a:r>
                        <a:rPr lang="x-none" sz="1600" baseline="0" smtClean="0">
                          <a:sym typeface="Symbol"/>
                        </a:rPr>
                        <a:t>%</a:t>
                      </a:r>
                      <a:endParaRPr lang="en-GB" sz="1600" baseline="-25000" dirty="0"/>
                    </a:p>
                  </a:txBody>
                  <a:tcPr marT="45673" marB="45673">
                    <a:solidFill>
                      <a:srgbClr val="FDEE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1600" dirty="0" smtClean="0"/>
                        <a:t>7000 </a:t>
                      </a:r>
                      <a:r>
                        <a:rPr lang="x-none" sz="1600" smtClean="0"/>
                        <a:t>h </a:t>
                      </a:r>
                      <a:r>
                        <a:rPr lang="sr-Cyrl-RS" sz="1600" dirty="0" smtClean="0"/>
                        <a:t>при снази </a:t>
                      </a:r>
                      <a:r>
                        <a:rPr lang="x-none" sz="1600" baseline="0" smtClean="0"/>
                        <a:t>655 MWe </a:t>
                      </a:r>
                      <a:r>
                        <a:rPr lang="sr-Cyrl-RS" sz="1600" baseline="0" dirty="0" smtClean="0"/>
                        <a:t>са</a:t>
                      </a:r>
                      <a:endParaRPr lang="x-none" sz="1600" baseline="0" smtClean="0"/>
                    </a:p>
                    <a:p>
                      <a:r>
                        <a:rPr lang="sr-Latn-CS" sz="1600" baseline="0" dirty="0" smtClean="0"/>
                        <a:t>2</a:t>
                      </a:r>
                      <a:r>
                        <a:rPr lang="x-none" sz="1600" baseline="0" smtClean="0"/>
                        <a:t> </a:t>
                      </a:r>
                      <a:r>
                        <a:rPr lang="sr-Cyrl-RS" sz="1600" baseline="0" dirty="0" smtClean="0"/>
                        <a:t>линије ЗВП и</a:t>
                      </a:r>
                      <a:r>
                        <a:rPr lang="x-none" sz="1600" baseline="0" smtClean="0"/>
                        <a:t>  </a:t>
                      </a:r>
                      <a:r>
                        <a:rPr lang="x-none" sz="1600" baseline="0" dirty="0" smtClean="0"/>
                        <a:t>i </a:t>
                      </a:r>
                      <a:r>
                        <a:rPr lang="x-none" sz="1600" baseline="0" dirty="0" smtClean="0">
                          <a:sym typeface="Symbol"/>
                        </a:rPr>
                        <a:t></a:t>
                      </a:r>
                      <a:r>
                        <a:rPr lang="x-none" sz="1600" baseline="-25000" dirty="0" smtClean="0">
                          <a:sym typeface="Symbol"/>
                        </a:rPr>
                        <a:t>Bb</a:t>
                      </a:r>
                      <a:r>
                        <a:rPr lang="x-none" sz="1600" baseline="0" dirty="0" smtClean="0">
                          <a:sym typeface="Symbol"/>
                        </a:rPr>
                        <a:t>=38,6%</a:t>
                      </a:r>
                      <a:endParaRPr lang="en-GB" sz="1600" dirty="0"/>
                    </a:p>
                  </a:txBody>
                  <a:tcPr marT="45673" marB="45673">
                    <a:solidFill>
                      <a:srgbClr val="DCF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731404" y="2240868"/>
            <a:ext cx="106931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Повећање производње електричне енергије 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 eaLnBrk="0" hangingPunct="0">
              <a:spcBef>
                <a:spcPts val="600"/>
              </a:spcBef>
              <a:spcAft>
                <a:spcPts val="0"/>
              </a:spcAft>
            </a:pPr>
            <a:r>
              <a:rPr lang="sr-Cyrl-RS" sz="1600" dirty="0">
                <a:solidFill>
                  <a:srgbClr val="083F88"/>
                </a:solidFill>
                <a:latin typeface="Arial" charset="0"/>
              </a:rPr>
              <a:t>    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услед повећања снаге блока са 546 МWе на 655 МWе:	         </a:t>
            </a:r>
            <a:r>
              <a:rPr lang="sr-Latn-RS" sz="1600" dirty="0" smtClean="0">
                <a:solidFill>
                  <a:srgbClr val="083F88"/>
                </a:solidFill>
                <a:latin typeface="Arial" charset="0"/>
              </a:rPr>
              <a:t>                       763.000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МWh/год.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Вредност повећане производње електричне енергије:                       </a:t>
            </a:r>
            <a:r>
              <a:rPr lang="sr-Latn-RS" sz="1600" dirty="0" smtClean="0">
                <a:solidFill>
                  <a:srgbClr val="083F88"/>
                </a:solidFill>
                <a:latin typeface="Arial" charset="0"/>
              </a:rPr>
              <a:t>      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26,7–38,1 мил </a:t>
            </a:r>
            <a:r>
              <a:rPr lang="en-US" sz="1600" dirty="0">
                <a:solidFill>
                  <a:srgbClr val="083F88"/>
                </a:solidFill>
                <a:latin typeface="Arial" charset="0"/>
              </a:rPr>
              <a:t>€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/год.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Потрошња угља (трошкови за угаљ) С3: 		          5.057.000 t/год. (75,9 мил </a:t>
            </a:r>
            <a:r>
              <a:rPr lang="en-US" sz="1600" dirty="0">
                <a:solidFill>
                  <a:srgbClr val="083F88"/>
                </a:solidFill>
                <a:latin typeface="Arial" charset="0"/>
              </a:rPr>
              <a:t>€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/год.)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Потрошња угља (трошкови за угаљ) С2:		          </a:t>
            </a:r>
            <a:r>
              <a:rPr lang="sr-Latn-RS" sz="1600" dirty="0" smtClean="0">
                <a:solidFill>
                  <a:srgbClr val="083F88"/>
                </a:solidFill>
                <a:latin typeface="Arial" charset="0"/>
              </a:rPr>
              <a:t>5.627.000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t/год. (84,4 мил </a:t>
            </a:r>
            <a:r>
              <a:rPr lang="en-US" sz="1600" dirty="0">
                <a:solidFill>
                  <a:srgbClr val="083F88"/>
                </a:solidFill>
                <a:latin typeface="Arial" charset="0"/>
              </a:rPr>
              <a:t>€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/год.)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83F88"/>
                </a:solidFill>
                <a:latin typeface="Arial" charset="0"/>
              </a:rPr>
              <a:t>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Повећање прихода: 				               </a:t>
            </a:r>
            <a:r>
              <a:rPr lang="sr-Latn-RS" sz="1600" dirty="0" smtClean="0">
                <a:solidFill>
                  <a:srgbClr val="083F88"/>
                </a:solidFill>
                <a:latin typeface="Arial" charset="0"/>
              </a:rPr>
              <a:t>              18,2–29,6 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мил </a:t>
            </a:r>
            <a:r>
              <a:rPr lang="en-US" sz="1600" dirty="0">
                <a:solidFill>
                  <a:srgbClr val="083F88"/>
                </a:solidFill>
                <a:latin typeface="Arial" charset="0"/>
              </a:rPr>
              <a:t>€</a:t>
            </a:r>
            <a:r>
              <a:rPr lang="sr-Latn-RS" sz="1600" dirty="0">
                <a:solidFill>
                  <a:srgbClr val="083F88"/>
                </a:solidFill>
                <a:latin typeface="Arial" charset="0"/>
              </a:rPr>
              <a:t>/год.</a:t>
            </a:r>
            <a:endParaRPr lang="en-US" sz="1600" dirty="0">
              <a:solidFill>
                <a:srgbClr val="083F88"/>
              </a:solidFill>
              <a:latin typeface="Arial" charset="0"/>
            </a:endParaRPr>
          </a:p>
          <a:p>
            <a:pPr>
              <a:buNone/>
            </a:pPr>
            <a:endParaRPr lang="sr-Cyrl-RS" sz="1600" dirty="0" smtClean="0">
              <a:solidFill>
                <a:srgbClr val="083F88"/>
              </a:solidFill>
              <a:latin typeface="Arial" charset="0"/>
            </a:endParaRPr>
          </a:p>
          <a:p>
            <a:pPr>
              <a:buNone/>
            </a:pPr>
            <a:endParaRPr lang="sr-Latn-RS" sz="1600" dirty="0" smtClean="0">
              <a:solidFill>
                <a:srgbClr val="083F88"/>
              </a:solidFill>
              <a:latin typeface="Arial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83F88"/>
                </a:solidFill>
                <a:latin typeface="Arial" charset="0"/>
              </a:rPr>
              <a:t> </a:t>
            </a:r>
            <a:r>
              <a:rPr lang="sr-Latn-RS" sz="1600" dirty="0">
                <a:solidFill>
                  <a:srgbClr val="083F88"/>
                </a:solidFill>
              </a:rPr>
              <a:t>Коришћени подаци:</a:t>
            </a:r>
            <a:endParaRPr lang="en-US" sz="1600" dirty="0">
              <a:solidFill>
                <a:srgbClr val="083F8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600" dirty="0" smtClean="0">
                <a:solidFill>
                  <a:srgbClr val="083F88"/>
                </a:solidFill>
              </a:rPr>
              <a:t>Цена</a:t>
            </a:r>
            <a:r>
              <a:rPr lang="sr-Latn-RS" sz="1600" dirty="0" smtClean="0">
                <a:solidFill>
                  <a:srgbClr val="083F88"/>
                </a:solidFill>
              </a:rPr>
              <a:t> </a:t>
            </a:r>
            <a:r>
              <a:rPr lang="sr-Cyrl-RS" sz="1600" dirty="0" smtClean="0">
                <a:solidFill>
                  <a:srgbClr val="083F88"/>
                </a:solidFill>
              </a:rPr>
              <a:t>електричне</a:t>
            </a:r>
            <a:r>
              <a:rPr lang="sr-Latn-RS" sz="1600" dirty="0" smtClean="0">
                <a:solidFill>
                  <a:srgbClr val="083F88"/>
                </a:solidFill>
              </a:rPr>
              <a:t> </a:t>
            </a:r>
            <a:r>
              <a:rPr lang="sr-Cyrl-RS" sz="1600" dirty="0" smtClean="0">
                <a:solidFill>
                  <a:srgbClr val="083F88"/>
                </a:solidFill>
              </a:rPr>
              <a:t>енергије</a:t>
            </a:r>
            <a:r>
              <a:rPr lang="sr-Latn-RS" sz="1600" dirty="0" smtClean="0">
                <a:solidFill>
                  <a:srgbClr val="083F88"/>
                </a:solidFill>
              </a:rPr>
              <a:t>:</a:t>
            </a:r>
            <a:r>
              <a:rPr lang="sr-Cyrl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 smtClean="0">
                <a:solidFill>
                  <a:srgbClr val="083F88"/>
                </a:solidFill>
              </a:rPr>
              <a:t>35 </a:t>
            </a:r>
            <a:r>
              <a:rPr lang="sr-Latn-RS" sz="1600" dirty="0">
                <a:solidFill>
                  <a:srgbClr val="083F88"/>
                </a:solidFill>
              </a:rPr>
              <a:t>– 50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/MWh </a:t>
            </a:r>
            <a:endParaRPr lang="en-US" sz="1600" dirty="0">
              <a:solidFill>
                <a:srgbClr val="083F8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600" dirty="0" smtClean="0">
                <a:solidFill>
                  <a:srgbClr val="083F88"/>
                </a:solidFill>
              </a:rPr>
              <a:t>Цена угља</a:t>
            </a:r>
            <a:r>
              <a:rPr lang="sr-Latn-RS" sz="1600" dirty="0" smtClean="0">
                <a:solidFill>
                  <a:srgbClr val="083F88"/>
                </a:solidFill>
              </a:rPr>
              <a:t>:</a:t>
            </a:r>
            <a:r>
              <a:rPr lang="sr-Cyrl-RS" sz="1600" dirty="0" smtClean="0">
                <a:solidFill>
                  <a:srgbClr val="083F88"/>
                </a:solidFill>
              </a:rPr>
              <a:t> </a:t>
            </a:r>
            <a:r>
              <a:rPr lang="sr-Latn-RS" sz="1600" dirty="0" smtClean="0">
                <a:solidFill>
                  <a:srgbClr val="083F88"/>
                </a:solidFill>
              </a:rPr>
              <a:t>15 </a:t>
            </a:r>
            <a:r>
              <a:rPr lang="en-US" sz="1600" dirty="0">
                <a:solidFill>
                  <a:srgbClr val="083F88"/>
                </a:solidFill>
              </a:rPr>
              <a:t>€</a:t>
            </a:r>
            <a:r>
              <a:rPr lang="sr-Latn-RS" sz="1600" dirty="0">
                <a:solidFill>
                  <a:srgbClr val="083F88"/>
                </a:solidFill>
              </a:rPr>
              <a:t>/t </a:t>
            </a:r>
            <a:endParaRPr lang="en-US" sz="1600" dirty="0">
              <a:solidFill>
                <a:srgbClr val="083F8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sz="1600" dirty="0">
                <a:solidFill>
                  <a:srgbClr val="083F88"/>
                </a:solidFill>
              </a:rPr>
              <a:t>Доња топлотна моћ угља: 7.600 kJ/kg</a:t>
            </a:r>
            <a:endParaRPr lang="en-US" sz="16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sz="1600" dirty="0">
              <a:solidFill>
                <a:srgbClr val="083F88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8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600" dirty="0"/>
              <a:t>Ефекти капиталног ремонта </a:t>
            </a:r>
            <a:r>
              <a:rPr lang="sr-Cyrl-RS" sz="3600" dirty="0" smtClean="0"/>
              <a:t>- </a:t>
            </a:r>
            <a:r>
              <a:rPr lang="sr-Cyrl-RS" dirty="0" smtClean="0"/>
              <a:t>Закључак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7199" y="1376772"/>
            <a:ext cx="11389063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r-Cyrl-RS" sz="1800" dirty="0" smtClean="0">
                <a:solidFill>
                  <a:srgbClr val="083F88"/>
                </a:solidFill>
              </a:rPr>
              <a:t>  Смањен</a:t>
            </a:r>
            <a:r>
              <a:rPr lang="en-US" sz="1800" dirty="0" smtClean="0">
                <a:solidFill>
                  <a:srgbClr val="083F88"/>
                </a:solidFill>
              </a:rPr>
              <a:t> </a:t>
            </a:r>
            <a:r>
              <a:rPr lang="sr-Latn-RS" sz="1800" dirty="0" smtClean="0">
                <a:solidFill>
                  <a:srgbClr val="083F88"/>
                </a:solidFill>
              </a:rPr>
              <a:t>је пад притиска од улаза до излаза из котла за 15,9 bar до 18,2 bar, што је остварено уградњом додатног економајзера, заменом вертикалних испаривачких цеви цевима већег пречника и хемијским чишћењем цевног система котла. </a:t>
            </a:r>
            <a:endParaRPr lang="en-US" sz="1800" dirty="0" smtClean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r-Cyrl-RS" sz="1800" dirty="0" smtClean="0">
                <a:solidFill>
                  <a:srgbClr val="083F88"/>
                </a:solidFill>
              </a:rPr>
              <a:t> Омогућено је повећање бруто електричне снаге блока са </a:t>
            </a:r>
            <a:r>
              <a:rPr lang="sr-Latn-RS" sz="1800" dirty="0" smtClean="0">
                <a:solidFill>
                  <a:srgbClr val="083F88"/>
                </a:solidFill>
              </a:rPr>
              <a:t>620</a:t>
            </a:r>
            <a:r>
              <a:rPr lang="sr-Cyrl-RS" sz="1800" dirty="0" smtClean="0">
                <a:solidFill>
                  <a:srgbClr val="083F88"/>
                </a:solidFill>
              </a:rPr>
              <a:t> </a:t>
            </a:r>
            <a:r>
              <a:rPr lang="sr-Latn-RS" sz="1800" dirty="0" smtClean="0">
                <a:solidFill>
                  <a:srgbClr val="083F88"/>
                </a:solidFill>
              </a:rPr>
              <a:t>MW </a:t>
            </a:r>
            <a:r>
              <a:rPr lang="sr-Cyrl-RS" sz="1800" dirty="0" smtClean="0">
                <a:solidFill>
                  <a:srgbClr val="083F88"/>
                </a:solidFill>
              </a:rPr>
              <a:t>на више од </a:t>
            </a:r>
            <a:r>
              <a:rPr lang="sr-Latn-RS" sz="1800" dirty="0" smtClean="0">
                <a:solidFill>
                  <a:srgbClr val="083F88"/>
                </a:solidFill>
              </a:rPr>
              <a:t>650 </a:t>
            </a:r>
            <a:r>
              <a:rPr lang="sr-Latn-RS" sz="1800" dirty="0">
                <a:solidFill>
                  <a:srgbClr val="083F88"/>
                </a:solidFill>
              </a:rPr>
              <a:t>MW у трајном раду са укључене обе линије ЗВП. </a:t>
            </a:r>
            <a:endParaRPr lang="en-US" sz="18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083F88"/>
                </a:solidFill>
              </a:rPr>
              <a:t> </a:t>
            </a:r>
            <a:r>
              <a:rPr lang="sr-Cyrl-RS" sz="1800" dirty="0" smtClean="0">
                <a:solidFill>
                  <a:srgbClr val="083F88"/>
                </a:solidFill>
              </a:rPr>
              <a:t>Температура димних гасова је снижена за</a:t>
            </a:r>
            <a:r>
              <a:rPr lang="sr-Latn-RS" sz="1800" dirty="0" smtClean="0">
                <a:solidFill>
                  <a:srgbClr val="083F88"/>
                </a:solidFill>
              </a:rPr>
              <a:t> </a:t>
            </a:r>
            <a:r>
              <a:rPr lang="sr-Cyrl-RS" sz="1800" dirty="0" smtClean="0">
                <a:solidFill>
                  <a:srgbClr val="083F88"/>
                </a:solidFill>
              </a:rPr>
              <a:t>више од </a:t>
            </a:r>
            <a:r>
              <a:rPr lang="sr-Latn-RS" sz="1800" dirty="0" smtClean="0">
                <a:solidFill>
                  <a:srgbClr val="083F88"/>
                </a:solidFill>
              </a:rPr>
              <a:t>20</a:t>
            </a:r>
            <a:r>
              <a:rPr lang="sr-Latn-RS" sz="1800" baseline="30000" dirty="0" smtClean="0">
                <a:solidFill>
                  <a:srgbClr val="083F88"/>
                </a:solidFill>
              </a:rPr>
              <a:t>o</a:t>
            </a:r>
            <a:r>
              <a:rPr lang="sr-Latn-RS" sz="1800" dirty="0" smtClean="0">
                <a:solidFill>
                  <a:srgbClr val="083F88"/>
                </a:solidFill>
              </a:rPr>
              <a:t>C</a:t>
            </a:r>
            <a:r>
              <a:rPr lang="sr-Latn-RS" sz="1800" dirty="0">
                <a:solidFill>
                  <a:srgbClr val="083F88"/>
                </a:solidFill>
              </a:rPr>
              <a:t>.</a:t>
            </a:r>
            <a:endParaRPr lang="en-US" sz="18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083F88"/>
                </a:solidFill>
              </a:rPr>
              <a:t> </a:t>
            </a:r>
            <a:r>
              <a:rPr lang="sr-Latn-RS" sz="1800" dirty="0">
                <a:solidFill>
                  <a:srgbClr val="083F88"/>
                </a:solidFill>
              </a:rPr>
              <a:t>Степен корисности котла је повећан за 3,8 пп (при раду са две линије ЗВП</a:t>
            </a:r>
            <a:r>
              <a:rPr lang="sr-Latn-RS" sz="1800" dirty="0" smtClean="0">
                <a:solidFill>
                  <a:srgbClr val="083F88"/>
                </a:solidFill>
              </a:rPr>
              <a:t>)</a:t>
            </a:r>
            <a:r>
              <a:rPr lang="sr-Cyrl-RS" sz="1800" dirty="0" smtClean="0">
                <a:solidFill>
                  <a:srgbClr val="083F88"/>
                </a:solidFill>
              </a:rPr>
              <a:t> </a:t>
            </a:r>
            <a:r>
              <a:rPr lang="sr-Latn-RS" sz="1800" dirty="0" smtClean="0">
                <a:solidFill>
                  <a:srgbClr val="083F88"/>
                </a:solidFill>
              </a:rPr>
              <a:t>и </a:t>
            </a:r>
            <a:r>
              <a:rPr lang="sr-Latn-RS" sz="1800" dirty="0">
                <a:solidFill>
                  <a:srgbClr val="083F88"/>
                </a:solidFill>
              </a:rPr>
              <a:t>1,6 </a:t>
            </a:r>
            <a:r>
              <a:rPr lang="sr-Latn-RS" sz="1800" dirty="0" smtClean="0">
                <a:solidFill>
                  <a:srgbClr val="083F88"/>
                </a:solidFill>
              </a:rPr>
              <a:t>пп </a:t>
            </a:r>
            <a:r>
              <a:rPr lang="sr-Latn-RS" sz="1800" dirty="0">
                <a:solidFill>
                  <a:srgbClr val="083F88"/>
                </a:solidFill>
              </a:rPr>
              <a:t>(при раду са 1 линијом ЗВП).</a:t>
            </a:r>
            <a:r>
              <a:rPr lang="sr-Latn-RS" sz="1800" i="1" dirty="0">
                <a:solidFill>
                  <a:srgbClr val="083F88"/>
                </a:solidFill>
              </a:rPr>
              <a:t> </a:t>
            </a:r>
            <a:r>
              <a:rPr lang="sr-Latn-RS" sz="1800" dirty="0">
                <a:solidFill>
                  <a:srgbClr val="083F88"/>
                </a:solidFill>
              </a:rPr>
              <a:t>Рад са 1 линијом ЗВП-а је био изнуђен. </a:t>
            </a:r>
            <a:r>
              <a:rPr lang="sr-Cyrl-RS" sz="1800" dirty="0" smtClean="0">
                <a:solidFill>
                  <a:srgbClr val="083F88"/>
                </a:solidFill>
              </a:rPr>
              <a:t>Номинално пројектно стање у трајном раду блока је са укључене 2 линије </a:t>
            </a:r>
            <a:r>
              <a:rPr lang="sr-Latn-RS" sz="1800" dirty="0" smtClean="0">
                <a:solidFill>
                  <a:srgbClr val="083F88"/>
                </a:solidFill>
              </a:rPr>
              <a:t>ЗВП</a:t>
            </a:r>
            <a:r>
              <a:rPr lang="sr-Latn-RS" sz="1800" dirty="0">
                <a:solidFill>
                  <a:srgbClr val="083F88"/>
                </a:solidFill>
              </a:rPr>
              <a:t>.</a:t>
            </a:r>
            <a:endParaRPr lang="en-US" sz="18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r-Latn-RS" sz="1800" dirty="0">
                <a:solidFill>
                  <a:srgbClr val="083F88"/>
                </a:solidFill>
              </a:rPr>
              <a:t> Специфична потрошња топлоте блока бруто смањена </a:t>
            </a:r>
            <a:r>
              <a:rPr lang="sr-Latn-RS" sz="1800" dirty="0" err="1">
                <a:solidFill>
                  <a:srgbClr val="083F88"/>
                </a:solidFill>
              </a:rPr>
              <a:t>је</a:t>
            </a:r>
            <a:r>
              <a:rPr lang="sr-Latn-RS" sz="1800" dirty="0">
                <a:solidFill>
                  <a:srgbClr val="083F88"/>
                </a:solidFill>
              </a:rPr>
              <a:t> </a:t>
            </a:r>
            <a:r>
              <a:rPr lang="sr-Cyrl-RS" sz="1800" dirty="0" smtClean="0">
                <a:solidFill>
                  <a:srgbClr val="083F88"/>
                </a:solidFill>
              </a:rPr>
              <a:t>за</a:t>
            </a:r>
            <a:r>
              <a:rPr lang="sr-Latn-RS" sz="1800" dirty="0" smtClean="0">
                <a:solidFill>
                  <a:srgbClr val="083F88"/>
                </a:solidFill>
              </a:rPr>
              <a:t> 6,8% </a:t>
            </a:r>
            <a:r>
              <a:rPr lang="sr-Latn-RS" sz="1800" dirty="0">
                <a:solidFill>
                  <a:srgbClr val="083F88"/>
                </a:solidFill>
              </a:rPr>
              <a:t>/ </a:t>
            </a:r>
            <a:r>
              <a:rPr lang="sr-Latn-RS" sz="1800" dirty="0" smtClean="0">
                <a:solidFill>
                  <a:srgbClr val="083F88"/>
                </a:solidFill>
              </a:rPr>
              <a:t>3,0%, </a:t>
            </a:r>
            <a:r>
              <a:rPr lang="sr-Latn-RS" sz="1800" dirty="0">
                <a:solidFill>
                  <a:srgbClr val="083F88"/>
                </a:solidFill>
              </a:rPr>
              <a:t>што  одговара повећању степена корисности блока бруто за 2,6 и 2,1 пп</a:t>
            </a:r>
            <a:r>
              <a:rPr lang="sr-Latn-RS" sz="1800" dirty="0" smtClean="0">
                <a:solidFill>
                  <a:srgbClr val="083F88"/>
                </a:solidFill>
              </a:rPr>
              <a:t>.</a:t>
            </a:r>
            <a:endParaRPr lang="en-US" sz="1800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6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200" dirty="0"/>
              <a:t>Ефекти капиталног ремонта </a:t>
            </a:r>
            <a:r>
              <a:rPr lang="sr-Cyrl-RS" sz="3200" dirty="0"/>
              <a:t>- </a:t>
            </a:r>
            <a:r>
              <a:rPr lang="sr-Cyrl-RS" dirty="0" smtClean="0"/>
              <a:t>Закључак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70454" y="1520788"/>
            <a:ext cx="1149419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>
              <a:spcBef>
                <a:spcPts val="600"/>
              </a:spcBef>
              <a:spcAft>
                <a:spcPts val="600"/>
              </a:spcAft>
            </a:pPr>
            <a:r>
              <a:rPr lang="sr-Cyrl-RS" sz="1800" dirty="0" smtClean="0">
                <a:solidFill>
                  <a:srgbClr val="083F88"/>
                </a:solidFill>
              </a:rPr>
              <a:t>Смањена је додатно сопствена потрошња блока кроз смањење снаге турбонапојне пумпе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</a:pPr>
            <a:r>
              <a:rPr lang="sr-Cyrl-RS" sz="1800" dirty="0" smtClean="0">
                <a:solidFill>
                  <a:srgbClr val="083F88"/>
                </a:solidFill>
              </a:rPr>
              <a:t>Смањена је емисија честица, сумпорних и азотних оксида и количине депонованог пепела</a:t>
            </a:r>
            <a:endParaRPr lang="sr-Cyrl-RS" altLang="en-US" sz="1800" dirty="0" smtClean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</a:pPr>
            <a:r>
              <a:rPr lang="sr-Cyrl-RS" sz="1800" dirty="0" smtClean="0">
                <a:solidFill>
                  <a:srgbClr val="083F88"/>
                </a:solidFill>
              </a:rPr>
              <a:t>Могуће је учешће у примарној регулацији електроенергетског система променом </a:t>
            </a:r>
            <a:r>
              <a:rPr lang="sr-Cyrl-RS" sz="1800" smtClean="0">
                <a:solidFill>
                  <a:srgbClr val="083F88"/>
                </a:solidFill>
              </a:rPr>
              <a:t>протока кроз </a:t>
            </a:r>
            <a:r>
              <a:rPr lang="sr-Cyrl-RS" sz="1800" dirty="0" smtClean="0">
                <a:solidFill>
                  <a:srgbClr val="083F88"/>
                </a:solidFill>
              </a:rPr>
              <a:t>додатни економајзер, без промене параметара свеже паре, што позитивно утиче на динамику регулације </a:t>
            </a:r>
            <a:endParaRPr lang="en-US" sz="1800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</a:pPr>
            <a:r>
              <a:rPr lang="ru-RU" sz="1800" dirty="0" smtClean="0">
                <a:solidFill>
                  <a:srgbClr val="083F88"/>
                </a:solidFill>
              </a:rPr>
              <a:t>Гаранција </a:t>
            </a:r>
            <a:r>
              <a:rPr lang="ru-RU" sz="1800" dirty="0">
                <a:solidFill>
                  <a:srgbClr val="083F88"/>
                </a:solidFill>
              </a:rPr>
              <a:t>дата за степен корисности групе ступњева ТСП након </a:t>
            </a:r>
            <a:r>
              <a:rPr lang="ru-RU" sz="1800" dirty="0" smtClean="0">
                <a:solidFill>
                  <a:srgbClr val="083F88"/>
                </a:solidFill>
              </a:rPr>
              <a:t>замене </a:t>
            </a:r>
            <a:r>
              <a:rPr lang="ru-RU" sz="1800" dirty="0">
                <a:solidFill>
                  <a:srgbClr val="083F88"/>
                </a:solidFill>
              </a:rPr>
              <a:t>лопатица  је </a:t>
            </a:r>
            <a:r>
              <a:rPr lang="ru-RU" sz="1800" dirty="0" smtClean="0">
                <a:solidFill>
                  <a:srgbClr val="083F88"/>
                </a:solidFill>
              </a:rPr>
              <a:t>92,00</a:t>
            </a:r>
            <a:r>
              <a:rPr lang="ru-RU" sz="1800" dirty="0">
                <a:solidFill>
                  <a:srgbClr val="083F88"/>
                </a:solidFill>
              </a:rPr>
              <a:t>%, док је измерена вредност приликом гаранцијских испитивања била </a:t>
            </a:r>
            <a:r>
              <a:rPr lang="ru-RU" sz="1800" dirty="0" smtClean="0">
                <a:solidFill>
                  <a:srgbClr val="083F88"/>
                </a:solidFill>
              </a:rPr>
              <a:t>93,81</a:t>
            </a:r>
            <a:r>
              <a:rPr lang="ru-RU" sz="1800" dirty="0">
                <a:solidFill>
                  <a:srgbClr val="083F88"/>
                </a:solidFill>
              </a:rPr>
              <a:t>%. Виши степен корисности групе ступњева повећава снагу блока за </a:t>
            </a:r>
            <a:r>
              <a:rPr lang="ru-RU" sz="1800" dirty="0" smtClean="0">
                <a:solidFill>
                  <a:srgbClr val="083F88"/>
                </a:solidFill>
              </a:rPr>
              <a:t>2,5 </a:t>
            </a:r>
            <a:r>
              <a:rPr lang="ru-RU" sz="1800" dirty="0">
                <a:solidFill>
                  <a:srgbClr val="083F88"/>
                </a:solidFill>
              </a:rPr>
              <a:t>MW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</a:pPr>
            <a:r>
              <a:rPr lang="ru-RU" sz="1800" dirty="0">
                <a:solidFill>
                  <a:srgbClr val="083F88"/>
                </a:solidFill>
              </a:rPr>
              <a:t>Цевни сноп</a:t>
            </a:r>
            <a:r>
              <a:rPr lang="en-US" sz="1800" dirty="0">
                <a:solidFill>
                  <a:srgbClr val="083F88"/>
                </a:solidFill>
              </a:rPr>
              <a:t>o</a:t>
            </a:r>
            <a:r>
              <a:rPr lang="sr-Cyrl-RS" sz="1800" dirty="0">
                <a:solidFill>
                  <a:srgbClr val="083F88"/>
                </a:solidFill>
              </a:rPr>
              <a:t>ви</a:t>
            </a:r>
            <a:r>
              <a:rPr lang="ru-RU" sz="1800" dirty="0">
                <a:solidFill>
                  <a:srgbClr val="083F88"/>
                </a:solidFill>
              </a:rPr>
              <a:t> ЗНП1 и ЗВП 6</a:t>
            </a:r>
            <a:r>
              <a:rPr lang="en-US" sz="1800" dirty="0" smtClean="0">
                <a:solidFill>
                  <a:srgbClr val="083F88"/>
                </a:solidFill>
              </a:rPr>
              <a:t>bis </a:t>
            </a:r>
            <a:r>
              <a:rPr lang="sr-Cyrl-RS" sz="1800" dirty="0">
                <a:solidFill>
                  <a:srgbClr val="083F88"/>
                </a:solidFill>
              </a:rPr>
              <a:t>су</a:t>
            </a:r>
            <a:r>
              <a:rPr lang="ru-RU" sz="1800" dirty="0">
                <a:solidFill>
                  <a:srgbClr val="083F88"/>
                </a:solidFill>
              </a:rPr>
              <a:t> замењени током ремонта 2016</a:t>
            </a:r>
            <a:r>
              <a:rPr lang="ru-RU" sz="1800" dirty="0" smtClean="0">
                <a:solidFill>
                  <a:srgbClr val="083F88"/>
                </a:solidFill>
              </a:rPr>
              <a:t>. године </a:t>
            </a:r>
            <a:r>
              <a:rPr lang="ru-RU" sz="1800" dirty="0">
                <a:solidFill>
                  <a:srgbClr val="083F88"/>
                </a:solidFill>
              </a:rPr>
              <a:t>и током испитивања је утврђено је да имају добре радне </a:t>
            </a:r>
            <a:r>
              <a:rPr lang="ru-RU" sz="1800" dirty="0" smtClean="0">
                <a:solidFill>
                  <a:srgbClr val="083F88"/>
                </a:solidFill>
              </a:rPr>
              <a:t>карактеристике</a:t>
            </a:r>
            <a:endParaRPr lang="en-US" sz="1800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9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31404" y="1232756"/>
            <a:ext cx="5386917" cy="1188132"/>
          </a:xfrm>
        </p:spPr>
        <p:txBody>
          <a:bodyPr/>
          <a:lstStyle/>
          <a:p>
            <a:r>
              <a:rPr lang="sr-Latn-RS" dirty="0" smtClean="0"/>
              <a:t>I </a:t>
            </a:r>
            <a:r>
              <a:rPr lang="sr-Cyrl-RS" dirty="0" smtClean="0"/>
              <a:t>фаза ревитализације блока ТЕНТ Б1</a:t>
            </a:r>
          </a:p>
          <a:p>
            <a:r>
              <a:rPr lang="sr-Cyrl-RS" dirty="0"/>
              <a:t> </a:t>
            </a:r>
            <a:r>
              <a:rPr lang="sr-Cyrl-RS" dirty="0" smtClean="0"/>
              <a:t>   </a:t>
            </a:r>
            <a:r>
              <a:rPr lang="en-US" dirty="0" smtClean="0"/>
              <a:t>10</a:t>
            </a:r>
            <a:r>
              <a:rPr lang="en-US" dirty="0"/>
              <a:t>.</a:t>
            </a:r>
            <a:r>
              <a:rPr lang="sr-Cyrl-RS" dirty="0"/>
              <a:t> </a:t>
            </a:r>
            <a:r>
              <a:rPr lang="sr-Cyrl-RS" dirty="0" smtClean="0"/>
              <a:t>април - 12. октобар 2012.</a:t>
            </a:r>
          </a:p>
          <a:p>
            <a:r>
              <a:rPr lang="sr-Cyrl-RS" dirty="0" smtClean="0"/>
              <a:t>    Трајање</a:t>
            </a:r>
            <a:r>
              <a:rPr lang="en-US" dirty="0" smtClean="0"/>
              <a:t> </a:t>
            </a:r>
            <a:r>
              <a:rPr lang="sr-Cyrl-RS" dirty="0"/>
              <a:t>ремонта</a:t>
            </a:r>
            <a:r>
              <a:rPr lang="en-US" dirty="0"/>
              <a:t> </a:t>
            </a:r>
            <a:r>
              <a:rPr lang="en-US" dirty="0" smtClean="0"/>
              <a:t>180 </a:t>
            </a:r>
            <a:r>
              <a:rPr lang="sr-Cyrl-RS" dirty="0" smtClean="0"/>
              <a:t>дана</a:t>
            </a:r>
            <a:endParaRPr lang="sr-Cyrl-RS" dirty="0" smtClean="0">
              <a:solidFill>
                <a:srgbClr val="083F8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59396" y="2564904"/>
            <a:ext cx="5702424" cy="3384376"/>
          </a:xfrm>
        </p:spPr>
        <p:txBody>
          <a:bodyPr/>
          <a:lstStyle/>
          <a:p>
            <a:r>
              <a:rPr lang="sr-Cyrl-RS" dirty="0" smtClean="0"/>
              <a:t>Прва синхронизација: </a:t>
            </a:r>
            <a:r>
              <a:rPr lang="sr-Cyrl-RS" b="1" dirty="0" smtClean="0"/>
              <a:t>3. 11. 1983.</a:t>
            </a:r>
          </a:p>
          <a:p>
            <a:pPr lvl="0">
              <a:spcBef>
                <a:spcPts val="0"/>
              </a:spcBef>
            </a:pPr>
            <a:r>
              <a:rPr lang="sr-Cyrl-RS" dirty="0"/>
              <a:t>Укупан бр. сати </a:t>
            </a:r>
            <a:r>
              <a:rPr lang="sr-Cyrl-RS" dirty="0" smtClean="0"/>
              <a:t>рада до 1. фазе </a:t>
            </a:r>
            <a:endParaRPr lang="en-US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sr-Cyrl-RS" dirty="0" smtClean="0"/>
              <a:t>ревитализације блока:   </a:t>
            </a:r>
            <a:r>
              <a:rPr lang="sr-Cyrl-RS" b="1" dirty="0" smtClean="0"/>
              <a:t>210.000</a:t>
            </a:r>
            <a:endParaRPr lang="sr-Cyrl-RS" dirty="0" smtClean="0"/>
          </a:p>
          <a:p>
            <a:r>
              <a:rPr lang="sr-Cyrl-RS" dirty="0" smtClean="0"/>
              <a:t>Производња бруто до 10. 2017: </a:t>
            </a:r>
            <a:r>
              <a:rPr lang="en-US" b="1" dirty="0">
                <a:solidFill>
                  <a:srgbClr val="083F88"/>
                </a:solidFill>
              </a:rPr>
              <a:t>141.215 </a:t>
            </a:r>
            <a:r>
              <a:rPr lang="en-US" b="1" dirty="0" err="1">
                <a:solidFill>
                  <a:srgbClr val="083F88"/>
                </a:solidFill>
              </a:rPr>
              <a:t>GWh</a:t>
            </a:r>
            <a:endParaRPr lang="sr-Cyrl-RS" b="1" dirty="0" smtClean="0"/>
          </a:p>
          <a:p>
            <a:r>
              <a:rPr lang="sr-Cyrl-RS" dirty="0" smtClean="0"/>
              <a:t>Сопствена потрошња: </a:t>
            </a:r>
            <a:r>
              <a:rPr lang="sr-Cyrl-RS" b="1" dirty="0" smtClean="0"/>
              <a:t>5,75%</a:t>
            </a:r>
            <a:endParaRPr lang="sr-Cyrl-RS" b="1" dirty="0">
              <a:solidFill>
                <a:srgbClr val="083F88"/>
              </a:solidFill>
            </a:endParaRPr>
          </a:p>
          <a:p>
            <a:r>
              <a:rPr lang="sr-Cyrl-RS" dirty="0" smtClean="0"/>
              <a:t>Укупна расположивост: </a:t>
            </a:r>
            <a:r>
              <a:rPr lang="sr-Cyrl-RS" b="1" dirty="0" smtClean="0"/>
              <a:t>85%</a:t>
            </a:r>
            <a:r>
              <a:rPr lang="sr-Cyrl-RS" dirty="0" smtClean="0"/>
              <a:t> (</a:t>
            </a:r>
            <a:r>
              <a:rPr lang="sr-Cyrl-RS" b="1" dirty="0" smtClean="0"/>
              <a:t>95%</a:t>
            </a:r>
            <a:r>
              <a:rPr lang="sr-Cyrl-RS" dirty="0" smtClean="0"/>
              <a:t> без рем.)</a:t>
            </a:r>
          </a:p>
          <a:p>
            <a:r>
              <a:rPr lang="sr-Cyrl-RS" dirty="0" smtClean="0"/>
              <a:t>Бр. сати рада до 10. 2017: </a:t>
            </a:r>
            <a:r>
              <a:rPr lang="sr-Cyrl-RS" b="1" dirty="0" smtClean="0"/>
              <a:t>246.000</a:t>
            </a:r>
            <a:r>
              <a:rPr lang="en-US" b="1" dirty="0" smtClean="0"/>
              <a:t> h</a:t>
            </a:r>
            <a:endParaRPr lang="sr-Cyrl-RS" b="1" dirty="0" smtClean="0"/>
          </a:p>
          <a:p>
            <a:r>
              <a:rPr lang="sr-Cyrl-RS" dirty="0" smtClean="0"/>
              <a:t>Бр. сати рада на пуном оптерећењу:</a:t>
            </a:r>
            <a:r>
              <a:rPr lang="en-US" dirty="0" smtClean="0"/>
              <a:t> </a:t>
            </a:r>
            <a:r>
              <a:rPr lang="en-US" b="1" dirty="0" smtClean="0"/>
              <a:t>226.000 h</a:t>
            </a:r>
            <a:endParaRPr lang="sr-Cyrl-R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240016" y="1160748"/>
            <a:ext cx="5389033" cy="1188132"/>
          </a:xfrm>
        </p:spPr>
        <p:txBody>
          <a:bodyPr/>
          <a:lstStyle/>
          <a:p>
            <a:r>
              <a:rPr lang="sr-Latn-RS" dirty="0"/>
              <a:t>I </a:t>
            </a:r>
            <a:r>
              <a:rPr lang="sr-Cyrl-RS" dirty="0" smtClean="0"/>
              <a:t>фаза </a:t>
            </a:r>
            <a:r>
              <a:rPr lang="sr-Cyrl-RS" dirty="0"/>
              <a:t>ревитализације блока ТЕНТ </a:t>
            </a:r>
            <a:r>
              <a:rPr lang="sr-Cyrl-RS" dirty="0" smtClean="0"/>
              <a:t>Б2</a:t>
            </a:r>
          </a:p>
          <a:p>
            <a:r>
              <a:rPr lang="sr-Cyrl-RS" dirty="0" smtClean="0">
                <a:solidFill>
                  <a:srgbClr val="023F88"/>
                </a:solidFill>
              </a:rPr>
              <a:t>    </a:t>
            </a:r>
            <a:r>
              <a:rPr lang="en-US" dirty="0" smtClean="0">
                <a:solidFill>
                  <a:srgbClr val="023F88"/>
                </a:solidFill>
              </a:rPr>
              <a:t>7</a:t>
            </a:r>
            <a:r>
              <a:rPr lang="sr-Cyrl-RS" dirty="0">
                <a:solidFill>
                  <a:srgbClr val="023F88"/>
                </a:solidFill>
              </a:rPr>
              <a:t>. м</a:t>
            </a:r>
            <a:r>
              <a:rPr lang="en-US" dirty="0">
                <a:solidFill>
                  <a:srgbClr val="023F88"/>
                </a:solidFill>
              </a:rPr>
              <a:t>aj</a:t>
            </a:r>
            <a:r>
              <a:rPr lang="sr-Cyrl-RS" dirty="0">
                <a:solidFill>
                  <a:srgbClr val="023F88"/>
                </a:solidFill>
              </a:rPr>
              <a:t> – 31. октобар 2016.</a:t>
            </a:r>
            <a:endParaRPr lang="en-GB" dirty="0">
              <a:solidFill>
                <a:srgbClr val="023F88"/>
              </a:solidFill>
            </a:endParaRPr>
          </a:p>
          <a:p>
            <a:r>
              <a:rPr lang="sr-Cyrl-RS" dirty="0" smtClean="0">
                <a:solidFill>
                  <a:srgbClr val="023F88"/>
                </a:solidFill>
              </a:rPr>
              <a:t>    Трајање</a:t>
            </a:r>
            <a:r>
              <a:rPr lang="en-US" dirty="0" smtClean="0">
                <a:solidFill>
                  <a:srgbClr val="023F88"/>
                </a:solidFill>
              </a:rPr>
              <a:t> </a:t>
            </a:r>
            <a:r>
              <a:rPr lang="sr-Cyrl-RS" dirty="0" smtClean="0">
                <a:solidFill>
                  <a:srgbClr val="023F88"/>
                </a:solidFill>
              </a:rPr>
              <a:t>ремонта</a:t>
            </a:r>
            <a:r>
              <a:rPr lang="sr-Cyrl-RS" dirty="0">
                <a:solidFill>
                  <a:srgbClr val="023F88"/>
                </a:solidFill>
              </a:rPr>
              <a:t> </a:t>
            </a:r>
            <a:r>
              <a:rPr lang="sr-Cyrl-RS" dirty="0" smtClean="0">
                <a:solidFill>
                  <a:srgbClr val="023F88"/>
                </a:solidFill>
              </a:rPr>
              <a:t> </a:t>
            </a:r>
            <a:r>
              <a:rPr lang="en-US" dirty="0" smtClean="0">
                <a:solidFill>
                  <a:srgbClr val="023F88"/>
                </a:solidFill>
              </a:rPr>
              <a:t>180 </a:t>
            </a:r>
            <a:r>
              <a:rPr lang="sr-Cyrl-RS" dirty="0" smtClean="0">
                <a:solidFill>
                  <a:srgbClr val="023F88"/>
                </a:solidFill>
              </a:rPr>
              <a:t>дана</a:t>
            </a:r>
            <a:endParaRPr lang="sr-Cyrl-RS" dirty="0">
              <a:solidFill>
                <a:srgbClr val="023F88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6204012" y="2492896"/>
            <a:ext cx="5591246" cy="3060340"/>
          </a:xfrm>
        </p:spPr>
        <p:txBody>
          <a:bodyPr/>
          <a:lstStyle/>
          <a:p>
            <a:r>
              <a:rPr lang="sr-Cyrl-RS" dirty="0"/>
              <a:t>Прва </a:t>
            </a:r>
            <a:r>
              <a:rPr lang="sr-Cyrl-RS" dirty="0" smtClean="0"/>
              <a:t>синхронизација: </a:t>
            </a:r>
            <a:r>
              <a:rPr lang="sr-Cyrl-RS" b="1" dirty="0" smtClean="0"/>
              <a:t>28.11.1985.</a:t>
            </a:r>
            <a:endParaRPr lang="en-GB" dirty="0">
              <a:solidFill>
                <a:srgbClr val="023F88"/>
              </a:solidFill>
            </a:endParaRPr>
          </a:p>
          <a:p>
            <a:pPr lvl="0"/>
            <a:r>
              <a:rPr lang="sr-Cyrl-RS" dirty="0" smtClean="0">
                <a:solidFill>
                  <a:srgbClr val="023F88"/>
                </a:solidFill>
              </a:rPr>
              <a:t>Укупан </a:t>
            </a:r>
            <a:r>
              <a:rPr lang="sr-Cyrl-RS" dirty="0">
                <a:solidFill>
                  <a:srgbClr val="023F88"/>
                </a:solidFill>
              </a:rPr>
              <a:t>бр. сати </a:t>
            </a:r>
            <a:r>
              <a:rPr lang="sr-Cyrl-RS" dirty="0" smtClean="0">
                <a:solidFill>
                  <a:srgbClr val="023F88"/>
                </a:solidFill>
              </a:rPr>
              <a:t>рада </a:t>
            </a:r>
            <a:r>
              <a:rPr lang="sr-Cyrl-RS" dirty="0"/>
              <a:t>до 1. фазе </a:t>
            </a:r>
            <a:r>
              <a:rPr lang="sr-Cyrl-RS" dirty="0" smtClean="0"/>
              <a:t>ревитализације блока</a:t>
            </a:r>
            <a:r>
              <a:rPr lang="sr-Cyrl-RS" dirty="0" smtClean="0">
                <a:solidFill>
                  <a:srgbClr val="023F88"/>
                </a:solidFill>
              </a:rPr>
              <a:t>:  </a:t>
            </a:r>
            <a:r>
              <a:rPr lang="sr-Cyrl-RS" b="1" dirty="0" smtClean="0">
                <a:solidFill>
                  <a:srgbClr val="023F88"/>
                </a:solidFill>
              </a:rPr>
              <a:t>220.000</a:t>
            </a:r>
            <a:endParaRPr lang="sr-Cyrl-RS" dirty="0" smtClean="0">
              <a:solidFill>
                <a:srgbClr val="023F88"/>
              </a:solidFill>
            </a:endParaRPr>
          </a:p>
          <a:p>
            <a:r>
              <a:rPr lang="sr-Cyrl-RS" dirty="0"/>
              <a:t>Производња </a:t>
            </a:r>
            <a:r>
              <a:rPr lang="sr-Cyrl-RS" dirty="0" smtClean="0"/>
              <a:t>бруто</a:t>
            </a:r>
            <a:r>
              <a:rPr lang="en-US" dirty="0" smtClean="0"/>
              <a:t> </a:t>
            </a:r>
            <a:r>
              <a:rPr lang="sr-Cyrl-RS" dirty="0"/>
              <a:t>до </a:t>
            </a:r>
            <a:r>
              <a:rPr lang="sr-Cyrl-RS" dirty="0" smtClean="0"/>
              <a:t>10. 2017: </a:t>
            </a:r>
            <a:r>
              <a:rPr lang="sr-Cyrl-RS" b="1" dirty="0"/>
              <a:t>128.276 </a:t>
            </a:r>
            <a:r>
              <a:rPr lang="en-US" b="1" dirty="0" err="1"/>
              <a:t>GWh</a:t>
            </a:r>
            <a:r>
              <a:rPr lang="en-US" b="1" dirty="0"/>
              <a:t> </a:t>
            </a:r>
            <a:r>
              <a:rPr lang="sr-Cyrl-RS" dirty="0" smtClean="0"/>
              <a:t>Сопствена </a:t>
            </a:r>
            <a:r>
              <a:rPr lang="sr-Cyrl-RS" dirty="0"/>
              <a:t>потрошња: </a:t>
            </a:r>
            <a:r>
              <a:rPr lang="sr-Cyrl-RS" b="1" dirty="0"/>
              <a:t>5,75%</a:t>
            </a:r>
          </a:p>
          <a:p>
            <a:r>
              <a:rPr lang="sr-Cyrl-RS" dirty="0"/>
              <a:t>Укупна </a:t>
            </a:r>
            <a:r>
              <a:rPr lang="sr-Cyrl-RS" dirty="0" smtClean="0"/>
              <a:t>расположивост: </a:t>
            </a:r>
            <a:r>
              <a:rPr lang="sr-Cyrl-RS" b="1" dirty="0" smtClean="0"/>
              <a:t>8</a:t>
            </a:r>
            <a:r>
              <a:rPr lang="en-US" b="1" dirty="0" smtClean="0"/>
              <a:t>4</a:t>
            </a:r>
            <a:r>
              <a:rPr lang="sr-Cyrl-RS" b="1" dirty="0" smtClean="0"/>
              <a:t>% (9</a:t>
            </a:r>
            <a:r>
              <a:rPr lang="en-US" b="1" dirty="0" smtClean="0"/>
              <a:t>4</a:t>
            </a:r>
            <a:r>
              <a:rPr lang="sr-Cyrl-RS" b="1" dirty="0" smtClean="0"/>
              <a:t>%</a:t>
            </a:r>
            <a:r>
              <a:rPr lang="sr-Cyrl-RS" dirty="0" smtClean="0"/>
              <a:t> </a:t>
            </a:r>
            <a:r>
              <a:rPr lang="sr-Cyrl-RS" dirty="0"/>
              <a:t>без рем</a:t>
            </a:r>
            <a:r>
              <a:rPr lang="sr-Cyrl-RS" dirty="0" smtClean="0"/>
              <a:t>.)</a:t>
            </a:r>
            <a:endParaRPr lang="sr-Cyrl-RS" dirty="0"/>
          </a:p>
          <a:p>
            <a:r>
              <a:rPr lang="sr-Cyrl-RS" dirty="0"/>
              <a:t>Бр</a:t>
            </a:r>
            <a:r>
              <a:rPr lang="sr-Cyrl-RS" dirty="0" smtClean="0"/>
              <a:t>. сати </a:t>
            </a:r>
            <a:r>
              <a:rPr lang="sr-Cyrl-RS" dirty="0"/>
              <a:t>рада до </a:t>
            </a:r>
            <a:r>
              <a:rPr lang="sr-Cyrl-RS" dirty="0" smtClean="0"/>
              <a:t>10. 2017: </a:t>
            </a:r>
            <a:r>
              <a:rPr lang="sr-Cyrl-RS" b="1" dirty="0" smtClean="0"/>
              <a:t>227.000</a:t>
            </a:r>
            <a:r>
              <a:rPr lang="en-US" b="1" dirty="0" smtClean="0"/>
              <a:t> h</a:t>
            </a:r>
            <a:endParaRPr lang="sr-Cyrl-RS" b="1" dirty="0"/>
          </a:p>
          <a:p>
            <a:r>
              <a:rPr lang="sr-Cyrl-RS" dirty="0"/>
              <a:t>Бр</a:t>
            </a:r>
            <a:r>
              <a:rPr lang="sr-Cyrl-RS" dirty="0" smtClean="0"/>
              <a:t>. сати </a:t>
            </a:r>
            <a:r>
              <a:rPr lang="sr-Cyrl-RS" dirty="0"/>
              <a:t>рада на пуном оптерећењу</a:t>
            </a:r>
            <a:r>
              <a:rPr lang="sr-Cyrl-RS" dirty="0" smtClean="0"/>
              <a:t>:</a:t>
            </a:r>
            <a:r>
              <a:rPr lang="en-US" dirty="0" smtClean="0"/>
              <a:t> </a:t>
            </a:r>
            <a:r>
              <a:rPr lang="en-US" b="1" dirty="0" smtClean="0"/>
              <a:t>209.000 h</a:t>
            </a:r>
            <a:endParaRPr lang="sr-Cyrl-RS" b="1" dirty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024533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Latn-RS" dirty="0"/>
              <a:t>I </a:t>
            </a:r>
            <a:r>
              <a:rPr lang="sr-Cyrl-RS" dirty="0" smtClean="0"/>
              <a:t>фаза </a:t>
            </a:r>
            <a:r>
              <a:rPr lang="sr-Cyrl-RS" dirty="0"/>
              <a:t>ревитализације блокова ТЕНТ Б1 и Б2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 smtClean="0"/>
              <a:t>ОГРАНАК ТЕНТ -  ТЕНТ 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4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200" dirty="0"/>
              <a:t>Ефекти капиталног ремонта </a:t>
            </a:r>
            <a:r>
              <a:rPr lang="sr-Cyrl-RS" sz="3200" dirty="0"/>
              <a:t>- </a:t>
            </a:r>
            <a:r>
              <a:rPr lang="sr-Cyrl-RS" dirty="0" smtClean="0"/>
              <a:t>Закључак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79997" y="1016732"/>
            <a:ext cx="1126925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Сукцесивном заменом грејних површина (на основу узорковања, израде елабората о процени преосталог радног века, статистичке обраде података) котлова блокова Б1 и Б2 од 2002. до данас (на Б1 остаје за замену П2 и П4, на Б2 само П4) готово су елиминисани застоји услед пропуштања конвективних грејних површина. Као доминантни узрок застоја блокова ТЕНТ Б након 200.000 сати експлоатације појављује се пропуштање цевног система спиралног дела испаривача од левка котла до коте 44 </a:t>
            </a:r>
            <a:r>
              <a:rPr lang="sr-Latn-RS" dirty="0" smtClean="0">
                <a:solidFill>
                  <a:srgbClr val="083F88"/>
                </a:solidFill>
              </a:rPr>
              <a:t>m</a:t>
            </a:r>
            <a:r>
              <a:rPr lang="sr-Cyrl-RS" dirty="0" smtClean="0">
                <a:solidFill>
                  <a:srgbClr val="083F88"/>
                </a:solidFill>
              </a:rPr>
              <a:t> (зоне горионика). Елаборатом о процени преосталог радног века  2011.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 утврђено је да је ресурс цевног система целог испаривача истрошен.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dirty="0" smtClean="0">
                <a:solidFill>
                  <a:srgbClr val="083F88"/>
                </a:solidFill>
              </a:rPr>
              <a:t>Инвестиције </a:t>
            </a:r>
            <a:r>
              <a:rPr lang="sr-Latn-RS" dirty="0">
                <a:solidFill>
                  <a:srgbClr val="083F88"/>
                </a:solidFill>
              </a:rPr>
              <a:t>у нову електрану снаге</a:t>
            </a:r>
            <a:r>
              <a:rPr lang="sr-Cyrl-RS" dirty="0">
                <a:solidFill>
                  <a:srgbClr val="083F88"/>
                </a:solidFill>
              </a:rPr>
              <a:t> </a:t>
            </a:r>
            <a:r>
              <a:rPr lang="sr-Latn-RS" dirty="0">
                <a:solidFill>
                  <a:srgbClr val="083F88"/>
                </a:solidFill>
              </a:rPr>
              <a:t>35 MWe би износиле од 50 до </a:t>
            </a:r>
            <a:r>
              <a:rPr lang="sr-Cyrl-RS" dirty="0">
                <a:solidFill>
                  <a:srgbClr val="083F88"/>
                </a:solidFill>
              </a:rPr>
              <a:t>6</a:t>
            </a:r>
            <a:r>
              <a:rPr lang="sr-Latn-RS" dirty="0">
                <a:solidFill>
                  <a:srgbClr val="083F88"/>
                </a:solidFill>
              </a:rPr>
              <a:t>0 мил </a:t>
            </a:r>
            <a:r>
              <a:rPr lang="en-US" dirty="0">
                <a:solidFill>
                  <a:srgbClr val="083F88"/>
                </a:solidFill>
              </a:rPr>
              <a:t>€</a:t>
            </a:r>
            <a:r>
              <a:rPr lang="sr-Latn-RS" dirty="0">
                <a:solidFill>
                  <a:srgbClr val="083F88"/>
                </a:solidFill>
              </a:rPr>
              <a:t>, а при спроведеној реконструкцији и модернизацији на ТЕНТ Б2 повећање снаге је остварено са </a:t>
            </a:r>
            <a:r>
              <a:rPr lang="sr-Cyrl-RS" dirty="0" smtClean="0">
                <a:solidFill>
                  <a:srgbClr val="083F88"/>
                </a:solidFill>
              </a:rPr>
              <a:t>вишеструко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Latn-RS" dirty="0">
                <a:solidFill>
                  <a:srgbClr val="083F88"/>
                </a:solidFill>
              </a:rPr>
              <a:t>мањим улагањем и </a:t>
            </a:r>
            <a:r>
              <a:rPr lang="sr-Cyrl-RS" dirty="0" smtClean="0">
                <a:solidFill>
                  <a:srgbClr val="083F88"/>
                </a:solidFill>
              </a:rPr>
              <a:t>у </a:t>
            </a:r>
            <a:r>
              <a:rPr lang="sr-Latn-RS" dirty="0" smtClean="0">
                <a:solidFill>
                  <a:srgbClr val="083F88"/>
                </a:solidFill>
              </a:rPr>
              <a:t>много </a:t>
            </a:r>
            <a:r>
              <a:rPr lang="sr-Latn-RS" dirty="0">
                <a:solidFill>
                  <a:srgbClr val="083F88"/>
                </a:solidFill>
              </a:rPr>
              <a:t>кра</a:t>
            </a:r>
            <a:r>
              <a:rPr lang="sr-Cyrl-RS" dirty="0">
                <a:solidFill>
                  <a:srgbClr val="083F88"/>
                </a:solidFill>
              </a:rPr>
              <a:t>ћ</a:t>
            </a:r>
            <a:r>
              <a:rPr lang="sr-Latn-RS" dirty="0">
                <a:solidFill>
                  <a:srgbClr val="083F88"/>
                </a:solidFill>
              </a:rPr>
              <a:t>ем </a:t>
            </a:r>
            <a:r>
              <a:rPr lang="sr-Latn-RS" dirty="0" smtClean="0">
                <a:solidFill>
                  <a:srgbClr val="083F88"/>
                </a:solidFill>
              </a:rPr>
              <a:t>времен</a:t>
            </a:r>
            <a:r>
              <a:rPr lang="sr-Cyrl-RS" dirty="0" smtClean="0">
                <a:solidFill>
                  <a:srgbClr val="083F88"/>
                </a:solidFill>
              </a:rPr>
              <a:t>ском интервалу</a:t>
            </a:r>
            <a:r>
              <a:rPr lang="sr-Latn-RS" dirty="0" smtClean="0">
                <a:solidFill>
                  <a:srgbClr val="083F88"/>
                </a:solidFill>
              </a:rPr>
              <a:t>. </a:t>
            </a:r>
            <a:endParaRPr lang="sr-Cyrl-R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dirty="0">
                <a:solidFill>
                  <a:srgbClr val="083F88"/>
                </a:solidFill>
              </a:rPr>
              <a:t>Модернизација и повећање снаге су веома исплативи пројекти, који омогућавају враћање уложених средстава у кратком року. </a:t>
            </a:r>
            <a:endParaRPr lang="en-U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Потребна је реализација </a:t>
            </a:r>
            <a:r>
              <a:rPr lang="en-US" dirty="0" smtClean="0">
                <a:solidFill>
                  <a:srgbClr val="083F88"/>
                </a:solidFill>
              </a:rPr>
              <a:t>II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Latn-RS" dirty="0">
                <a:solidFill>
                  <a:srgbClr val="083F88"/>
                </a:solidFill>
              </a:rPr>
              <a:t>фазе реконструкције и модернизације која обухвата спирални испаривач, </a:t>
            </a:r>
            <a:r>
              <a:rPr lang="sr-Cyrl-RS" dirty="0" smtClean="0">
                <a:solidFill>
                  <a:srgbClr val="083F88"/>
                </a:solidFill>
              </a:rPr>
              <a:t>систем горионика, развода ваздуха </a:t>
            </a:r>
            <a:r>
              <a:rPr lang="sr-Latn-RS" dirty="0" smtClean="0">
                <a:solidFill>
                  <a:srgbClr val="083F88"/>
                </a:solidFill>
              </a:rPr>
              <a:t>и </a:t>
            </a:r>
            <a:r>
              <a:rPr lang="sr-Latn-RS" dirty="0">
                <a:solidFill>
                  <a:srgbClr val="083F88"/>
                </a:solidFill>
              </a:rPr>
              <a:t>млински систем. </a:t>
            </a:r>
            <a:endParaRPr lang="en-US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8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51384" y="44624"/>
            <a:ext cx="10024533" cy="792088"/>
          </a:xfrm>
        </p:spPr>
        <p:txBody>
          <a:bodyPr/>
          <a:lstStyle/>
          <a:p>
            <a:r>
              <a:rPr lang="en-US" sz="2800" dirty="0"/>
              <a:t>II </a:t>
            </a:r>
            <a:r>
              <a:rPr lang="sr-Cyrl-RS" sz="2800" dirty="0"/>
              <a:t> </a:t>
            </a:r>
            <a:r>
              <a:rPr lang="sr-Cyrl-RS" sz="2800" dirty="0" smtClean="0"/>
              <a:t>фаза ревитализације блокова ТЕНТ </a:t>
            </a:r>
            <a:r>
              <a:rPr lang="sr-Cyrl-RS" sz="2800" dirty="0"/>
              <a:t>Б1 И </a:t>
            </a:r>
            <a:r>
              <a:rPr lang="sr-Cyrl-RS" sz="2800" dirty="0" smtClean="0"/>
              <a:t>Б2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 smtClean="0"/>
              <a:t>ОГРАНАК ТЕНТ – ТЕНТ Б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70829" y="1196752"/>
            <a:ext cx="11773308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83F88"/>
                </a:solidFill>
              </a:rPr>
              <a:t>II</a:t>
            </a:r>
            <a:r>
              <a:rPr lang="sr-Cyrl-RS" sz="2000" b="1" dirty="0" smtClean="0">
                <a:solidFill>
                  <a:srgbClr val="083F88"/>
                </a:solidFill>
              </a:rPr>
              <a:t> </a:t>
            </a:r>
            <a:r>
              <a:rPr lang="sr-Cyrl-RS" sz="2000" b="1" dirty="0">
                <a:solidFill>
                  <a:srgbClr val="083F88"/>
                </a:solidFill>
              </a:rPr>
              <a:t>ф</a:t>
            </a:r>
            <a:r>
              <a:rPr lang="sr-Cyrl-RS" sz="2000" b="1" dirty="0" smtClean="0">
                <a:solidFill>
                  <a:srgbClr val="083F88"/>
                </a:solidFill>
              </a:rPr>
              <a:t>аза ревитализације блока ТЕНТ Б1 је планирана у 2020</a:t>
            </a:r>
            <a:r>
              <a:rPr lang="sr-Latn-RS" sz="2000" b="1" dirty="0" smtClean="0">
                <a:solidFill>
                  <a:srgbClr val="083F88"/>
                </a:solidFill>
              </a:rPr>
              <a:t>,</a:t>
            </a:r>
            <a:r>
              <a:rPr lang="sr-Cyrl-RS" sz="2000" b="1" dirty="0" smtClean="0">
                <a:solidFill>
                  <a:srgbClr val="083F88"/>
                </a:solidFill>
              </a:rPr>
              <a:t> а блока ТЕНТ Б2 у 2022.</a:t>
            </a:r>
            <a:endParaRPr lang="sr-Latn-RS" b="1" dirty="0" smtClean="0">
              <a:solidFill>
                <a:srgbClr val="083F88"/>
              </a:solidFill>
            </a:endParaRPr>
          </a:p>
          <a:p>
            <a:pPr lvl="0"/>
            <a:endParaRPr lang="sr-Cyrl-RS" altLang="en-US" b="1" dirty="0" smtClean="0">
              <a:solidFill>
                <a:srgbClr val="083F88"/>
              </a:solidFill>
            </a:endParaRPr>
          </a:p>
          <a:p>
            <a:pPr lvl="0"/>
            <a:endParaRPr lang="sr-Latn-RS" altLang="en-US" b="1" dirty="0" smtClean="0">
              <a:solidFill>
                <a:srgbClr val="083F88"/>
              </a:solidFill>
            </a:endParaRPr>
          </a:p>
          <a:p>
            <a:pPr lvl="0"/>
            <a:r>
              <a:rPr lang="sr-Cyrl-RS" altLang="en-US" b="1" dirty="0" smtClean="0">
                <a:solidFill>
                  <a:srgbClr val="083F88"/>
                </a:solidFill>
              </a:rPr>
              <a:t>Циљеви пројекта</a:t>
            </a:r>
            <a:r>
              <a:rPr lang="sr-Latn-RS" altLang="en-US" b="1" dirty="0" smtClean="0">
                <a:solidFill>
                  <a:srgbClr val="083F88"/>
                </a:solidFill>
              </a:rPr>
              <a:t> </a:t>
            </a:r>
            <a:r>
              <a:rPr lang="en-US" b="1" dirty="0" smtClean="0">
                <a:solidFill>
                  <a:srgbClr val="083F88"/>
                </a:solidFill>
              </a:rPr>
              <a:t>II</a:t>
            </a:r>
            <a:r>
              <a:rPr lang="sr-Cyrl-RS" b="1" dirty="0" smtClean="0">
                <a:solidFill>
                  <a:srgbClr val="083F88"/>
                </a:solidFill>
              </a:rPr>
              <a:t> фазе ревитализације</a:t>
            </a:r>
            <a:r>
              <a:rPr lang="sr-Cyrl-RS" dirty="0" smtClean="0">
                <a:solidFill>
                  <a:srgbClr val="083F88"/>
                </a:solidFill>
              </a:rPr>
              <a:t>:</a:t>
            </a:r>
          </a:p>
          <a:p>
            <a:pPr lvl="0"/>
            <a:endParaRPr lang="sr-Latn-RS" b="1" dirty="0" smtClean="0">
              <a:solidFill>
                <a:srgbClr val="083F88"/>
              </a:solidFill>
              <a:latin typeface="Calibri" panose="020F0502020204030204" pitchFamily="34" charset="0"/>
            </a:endParaRPr>
          </a:p>
          <a:p>
            <a:pPr marL="285750" lvl="0" indent="-285750" eaLnBrk="0" hangingPunct="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sr-Cyrl-CS" dirty="0">
                <a:solidFill>
                  <a:srgbClr val="083F88"/>
                </a:solidFill>
              </a:rPr>
              <a:t>Продужење животног века </a:t>
            </a:r>
            <a:r>
              <a:rPr lang="sr-Cyrl-CS" dirty="0" smtClean="0">
                <a:solidFill>
                  <a:srgbClr val="083F88"/>
                </a:solidFill>
              </a:rPr>
              <a:t>постројења</a:t>
            </a:r>
            <a:endParaRPr lang="sr-Latn-RS" dirty="0">
              <a:solidFill>
                <a:srgbClr val="083F88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sr-Cyrl-CS" dirty="0">
                <a:solidFill>
                  <a:srgbClr val="083F88"/>
                </a:solidFill>
              </a:rPr>
              <a:t>Повећање</a:t>
            </a:r>
            <a:r>
              <a:rPr lang="sr-Latn-CS" dirty="0">
                <a:solidFill>
                  <a:srgbClr val="083F88"/>
                </a:solidFill>
              </a:rPr>
              <a:t> </a:t>
            </a:r>
            <a:r>
              <a:rPr lang="sr-Cyrl-RS" dirty="0">
                <a:solidFill>
                  <a:srgbClr val="083F88"/>
                </a:solidFill>
              </a:rPr>
              <a:t>расположивости и </a:t>
            </a:r>
            <a:r>
              <a:rPr lang="sr-Cyrl-CS" dirty="0">
                <a:solidFill>
                  <a:srgbClr val="083F88"/>
                </a:solidFill>
              </a:rPr>
              <a:t>поузданости</a:t>
            </a:r>
            <a:r>
              <a:rPr lang="sr-Latn-CS" dirty="0">
                <a:solidFill>
                  <a:srgbClr val="083F88"/>
                </a:solidFill>
              </a:rPr>
              <a:t> </a:t>
            </a:r>
            <a:r>
              <a:rPr lang="sr-Cyrl-CS" dirty="0">
                <a:solidFill>
                  <a:srgbClr val="083F88"/>
                </a:solidFill>
              </a:rPr>
              <a:t>рада блока (доминантни узрок застоја оба блока је пропуштање цевног система спиралног дела испаривача од коте </a:t>
            </a:r>
            <a:r>
              <a:rPr lang="sr-Cyrl-CS" dirty="0" smtClean="0">
                <a:solidFill>
                  <a:srgbClr val="083F88"/>
                </a:solidFill>
              </a:rPr>
              <a:t>4</a:t>
            </a:r>
            <a:r>
              <a:rPr lang="sr-Latn-RS" dirty="0" smtClean="0">
                <a:solidFill>
                  <a:srgbClr val="083F88"/>
                </a:solidFill>
              </a:rPr>
              <a:t> m</a:t>
            </a:r>
            <a:r>
              <a:rPr lang="sr-Cyrl-CS" dirty="0" smtClean="0">
                <a:solidFill>
                  <a:srgbClr val="083F88"/>
                </a:solidFill>
              </a:rPr>
              <a:t> </a:t>
            </a:r>
            <a:r>
              <a:rPr lang="sr-Cyrl-CS" dirty="0">
                <a:solidFill>
                  <a:srgbClr val="083F88"/>
                </a:solidFill>
              </a:rPr>
              <a:t>до коте </a:t>
            </a:r>
            <a:r>
              <a:rPr lang="sr-Cyrl-CS" dirty="0" smtClean="0">
                <a:solidFill>
                  <a:srgbClr val="083F88"/>
                </a:solidFill>
              </a:rPr>
              <a:t>72</a:t>
            </a:r>
            <a:r>
              <a:rPr lang="sr-Latn-RS" dirty="0" smtClean="0">
                <a:solidFill>
                  <a:srgbClr val="083F88"/>
                </a:solidFill>
              </a:rPr>
              <a:t> m</a:t>
            </a:r>
            <a:r>
              <a:rPr lang="sr-Cyrl-CS" dirty="0" smtClean="0">
                <a:solidFill>
                  <a:srgbClr val="083F88"/>
                </a:solidFill>
              </a:rPr>
              <a:t>),</a:t>
            </a:r>
            <a:endParaRPr lang="en-US" dirty="0">
              <a:solidFill>
                <a:srgbClr val="083F88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sr-Cyrl-CS" dirty="0">
                <a:solidFill>
                  <a:srgbClr val="083F88"/>
                </a:solidFill>
              </a:rPr>
              <a:t>Повећање</a:t>
            </a:r>
            <a:r>
              <a:rPr lang="sr-Latn-CS" dirty="0">
                <a:solidFill>
                  <a:srgbClr val="083F88"/>
                </a:solidFill>
              </a:rPr>
              <a:t> </a:t>
            </a:r>
            <a:r>
              <a:rPr lang="sr-Cyrl-RS" dirty="0">
                <a:solidFill>
                  <a:srgbClr val="083F88"/>
                </a:solidFill>
              </a:rPr>
              <a:t>снаге </a:t>
            </a:r>
            <a:r>
              <a:rPr lang="sr-Cyrl-CS" dirty="0">
                <a:solidFill>
                  <a:srgbClr val="083F88"/>
                </a:solidFill>
              </a:rPr>
              <a:t>блока на нових номиналних  667,5 </a:t>
            </a:r>
            <a:r>
              <a:rPr lang="sr-Latn-RS" dirty="0" smtClean="0">
                <a:solidFill>
                  <a:srgbClr val="083F88"/>
                </a:solidFill>
              </a:rPr>
              <a:t>MW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  <a:endParaRPr lang="en-US" dirty="0">
              <a:solidFill>
                <a:srgbClr val="083F88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sr-Cyrl-CS" dirty="0">
                <a:solidFill>
                  <a:srgbClr val="083F88"/>
                </a:solidFill>
              </a:rPr>
              <a:t>Повећање енергетске ефикасности</a:t>
            </a:r>
            <a:r>
              <a:rPr lang="sr-Latn-RS" dirty="0">
                <a:solidFill>
                  <a:srgbClr val="083F88"/>
                </a:solidFill>
              </a:rPr>
              <a:t> (</a:t>
            </a:r>
            <a:r>
              <a:rPr lang="sr-Latn-CS" altLang="en-US" dirty="0">
                <a:solidFill>
                  <a:srgbClr val="083F88"/>
                </a:solidFill>
                <a:sym typeface="Symbol" pitchFamily="18" charset="2"/>
              </a:rPr>
              <a:t></a:t>
            </a:r>
            <a:r>
              <a:rPr lang="sr-Latn-CS" altLang="en-US" baseline="-25000" dirty="0">
                <a:solidFill>
                  <a:srgbClr val="083F88"/>
                </a:solidFill>
                <a:sym typeface="Symbol" pitchFamily="18" charset="2"/>
              </a:rPr>
              <a:t>k</a:t>
            </a:r>
            <a:r>
              <a:rPr lang="sr-Latn-CS" altLang="en-US" dirty="0">
                <a:solidFill>
                  <a:srgbClr val="083F88"/>
                </a:solidFill>
              </a:rPr>
              <a:t> </a:t>
            </a:r>
            <a:r>
              <a:rPr lang="sr-Latn-RS" dirty="0">
                <a:solidFill>
                  <a:srgbClr val="083F88"/>
                </a:solidFill>
                <a:sym typeface="Symbol"/>
              </a:rPr>
              <a:t></a:t>
            </a:r>
            <a:r>
              <a:rPr lang="sr-Latn-CS" altLang="en-US" dirty="0">
                <a:solidFill>
                  <a:srgbClr val="083F88"/>
                </a:solidFill>
              </a:rPr>
              <a:t> 89%  </a:t>
            </a:r>
            <a:r>
              <a:rPr lang="sr-Cyrl-RS" altLang="en-US" dirty="0" smtClean="0">
                <a:solidFill>
                  <a:srgbClr val="083F88"/>
                </a:solidFill>
              </a:rPr>
              <a:t>при раду са </a:t>
            </a:r>
            <a:r>
              <a:rPr lang="sr-Latn-CS" altLang="en-US" dirty="0" smtClean="0">
                <a:solidFill>
                  <a:srgbClr val="083F88"/>
                </a:solidFill>
              </a:rPr>
              <a:t>2 </a:t>
            </a:r>
            <a:r>
              <a:rPr lang="sr-Cyrl-RS" altLang="en-US" dirty="0" smtClean="0">
                <a:solidFill>
                  <a:srgbClr val="083F88"/>
                </a:solidFill>
              </a:rPr>
              <a:t>линије ЗВП, смањење </a:t>
            </a:r>
            <a:r>
              <a:rPr lang="sr-Cyrl-RS" altLang="en-US" dirty="0">
                <a:solidFill>
                  <a:srgbClr val="083F88"/>
                </a:solidFill>
              </a:rPr>
              <a:t>„фалш“ ваздуха на вредност испод </a:t>
            </a:r>
            <a:r>
              <a:rPr lang="sr-Cyrl-RS" altLang="en-US" dirty="0" smtClean="0">
                <a:solidFill>
                  <a:srgbClr val="083F88"/>
                </a:solidFill>
              </a:rPr>
              <a:t>2</a:t>
            </a:r>
            <a:r>
              <a:rPr lang="en-US" altLang="en-US" dirty="0" smtClean="0">
                <a:solidFill>
                  <a:srgbClr val="083F88"/>
                </a:solidFill>
              </a:rPr>
              <a:t>0</a:t>
            </a:r>
            <a:r>
              <a:rPr lang="sr-Cyrl-RS" altLang="en-US" dirty="0" smtClean="0">
                <a:solidFill>
                  <a:srgbClr val="083F88"/>
                </a:solidFill>
              </a:rPr>
              <a:t>% </a:t>
            </a:r>
            <a:r>
              <a:rPr lang="sr-Cyrl-RS" altLang="en-US" dirty="0">
                <a:solidFill>
                  <a:srgbClr val="083F88"/>
                </a:solidFill>
              </a:rPr>
              <a:t>применом нових техничких решења заптивања роста, РЕЦ глава и горионика у</a:t>
            </a:r>
            <a:r>
              <a:rPr lang="sr-Cyrl-RS" altLang="en-US" dirty="0" smtClean="0">
                <a:solidFill>
                  <a:srgbClr val="083F88"/>
                </a:solidFill>
              </a:rPr>
              <a:t>гљеног праха</a:t>
            </a:r>
            <a:r>
              <a:rPr lang="en-US" altLang="en-US" dirty="0" smtClean="0">
                <a:solidFill>
                  <a:srgbClr val="083F88"/>
                </a:solidFill>
              </a:rPr>
              <a:t>, </a:t>
            </a:r>
            <a:r>
              <a:rPr lang="sr-Cyrl-RS" altLang="en-US" dirty="0" smtClean="0">
                <a:solidFill>
                  <a:srgbClr val="083F88"/>
                </a:solidFill>
              </a:rPr>
              <a:t>постројења дозатора и додавача угља...),</a:t>
            </a:r>
            <a:endParaRPr lang="en-US" dirty="0">
              <a:solidFill>
                <a:srgbClr val="083F88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sr-Cyrl-CS" dirty="0">
                <a:solidFill>
                  <a:srgbClr val="083F88"/>
                </a:solidFill>
              </a:rPr>
              <a:t>Смањење негативног утицаја на животну средину</a:t>
            </a:r>
            <a:r>
              <a:rPr lang="sr-Latn-RS" dirty="0">
                <a:solidFill>
                  <a:srgbClr val="083F88"/>
                </a:solidFill>
              </a:rPr>
              <a:t> (</a:t>
            </a:r>
            <a:r>
              <a:rPr lang="sr-Cyrl-RS" dirty="0">
                <a:solidFill>
                  <a:srgbClr val="083F88"/>
                </a:solidFill>
              </a:rPr>
              <a:t>емисија </a:t>
            </a:r>
            <a:r>
              <a:rPr lang="sr-Latn-RS" dirty="0">
                <a:solidFill>
                  <a:srgbClr val="083F88"/>
                </a:solidFill>
              </a:rPr>
              <a:t>NOx</a:t>
            </a:r>
            <a:r>
              <a:rPr lang="en-US" dirty="0">
                <a:solidFill>
                  <a:srgbClr val="083F88"/>
                </a:solidFill>
              </a:rPr>
              <a:t>&lt;200 mg/Nm3 </a:t>
            </a:r>
            <a:r>
              <a:rPr lang="en-US" dirty="0" smtClean="0">
                <a:solidFill>
                  <a:srgbClr val="083F88"/>
                </a:solidFill>
              </a:rPr>
              <a:t>примарним мерама </a:t>
            </a:r>
            <a:r>
              <a:rPr lang="sr-Cyrl-RS" dirty="0" smtClean="0">
                <a:solidFill>
                  <a:srgbClr val="083F88"/>
                </a:solidFill>
              </a:rPr>
              <a:t>и </a:t>
            </a:r>
            <a:r>
              <a:rPr lang="sr-Cyrl-RS" dirty="0">
                <a:solidFill>
                  <a:srgbClr val="083F88"/>
                </a:solidFill>
              </a:rPr>
              <a:t>емисија </a:t>
            </a:r>
            <a:r>
              <a:rPr lang="sr-Latn-RS" dirty="0">
                <a:solidFill>
                  <a:srgbClr val="083F88"/>
                </a:solidFill>
              </a:rPr>
              <a:t>NOx</a:t>
            </a:r>
            <a:r>
              <a:rPr lang="en-US" dirty="0">
                <a:solidFill>
                  <a:srgbClr val="083F88"/>
                </a:solidFill>
              </a:rPr>
              <a:t>&lt;170 mg/Nm3 </a:t>
            </a:r>
            <a:r>
              <a:rPr lang="sr-Cyrl-RS" dirty="0">
                <a:solidFill>
                  <a:srgbClr val="083F88"/>
                </a:solidFill>
              </a:rPr>
              <a:t>секударним мерама </a:t>
            </a:r>
            <a:r>
              <a:rPr lang="sr-Latn-RS" dirty="0">
                <a:solidFill>
                  <a:srgbClr val="083F88"/>
                </a:solidFill>
              </a:rPr>
              <a:t>– </a:t>
            </a:r>
            <a:r>
              <a:rPr lang="sr-Latn-RS" dirty="0" smtClean="0">
                <a:solidFill>
                  <a:srgbClr val="083F88"/>
                </a:solidFill>
              </a:rPr>
              <a:t>SNCR</a:t>
            </a:r>
            <a:r>
              <a:rPr lang="sr-Cyrl-RS" dirty="0" smtClean="0">
                <a:solidFill>
                  <a:srgbClr val="083F88"/>
                </a:solidFill>
              </a:rPr>
              <a:t>),  чиме би се емсија</a:t>
            </a:r>
            <a:r>
              <a:rPr lang="en-US" dirty="0" smtClean="0">
                <a:solidFill>
                  <a:srgbClr val="083F88"/>
                </a:solidFill>
              </a:rPr>
              <a:t> NO</a:t>
            </a:r>
            <a:r>
              <a:rPr lang="en-US" baseline="-25000" dirty="0" smtClean="0">
                <a:solidFill>
                  <a:srgbClr val="083F88"/>
                </a:solidFill>
              </a:rPr>
              <a:t>x</a:t>
            </a:r>
            <a:r>
              <a:rPr lang="sr-Cyrl-RS" baseline="-25000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 смањила за 6.000 </a:t>
            </a:r>
            <a:r>
              <a:rPr lang="en-US" dirty="0" smtClean="0">
                <a:solidFill>
                  <a:srgbClr val="083F88"/>
                </a:solidFill>
              </a:rPr>
              <a:t>t/</a:t>
            </a:r>
            <a:r>
              <a:rPr lang="sr-Cyrl-RS" dirty="0" smtClean="0">
                <a:solidFill>
                  <a:srgbClr val="083F88"/>
                </a:solidFill>
              </a:rPr>
              <a:t>год.                     </a:t>
            </a:r>
            <a:endParaRPr lang="en-US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7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64918" y="44624"/>
            <a:ext cx="11383710" cy="792088"/>
          </a:xfrm>
        </p:spPr>
        <p:txBody>
          <a:bodyPr/>
          <a:lstStyle/>
          <a:p>
            <a:r>
              <a:rPr lang="sr-Cyrl-RS" sz="2800" dirty="0"/>
              <a:t>Планирани радови</a:t>
            </a:r>
            <a:r>
              <a:rPr lang="sr-Latn-RS" sz="2800" dirty="0"/>
              <a:t> </a:t>
            </a:r>
            <a:r>
              <a:rPr lang="sr-Cyrl-RS" sz="2800" dirty="0"/>
              <a:t>у </a:t>
            </a:r>
            <a:r>
              <a:rPr lang="en-US" sz="2800" dirty="0"/>
              <a:t>II</a:t>
            </a:r>
            <a:r>
              <a:rPr lang="sr-Cyrl-RS" sz="2800" dirty="0"/>
              <a:t> </a:t>
            </a:r>
            <a:r>
              <a:rPr lang="sr-Cyrl-RS" sz="2800" dirty="0" smtClean="0"/>
              <a:t>фази </a:t>
            </a:r>
            <a:r>
              <a:rPr lang="sr-Cyrl-RS" sz="2800" dirty="0"/>
              <a:t>ревитализације блока </a:t>
            </a:r>
            <a:r>
              <a:rPr lang="sr-Cyrl-RS" sz="2800" dirty="0" smtClean="0"/>
              <a:t>ТЕНТ Б1   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4918" y="908720"/>
            <a:ext cx="11311702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83F88"/>
                </a:solidFill>
              </a:rPr>
              <a:t>II</a:t>
            </a:r>
            <a:r>
              <a:rPr lang="sr-Cyrl-RS" sz="2000" b="1" dirty="0" smtClean="0">
                <a:solidFill>
                  <a:srgbClr val="083F88"/>
                </a:solidFill>
              </a:rPr>
              <a:t> фаза ревитализације блока ТЕНТ Б1 је планирана у 2020.</a:t>
            </a:r>
            <a:r>
              <a:rPr lang="en-US" sz="2000" b="1" dirty="0" smtClean="0">
                <a:solidFill>
                  <a:srgbClr val="083F88"/>
                </a:solidFill>
              </a:rPr>
              <a:t> (</a:t>
            </a:r>
            <a:r>
              <a:rPr lang="sr-Cyrl-RS" sz="2000" b="1" dirty="0" smtClean="0">
                <a:solidFill>
                  <a:srgbClr val="083F88"/>
                </a:solidFill>
              </a:rPr>
              <a:t>након </a:t>
            </a:r>
            <a:r>
              <a:rPr lang="en-US" sz="2000" b="1" dirty="0">
                <a:solidFill>
                  <a:srgbClr val="083F88"/>
                </a:solidFill>
              </a:rPr>
              <a:t>≈</a:t>
            </a:r>
            <a:r>
              <a:rPr lang="sr-Cyrl-RS" sz="2000" b="1" dirty="0">
                <a:solidFill>
                  <a:srgbClr val="083F88"/>
                </a:solidFill>
              </a:rPr>
              <a:t> 270.000 </a:t>
            </a:r>
            <a:r>
              <a:rPr lang="sr-Cyrl-RS" sz="2000" b="1" dirty="0" smtClean="0">
                <a:solidFill>
                  <a:srgbClr val="083F88"/>
                </a:solidFill>
              </a:rPr>
              <a:t>радних сати) </a:t>
            </a:r>
            <a:r>
              <a:rPr lang="sr-Latn-RS" sz="2000" b="1" dirty="0">
                <a:solidFill>
                  <a:srgbClr val="083F88"/>
                </a:solidFill>
              </a:rPr>
              <a:t>a</a:t>
            </a:r>
            <a:r>
              <a:rPr lang="sr-Cyrl-RS" sz="2000" b="1" dirty="0" smtClean="0">
                <a:solidFill>
                  <a:srgbClr val="083F88"/>
                </a:solidFill>
              </a:rPr>
              <a:t> блока ТЕНТ Б2 у 2022. </a:t>
            </a:r>
            <a:r>
              <a:rPr lang="en-US" sz="2000" b="1" dirty="0" smtClean="0">
                <a:solidFill>
                  <a:srgbClr val="083F88"/>
                </a:solidFill>
              </a:rPr>
              <a:t>(</a:t>
            </a:r>
            <a:r>
              <a:rPr lang="sr-Cyrl-RS" sz="2000" b="1" dirty="0">
                <a:solidFill>
                  <a:srgbClr val="083F88"/>
                </a:solidFill>
              </a:rPr>
              <a:t>након </a:t>
            </a:r>
            <a:r>
              <a:rPr lang="sr-Cyrl-RS" sz="2000" b="1" dirty="0" smtClean="0">
                <a:solidFill>
                  <a:srgbClr val="083F88"/>
                </a:solidFill>
              </a:rPr>
              <a:t> </a:t>
            </a:r>
            <a:r>
              <a:rPr lang="en-US" sz="2000" b="1" dirty="0">
                <a:solidFill>
                  <a:srgbClr val="083F88"/>
                </a:solidFill>
              </a:rPr>
              <a:t>≈</a:t>
            </a:r>
            <a:r>
              <a:rPr lang="sr-Cyrl-RS" sz="2000" b="1" dirty="0">
                <a:solidFill>
                  <a:srgbClr val="083F88"/>
                </a:solidFill>
              </a:rPr>
              <a:t> 26</a:t>
            </a:r>
            <a:r>
              <a:rPr lang="sr-Cyrl-RS" sz="2000" b="1" dirty="0" smtClean="0">
                <a:solidFill>
                  <a:srgbClr val="083F88"/>
                </a:solidFill>
              </a:rPr>
              <a:t>0.000 </a:t>
            </a:r>
            <a:r>
              <a:rPr lang="sr-Cyrl-RS" sz="2000" b="1" dirty="0">
                <a:solidFill>
                  <a:srgbClr val="083F88"/>
                </a:solidFill>
              </a:rPr>
              <a:t>радних сати) </a:t>
            </a:r>
            <a:endParaRPr lang="sr-Cyrl-RS" sz="2000" b="1" dirty="0" smtClean="0">
              <a:solidFill>
                <a:srgbClr val="083F88"/>
              </a:solidFill>
            </a:endParaRPr>
          </a:p>
          <a:p>
            <a:endParaRPr lang="sr-Cyrl-RS" dirty="0" smtClean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r-Cyrl-RS" b="1" dirty="0" smtClean="0">
                <a:solidFill>
                  <a:srgbClr val="083F88"/>
                </a:solidFill>
              </a:rPr>
              <a:t>Планирани радови</a:t>
            </a:r>
            <a:r>
              <a:rPr lang="sr-Latn-RS" b="1" dirty="0" smtClean="0">
                <a:solidFill>
                  <a:srgbClr val="083F88"/>
                </a:solidFill>
              </a:rPr>
              <a:t> </a:t>
            </a:r>
            <a:r>
              <a:rPr lang="sr-Cyrl-RS" b="1" dirty="0" smtClean="0">
                <a:solidFill>
                  <a:srgbClr val="083F88"/>
                </a:solidFill>
              </a:rPr>
              <a:t>у </a:t>
            </a:r>
            <a:r>
              <a:rPr lang="en-US" b="1" dirty="0" smtClean="0">
                <a:solidFill>
                  <a:srgbClr val="083F88"/>
                </a:solidFill>
              </a:rPr>
              <a:t>II</a:t>
            </a:r>
            <a:r>
              <a:rPr lang="sr-Cyrl-RS" b="1" dirty="0" smtClean="0">
                <a:solidFill>
                  <a:srgbClr val="083F88"/>
                </a:solidFill>
              </a:rPr>
              <a:t> фази </a:t>
            </a:r>
            <a:r>
              <a:rPr lang="sr-Cyrl-RS" b="1" dirty="0">
                <a:solidFill>
                  <a:srgbClr val="083F88"/>
                </a:solidFill>
              </a:rPr>
              <a:t>ревитализације блока ТЕНТ </a:t>
            </a:r>
            <a:r>
              <a:rPr lang="sr-Cyrl-RS" b="1" dirty="0" smtClean="0">
                <a:solidFill>
                  <a:srgbClr val="083F88"/>
                </a:solidFill>
              </a:rPr>
              <a:t>Б1: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спиралног дела испаривача од коте 4 </a:t>
            </a:r>
            <a:r>
              <a:rPr lang="en-US" dirty="0" smtClean="0">
                <a:solidFill>
                  <a:srgbClr val="083F88"/>
                </a:solidFill>
              </a:rPr>
              <a:t>m</a:t>
            </a:r>
            <a:r>
              <a:rPr lang="sr-Cyrl-RS" dirty="0" smtClean="0">
                <a:solidFill>
                  <a:srgbClr val="083F88"/>
                </a:solidFill>
              </a:rPr>
              <a:t> до коте 72,5 </a:t>
            </a:r>
            <a:r>
              <a:rPr lang="en-US" dirty="0" smtClean="0">
                <a:solidFill>
                  <a:srgbClr val="083F88"/>
                </a:solidFill>
              </a:rPr>
              <a:t>m</a:t>
            </a:r>
            <a:r>
              <a:rPr lang="sr-Cyrl-RS" dirty="0" smtClean="0">
                <a:solidFill>
                  <a:srgbClr val="083F88"/>
                </a:solidFill>
              </a:rPr>
              <a:t> (цеви већег светлог отвора у циљу даљег смањења хидрауличних отпора, обзиром на повећани проток 2.000</a:t>
            </a:r>
            <a:r>
              <a:rPr lang="en-US" dirty="0" smtClean="0">
                <a:solidFill>
                  <a:srgbClr val="083F88"/>
                </a:solidFill>
              </a:rPr>
              <a:t>-2</a:t>
            </a:r>
            <a:r>
              <a:rPr lang="sr-Cyrl-RS" dirty="0" smtClean="0">
                <a:solidFill>
                  <a:srgbClr val="083F88"/>
                </a:solidFill>
              </a:rPr>
              <a:t>.</a:t>
            </a:r>
            <a:r>
              <a:rPr lang="en-US" dirty="0" smtClean="0">
                <a:solidFill>
                  <a:srgbClr val="083F88"/>
                </a:solidFill>
              </a:rPr>
              <a:t>050</a:t>
            </a:r>
            <a:r>
              <a:rPr lang="sr-Cyrl-RS" dirty="0" smtClean="0">
                <a:solidFill>
                  <a:srgbClr val="083F88"/>
                </a:solidFill>
              </a:rPr>
              <a:t> </a:t>
            </a:r>
            <a:r>
              <a:rPr lang="en-US" dirty="0" smtClean="0">
                <a:solidFill>
                  <a:srgbClr val="083F88"/>
                </a:solidFill>
              </a:rPr>
              <a:t>t</a:t>
            </a:r>
            <a:r>
              <a:rPr lang="sr-Cyrl-RS" dirty="0" smtClean="0">
                <a:solidFill>
                  <a:srgbClr val="083F88"/>
                </a:solidFill>
              </a:rPr>
              <a:t>/</a:t>
            </a:r>
            <a:r>
              <a:rPr lang="en-US" dirty="0" smtClean="0">
                <a:solidFill>
                  <a:srgbClr val="083F88"/>
                </a:solidFill>
              </a:rPr>
              <a:t>h</a:t>
            </a:r>
            <a:r>
              <a:rPr lang="sr-Cyrl-RS" dirty="0" smtClean="0">
                <a:solidFill>
                  <a:srgbClr val="083F88"/>
                </a:solidFill>
              </a:rPr>
              <a:t>),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Уградња новог система горионика и канала свежег ваздуха (</a:t>
            </a:r>
            <a:r>
              <a:rPr lang="en-US" dirty="0" smtClean="0">
                <a:solidFill>
                  <a:srgbClr val="083F88"/>
                </a:solidFill>
              </a:rPr>
              <a:t>OFA</a:t>
            </a:r>
            <a:r>
              <a:rPr lang="sr-Cyrl-RS" dirty="0" smtClean="0">
                <a:solidFill>
                  <a:srgbClr val="083F88"/>
                </a:solidFill>
              </a:rPr>
              <a:t>) за редукцију азотних </a:t>
            </a:r>
            <a:r>
              <a:rPr lang="sr-Cyrl-RS" dirty="0">
                <a:solidFill>
                  <a:srgbClr val="083F88"/>
                </a:solidFill>
              </a:rPr>
              <a:t>оксида за редукцију емисије азотних оксида испод </a:t>
            </a:r>
            <a:r>
              <a:rPr lang="sr-Cyrl-RS" dirty="0" smtClean="0">
                <a:solidFill>
                  <a:srgbClr val="083F88"/>
                </a:solidFill>
              </a:rPr>
              <a:t>200 </a:t>
            </a:r>
            <a:r>
              <a:rPr lang="en-US" dirty="0">
                <a:solidFill>
                  <a:srgbClr val="083F88"/>
                </a:solidFill>
              </a:rPr>
              <a:t>mg</a:t>
            </a:r>
            <a:r>
              <a:rPr lang="sr-Cyrl-RS" dirty="0">
                <a:solidFill>
                  <a:srgbClr val="083F88"/>
                </a:solidFill>
              </a:rPr>
              <a:t>/</a:t>
            </a:r>
            <a:r>
              <a:rPr lang="en-US" dirty="0">
                <a:solidFill>
                  <a:srgbClr val="083F88"/>
                </a:solidFill>
              </a:rPr>
              <a:t>Nm</a:t>
            </a:r>
            <a:r>
              <a:rPr lang="sr-Cyrl-RS" baseline="30000" dirty="0" smtClean="0">
                <a:solidFill>
                  <a:srgbClr val="083F88"/>
                </a:solidFill>
              </a:rPr>
              <a:t>3 </a:t>
            </a:r>
            <a:r>
              <a:rPr lang="sr-Cyrl-RS" dirty="0" smtClean="0">
                <a:solidFill>
                  <a:srgbClr val="083F88"/>
                </a:solidFill>
              </a:rPr>
              <a:t>примарним мерама,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Уградња </a:t>
            </a:r>
            <a:r>
              <a:rPr lang="en-US" dirty="0" smtClean="0">
                <a:solidFill>
                  <a:srgbClr val="083F88"/>
                </a:solidFill>
              </a:rPr>
              <a:t>SNCR</a:t>
            </a:r>
            <a:r>
              <a:rPr lang="sr-Cyrl-RS" dirty="0" smtClean="0">
                <a:solidFill>
                  <a:srgbClr val="083F88"/>
                </a:solidFill>
              </a:rPr>
              <a:t> постројења (секундарне мере) са циљем редукције емисије азотних оксида испод     170 </a:t>
            </a:r>
            <a:r>
              <a:rPr lang="en-US" dirty="0" smtClean="0">
                <a:solidFill>
                  <a:srgbClr val="083F88"/>
                </a:solidFill>
              </a:rPr>
              <a:t>mg</a:t>
            </a:r>
            <a:r>
              <a:rPr lang="sr-Cyrl-RS" dirty="0" smtClean="0">
                <a:solidFill>
                  <a:srgbClr val="083F88"/>
                </a:solidFill>
              </a:rPr>
              <a:t>/</a:t>
            </a:r>
            <a:r>
              <a:rPr lang="en-US" dirty="0" smtClean="0">
                <a:solidFill>
                  <a:srgbClr val="083F88"/>
                </a:solidFill>
              </a:rPr>
              <a:t>Nm</a:t>
            </a:r>
            <a:r>
              <a:rPr lang="sr-Cyrl-RS" baseline="30000" dirty="0" smtClean="0">
                <a:solidFill>
                  <a:srgbClr val="083F88"/>
                </a:solidFill>
              </a:rPr>
              <a:t>3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П2, повезног паровода МП, цевовода убризгавања,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П4 са овесним цевима, улазним и излазним колекторима,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дела или једне целе грејне површине накнадно прегрејане паре (према пројекту),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паровода свеже прегрејане паре </a:t>
            </a:r>
            <a:r>
              <a:rPr lang="sr-Latn-RS" dirty="0" smtClean="0">
                <a:solidFill>
                  <a:srgbClr val="083F88"/>
                </a:solidFill>
              </a:rPr>
              <a:t>RA</a:t>
            </a:r>
            <a:r>
              <a:rPr lang="sr-Cyrl-RS" dirty="0" smtClean="0">
                <a:solidFill>
                  <a:srgbClr val="083F88"/>
                </a:solidFill>
              </a:rPr>
              <a:t> и овешења,</a:t>
            </a:r>
          </a:p>
        </p:txBody>
      </p:sp>
    </p:spTree>
    <p:extLst>
      <p:ext uri="{BB962C8B-B14F-4D97-AF65-F5344CB8AC3E}">
        <p14:creationId xmlns:p14="http://schemas.microsoft.com/office/powerpoint/2010/main" val="9896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360" y="44624"/>
            <a:ext cx="11377264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2800" dirty="0"/>
              <a:t>Планирани радови</a:t>
            </a:r>
            <a:r>
              <a:rPr lang="sr-Latn-RS" sz="2800" dirty="0"/>
              <a:t> </a:t>
            </a:r>
            <a:r>
              <a:rPr lang="sr-Cyrl-RS" sz="2800" dirty="0"/>
              <a:t>у </a:t>
            </a:r>
            <a:r>
              <a:rPr lang="en-US" sz="2800" dirty="0"/>
              <a:t>II</a:t>
            </a:r>
            <a:r>
              <a:rPr lang="sr-Cyrl-RS" sz="2800" dirty="0"/>
              <a:t> </a:t>
            </a:r>
            <a:r>
              <a:rPr lang="sr-Cyrl-RS" sz="2800" dirty="0" smtClean="0"/>
              <a:t>фази </a:t>
            </a:r>
            <a:r>
              <a:rPr lang="sr-Cyrl-RS" sz="2800" dirty="0"/>
              <a:t>ревитализације блока ТЕНТ Б1 </a:t>
            </a:r>
            <a:endParaRPr lang="en-US" sz="2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360" y="4761148"/>
            <a:ext cx="10837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altLang="en-US" b="1" i="1" dirty="0"/>
              <a:t>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767408" y="1520788"/>
            <a:ext cx="106211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Хемијско испирање  испаривача,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Реконструкција роста у циљу повећања ефикасности котла,</a:t>
            </a:r>
            <a:endParaRPr lang="sr-Cyrl-R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Реконструкција </a:t>
            </a:r>
            <a:r>
              <a:rPr lang="sr-Cyrl-RS" dirty="0">
                <a:solidFill>
                  <a:srgbClr val="083F88"/>
                </a:solidFill>
              </a:rPr>
              <a:t>заптивања РЕЦ </a:t>
            </a:r>
            <a:r>
              <a:rPr lang="sr-Cyrl-RS" dirty="0" smtClean="0">
                <a:solidFill>
                  <a:srgbClr val="083F88"/>
                </a:solidFill>
              </a:rPr>
              <a:t>глава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r>
              <a:rPr lang="sr-Cyrl-RS" dirty="0" smtClean="0">
                <a:solidFill>
                  <a:srgbClr val="083F88"/>
                </a:solidFill>
              </a:rPr>
              <a:t> </a:t>
            </a:r>
            <a:r>
              <a:rPr lang="sr-Cyrl-RS" dirty="0">
                <a:solidFill>
                  <a:srgbClr val="083F88"/>
                </a:solidFill>
              </a:rPr>
              <a:t>горионика угљеног </a:t>
            </a:r>
            <a:r>
              <a:rPr lang="sr-Cyrl-RS" dirty="0" smtClean="0">
                <a:solidFill>
                  <a:srgbClr val="083F88"/>
                </a:solidFill>
              </a:rPr>
              <a:t>праха</a:t>
            </a:r>
            <a:r>
              <a:rPr lang="sr-Latn-RS" dirty="0" smtClean="0">
                <a:solidFill>
                  <a:srgbClr val="083F88"/>
                </a:solidFill>
              </a:rPr>
              <a:t>, </a:t>
            </a:r>
            <a:r>
              <a:rPr lang="sr-Cyrl-RS" dirty="0" smtClean="0">
                <a:solidFill>
                  <a:srgbClr val="083F88"/>
                </a:solidFill>
              </a:rPr>
              <a:t>дозатора и додавача,</a:t>
            </a:r>
            <a:endParaRPr lang="sr-Cyrl-R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</a:t>
            </a:r>
            <a:r>
              <a:rPr lang="sr-Cyrl-RS" dirty="0">
                <a:solidFill>
                  <a:srgbClr val="083F88"/>
                </a:solidFill>
              </a:rPr>
              <a:t>загрејача ВП </a:t>
            </a:r>
            <a:r>
              <a:rPr lang="sr-Cyrl-RS" dirty="0" smtClean="0">
                <a:solidFill>
                  <a:srgbClr val="083F88"/>
                </a:solidFill>
              </a:rPr>
              <a:t>6 </a:t>
            </a:r>
            <a:r>
              <a:rPr lang="sr-Latn-RS" dirty="0" smtClean="0">
                <a:solidFill>
                  <a:srgbClr val="083F88"/>
                </a:solidFill>
              </a:rPr>
              <a:t>bis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  <a:endParaRPr lang="sr-Latn-R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главног парног засуна,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Latn-RS" dirty="0">
                <a:solidFill>
                  <a:srgbClr val="083F88"/>
                </a:solidFill>
              </a:rPr>
              <a:t>6. </a:t>
            </a:r>
            <a:r>
              <a:rPr lang="sr-Cyrl-RS" dirty="0" smtClean="0">
                <a:solidFill>
                  <a:srgbClr val="083F88"/>
                </a:solidFill>
              </a:rPr>
              <a:t>реда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лопатица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на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турбинама</a:t>
            </a:r>
            <a:r>
              <a:rPr lang="sr-Latn-RS" dirty="0" smtClean="0">
                <a:solidFill>
                  <a:srgbClr val="083F88"/>
                </a:solidFill>
              </a:rPr>
              <a:t> НП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Замена </a:t>
            </a:r>
            <a:r>
              <a:rPr lang="sr-Cyrl-RS" dirty="0">
                <a:solidFill>
                  <a:srgbClr val="083F88"/>
                </a:solidFill>
              </a:rPr>
              <a:t>ватросталног озида на свих 8 канала рецилкуционог </a:t>
            </a:r>
            <a:r>
              <a:rPr lang="sr-Cyrl-RS" dirty="0" smtClean="0">
                <a:solidFill>
                  <a:srgbClr val="083F88"/>
                </a:solidFill>
              </a:rPr>
              <a:t>гаса,</a:t>
            </a:r>
            <a:endParaRPr lang="en-U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CS" dirty="0" smtClean="0">
                <a:solidFill>
                  <a:srgbClr val="083F88"/>
                </a:solidFill>
              </a:rPr>
              <a:t>Замена </a:t>
            </a:r>
            <a:r>
              <a:rPr lang="sr-Cyrl-CS" dirty="0">
                <a:solidFill>
                  <a:srgbClr val="083F88"/>
                </a:solidFill>
              </a:rPr>
              <a:t>сервера и надоградња </a:t>
            </a:r>
            <a:r>
              <a:rPr lang="sr-Cyrl-CS" dirty="0" smtClean="0">
                <a:solidFill>
                  <a:srgbClr val="083F88"/>
                </a:solidFill>
              </a:rPr>
              <a:t>софтвера </a:t>
            </a:r>
            <a:r>
              <a:rPr lang="sr-Latn-RS" dirty="0" smtClean="0">
                <a:solidFill>
                  <a:srgbClr val="083F88"/>
                </a:solidFill>
              </a:rPr>
              <a:t>DCS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  <a:endParaRPr lang="sr-Latn-RS" dirty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>
                <a:solidFill>
                  <a:srgbClr val="083F88"/>
                </a:solidFill>
              </a:rPr>
              <a:t>Укупна процењена маса опреме за уградњу је </a:t>
            </a:r>
            <a:r>
              <a:rPr lang="sr-Cyrl-RS" dirty="0" smtClean="0">
                <a:solidFill>
                  <a:srgbClr val="083F88"/>
                </a:solidFill>
              </a:rPr>
              <a:t>2.600 </a:t>
            </a:r>
            <a:r>
              <a:rPr lang="en-US" dirty="0" smtClean="0">
                <a:solidFill>
                  <a:srgbClr val="083F88"/>
                </a:solidFill>
              </a:rPr>
              <a:t>t</a:t>
            </a:r>
            <a:r>
              <a:rPr lang="sr-Cyrl-RS" dirty="0" smtClean="0">
                <a:solidFill>
                  <a:srgbClr val="083F88"/>
                </a:solidFill>
              </a:rPr>
              <a:t> </a:t>
            </a:r>
            <a:r>
              <a:rPr lang="sr-Cyrl-RS" dirty="0">
                <a:solidFill>
                  <a:srgbClr val="083F88"/>
                </a:solidFill>
              </a:rPr>
              <a:t>и </a:t>
            </a:r>
            <a:r>
              <a:rPr lang="sr-Cyrl-RS" dirty="0" smtClean="0">
                <a:solidFill>
                  <a:srgbClr val="083F88"/>
                </a:solidFill>
              </a:rPr>
              <a:t>3.000 </a:t>
            </a:r>
            <a:r>
              <a:rPr lang="en-US" dirty="0" smtClean="0">
                <a:solidFill>
                  <a:srgbClr val="083F88"/>
                </a:solidFill>
              </a:rPr>
              <a:t>t</a:t>
            </a:r>
            <a:r>
              <a:rPr lang="sr-Cyrl-RS" dirty="0" smtClean="0">
                <a:solidFill>
                  <a:srgbClr val="083F88"/>
                </a:solidFill>
              </a:rPr>
              <a:t> </a:t>
            </a:r>
            <a:r>
              <a:rPr lang="sr-Cyrl-RS" dirty="0">
                <a:solidFill>
                  <a:srgbClr val="083F88"/>
                </a:solidFill>
              </a:rPr>
              <a:t>ватросталног </a:t>
            </a:r>
            <a:r>
              <a:rPr lang="sr-Cyrl-RS" dirty="0" smtClean="0">
                <a:solidFill>
                  <a:srgbClr val="083F88"/>
                </a:solidFill>
              </a:rPr>
              <a:t>озида и</a:t>
            </a:r>
            <a:r>
              <a:rPr lang="en-US" b="1" dirty="0">
                <a:solidFill>
                  <a:srgbClr val="083F88"/>
                </a:solidFill>
              </a:rPr>
              <a:t> </a:t>
            </a:r>
            <a:r>
              <a:rPr lang="en-US" dirty="0">
                <a:solidFill>
                  <a:srgbClr val="083F88"/>
                </a:solidFill>
              </a:rPr>
              <a:t>≈</a:t>
            </a:r>
            <a:r>
              <a:rPr lang="sr-Cyrl-RS" dirty="0">
                <a:solidFill>
                  <a:srgbClr val="083F88"/>
                </a:solidFill>
              </a:rPr>
              <a:t> 50.000 заварених </a:t>
            </a:r>
            <a:r>
              <a:rPr lang="sr-Cyrl-RS" dirty="0" smtClean="0">
                <a:solidFill>
                  <a:srgbClr val="083F88"/>
                </a:solidFill>
              </a:rPr>
              <a:t>спојева.</a:t>
            </a:r>
            <a:endParaRPr lang="sr-Cyrl-RS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2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3352" y="44624"/>
            <a:ext cx="11521280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RS" sz="2800" dirty="0"/>
              <a:t>Планирани радови</a:t>
            </a:r>
            <a:r>
              <a:rPr lang="sr-Latn-RS" sz="2800" dirty="0"/>
              <a:t> </a:t>
            </a:r>
            <a:r>
              <a:rPr lang="sr-Cyrl-RS" sz="2800" dirty="0"/>
              <a:t>у </a:t>
            </a:r>
            <a:r>
              <a:rPr lang="en-US" sz="2800" dirty="0"/>
              <a:t>II</a:t>
            </a:r>
            <a:r>
              <a:rPr lang="sr-Cyrl-RS" sz="2800" dirty="0"/>
              <a:t> </a:t>
            </a:r>
            <a:r>
              <a:rPr lang="sr-Cyrl-RS" sz="2800" dirty="0" smtClean="0"/>
              <a:t>фази </a:t>
            </a:r>
            <a:r>
              <a:rPr lang="sr-Cyrl-RS" sz="2800" dirty="0"/>
              <a:t>ревитализације блока ТЕНТ Б1 </a:t>
            </a:r>
            <a:r>
              <a:rPr lang="sr-Cyrl-RS" sz="2800" dirty="0" smtClean="0"/>
              <a:t>2020.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– ТЕНТ Б</a:t>
            </a:r>
            <a:endParaRPr lang="en-US" dirty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738957" y="1376772"/>
            <a:ext cx="106782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083F88"/>
                </a:solidFill>
              </a:rPr>
              <a:t>Услед изузетно комплексних демонтажно-монтажних  </a:t>
            </a:r>
            <a:r>
              <a:rPr lang="sr-Cyrl-RS" dirty="0">
                <a:solidFill>
                  <a:srgbClr val="083F88"/>
                </a:solidFill>
              </a:rPr>
              <a:t>радова на замени спиралног дела </a:t>
            </a:r>
            <a:r>
              <a:rPr lang="sr-Cyrl-RS" dirty="0" smtClean="0">
                <a:solidFill>
                  <a:srgbClr val="083F88"/>
                </a:solidFill>
              </a:rPr>
              <a:t>испаривача </a:t>
            </a:r>
            <a:r>
              <a:rPr lang="sr-Cyrl-RS" dirty="0">
                <a:solidFill>
                  <a:srgbClr val="083F88"/>
                </a:solidFill>
              </a:rPr>
              <a:t>са левком котла и истовремених радова на замени П2, П4, дела МП, </a:t>
            </a:r>
            <a:r>
              <a:rPr lang="sr-Cyrl-RS" dirty="0" smtClean="0">
                <a:solidFill>
                  <a:srgbClr val="083F88"/>
                </a:solidFill>
              </a:rPr>
              <a:t>паровода </a:t>
            </a:r>
            <a:r>
              <a:rPr lang="sr-Cyrl-RS" dirty="0">
                <a:solidFill>
                  <a:srgbClr val="083F88"/>
                </a:solidFill>
              </a:rPr>
              <a:t>свеже паре </a:t>
            </a:r>
            <a:r>
              <a:rPr lang="sr-Latn-RS" dirty="0">
                <a:solidFill>
                  <a:srgbClr val="083F88"/>
                </a:solidFill>
              </a:rPr>
              <a:t>R</a:t>
            </a:r>
            <a:r>
              <a:rPr lang="sr-Cyrl-RS" dirty="0" smtClean="0">
                <a:solidFill>
                  <a:srgbClr val="083F88"/>
                </a:solidFill>
              </a:rPr>
              <a:t>А са делом овешења и главним парним засуном,</a:t>
            </a:r>
            <a:r>
              <a:rPr lang="sr-Latn-RS" dirty="0" smtClean="0">
                <a:solidFill>
                  <a:srgbClr val="083F88"/>
                </a:solidFill>
              </a:rPr>
              <a:t> </a:t>
            </a:r>
            <a:r>
              <a:rPr lang="sr-Cyrl-RS" dirty="0" smtClean="0">
                <a:solidFill>
                  <a:srgbClr val="083F88"/>
                </a:solidFill>
              </a:rPr>
              <a:t>стартне </a:t>
            </a:r>
            <a:r>
              <a:rPr lang="sr-Cyrl-RS" dirty="0">
                <a:solidFill>
                  <a:srgbClr val="083F88"/>
                </a:solidFill>
              </a:rPr>
              <a:t>боце, сепаратора, повезног паровода МП, </a:t>
            </a:r>
            <a:r>
              <a:rPr lang="sr-Cyrl-RS" dirty="0" smtClean="0">
                <a:solidFill>
                  <a:srgbClr val="083F88"/>
                </a:solidFill>
              </a:rPr>
              <a:t>капиталног ремонта роста са реконструкцијом заптивања, ватросталног </a:t>
            </a:r>
            <a:r>
              <a:rPr lang="sr-Cyrl-RS" dirty="0">
                <a:solidFill>
                  <a:srgbClr val="083F88"/>
                </a:solidFill>
              </a:rPr>
              <a:t>озида РЕЦ </a:t>
            </a:r>
            <a:r>
              <a:rPr lang="sr-Cyrl-RS" dirty="0" smtClean="0">
                <a:solidFill>
                  <a:srgbClr val="083F88"/>
                </a:solidFill>
              </a:rPr>
              <a:t>канала, затим замени лопатица 6. реда турбина НП, замени загрејача ВП 6</a:t>
            </a:r>
            <a:r>
              <a:rPr lang="sr-Latn-RS" dirty="0" smtClean="0">
                <a:solidFill>
                  <a:srgbClr val="083F88"/>
                </a:solidFill>
              </a:rPr>
              <a:t>bis</a:t>
            </a:r>
            <a:r>
              <a:rPr lang="sr-Cyrl-RS" dirty="0" smtClean="0">
                <a:solidFill>
                  <a:srgbClr val="083F88"/>
                </a:solidFill>
              </a:rPr>
              <a:t>... који се већим делом одвијају у истом радном простору (котларници од коте 0</a:t>
            </a:r>
            <a:r>
              <a:rPr lang="sr-Latn-RS" dirty="0" smtClean="0">
                <a:solidFill>
                  <a:srgbClr val="083F88"/>
                </a:solidFill>
              </a:rPr>
              <a:t> m</a:t>
            </a:r>
            <a:r>
              <a:rPr lang="sr-Cyrl-RS" dirty="0" smtClean="0">
                <a:solidFill>
                  <a:srgbClr val="083F88"/>
                </a:solidFill>
              </a:rPr>
              <a:t> до коте 115 </a:t>
            </a:r>
            <a:r>
              <a:rPr lang="sr-Latn-RS" dirty="0" smtClean="0">
                <a:solidFill>
                  <a:srgbClr val="083F88"/>
                </a:solidFill>
              </a:rPr>
              <a:t>m</a:t>
            </a:r>
            <a:r>
              <a:rPr lang="sr-Cyrl-RS" dirty="0" smtClean="0">
                <a:solidFill>
                  <a:srgbClr val="083F88"/>
                </a:solidFill>
              </a:rPr>
              <a:t>) планирано трајање </a:t>
            </a:r>
            <a:r>
              <a:rPr lang="sr-Cyrl-RS" dirty="0">
                <a:solidFill>
                  <a:srgbClr val="083F88"/>
                </a:solidFill>
              </a:rPr>
              <a:t>ремонтних радова </a:t>
            </a:r>
            <a:r>
              <a:rPr lang="sr-Cyrl-RS" dirty="0" smtClean="0">
                <a:solidFill>
                  <a:srgbClr val="083F88"/>
                </a:solidFill>
              </a:rPr>
              <a:t>је </a:t>
            </a:r>
            <a:r>
              <a:rPr lang="sr-Cyrl-RS" dirty="0">
                <a:solidFill>
                  <a:srgbClr val="083F88"/>
                </a:solidFill>
              </a:rPr>
              <a:t>210 дана</a:t>
            </a:r>
            <a:r>
              <a:rPr lang="sr-Cyrl-RS" dirty="0" smtClean="0">
                <a:solidFill>
                  <a:srgbClr val="083F88"/>
                </a:solidFill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sr-Cyrl-RS" dirty="0" smtClean="0">
              <a:solidFill>
                <a:srgbClr val="083F88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83F88"/>
                </a:solidFill>
              </a:rPr>
              <a:t>П</a:t>
            </a:r>
            <a:r>
              <a:rPr lang="sr-Cyrl-RS" b="1" dirty="0" smtClean="0">
                <a:solidFill>
                  <a:srgbClr val="083F88"/>
                </a:solidFill>
              </a:rPr>
              <a:t>римарни </a:t>
            </a:r>
            <a:r>
              <a:rPr lang="sr-Cyrl-RS" b="1" dirty="0">
                <a:solidFill>
                  <a:srgbClr val="083F88"/>
                </a:solidFill>
              </a:rPr>
              <a:t>циљ и у </a:t>
            </a:r>
            <a:r>
              <a:rPr lang="en-US" b="1" dirty="0">
                <a:solidFill>
                  <a:srgbClr val="083F88"/>
                </a:solidFill>
              </a:rPr>
              <a:t>II</a:t>
            </a:r>
            <a:r>
              <a:rPr lang="sr-Cyrl-RS" b="1" dirty="0">
                <a:solidFill>
                  <a:srgbClr val="083F88"/>
                </a:solidFill>
              </a:rPr>
              <a:t> фази ревитализације </a:t>
            </a:r>
            <a:r>
              <a:rPr lang="sr-Cyrl-RS" b="1" dirty="0" smtClean="0">
                <a:solidFill>
                  <a:srgbClr val="083F88"/>
                </a:solidFill>
              </a:rPr>
              <a:t>биће безбедност </a:t>
            </a:r>
            <a:r>
              <a:rPr lang="sr-Cyrl-RS" b="1" dirty="0">
                <a:solidFill>
                  <a:srgbClr val="083F88"/>
                </a:solidFill>
              </a:rPr>
              <a:t>радника </a:t>
            </a:r>
            <a:r>
              <a:rPr lang="sr-Cyrl-RS" b="1" dirty="0" smtClean="0">
                <a:solidFill>
                  <a:srgbClr val="083F88"/>
                </a:solidFill>
              </a:rPr>
              <a:t>свих извођача </a:t>
            </a:r>
            <a:r>
              <a:rPr lang="sr-Cyrl-RS" b="1" dirty="0">
                <a:solidFill>
                  <a:srgbClr val="083F88"/>
                </a:solidFill>
              </a:rPr>
              <a:t>радова </a:t>
            </a:r>
            <a:r>
              <a:rPr lang="sr-Cyrl-RS" b="1" dirty="0" smtClean="0">
                <a:solidFill>
                  <a:srgbClr val="083F88"/>
                </a:solidFill>
              </a:rPr>
              <a:t>и радника ТЕНТ-а.</a:t>
            </a:r>
            <a:endParaRPr lang="sr-Cyrl-RS" b="1" dirty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8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16632"/>
            <a:ext cx="4812999" cy="64173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284" y="5198783"/>
            <a:ext cx="5672976" cy="786267"/>
          </a:xfrm>
        </p:spPr>
        <p:txBody>
          <a:bodyPr/>
          <a:lstStyle/>
          <a:p>
            <a:pPr algn="ctr"/>
            <a:r>
              <a:rPr lang="sr-Cyrl-RS" dirty="0" smtClean="0"/>
              <a:t>ХВАЛА НА ПАЖЊИ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19836" y="6309321"/>
            <a:ext cx="2916324" cy="324036"/>
          </a:xfrm>
        </p:spPr>
        <p:txBody>
          <a:bodyPr/>
          <a:lstStyle/>
          <a:p>
            <a:r>
              <a:rPr lang="sr-Cyrl-RS" dirty="0" smtClean="0"/>
              <a:t>Огранак ТЕНТ  - ТЕНТ Б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12" y="512676"/>
            <a:ext cx="6480720" cy="463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22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1. </a:t>
            </a:r>
            <a:r>
              <a:rPr lang="sr-Cyrl-RS" altLang="en-US" dirty="0" smtClean="0"/>
              <a:t>Циљеви пројекта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6" descr="C:\Users\Ivan Gajic\Desktop\Termoelektrana-Nikola-Tesla-B  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935" y="1412776"/>
            <a:ext cx="6095226" cy="463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319502326"/>
              </p:ext>
            </p:extLst>
          </p:nvPr>
        </p:nvGraphicFramePr>
        <p:xfrm>
          <a:off x="562810" y="2350046"/>
          <a:ext cx="5460925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945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07368" y="1061046"/>
            <a:ext cx="5386917" cy="675766"/>
          </a:xfrm>
        </p:spPr>
        <p:txBody>
          <a:bodyPr/>
          <a:lstStyle/>
          <a:p>
            <a:pPr algn="ctr"/>
            <a:r>
              <a:rPr lang="sr-Cyrl-RS" dirty="0" smtClean="0"/>
              <a:t>Блок ТЕНТ Б1  -  2012.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96000" y="1736812"/>
            <a:ext cx="5832648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83F88"/>
                </a:solidFill>
              </a:rPr>
              <a:t>Замена роторских лопатица ЦСП и </a:t>
            </a:r>
            <a:r>
              <a:rPr lang="sr-Cyrl-CS" altLang="en-US" dirty="0" smtClean="0">
                <a:solidFill>
                  <a:srgbClr val="083F88"/>
                </a:solidFill>
              </a:rPr>
              <a:t>ЦНП</a:t>
            </a:r>
            <a:r>
              <a:rPr lang="en-US" altLang="en-US" dirty="0" smtClean="0">
                <a:solidFill>
                  <a:srgbClr val="083F88"/>
                </a:solidFill>
              </a:rPr>
              <a:t>,</a:t>
            </a:r>
            <a:endParaRPr lang="en-U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83F88"/>
                </a:solidFill>
              </a:rPr>
              <a:t>Замена унутрашњег кућишта </a:t>
            </a:r>
            <a:r>
              <a:rPr lang="sr-Cyrl-RS" dirty="0" smtClean="0">
                <a:solidFill>
                  <a:srgbClr val="083F88"/>
                </a:solidFill>
              </a:rPr>
              <a:t>ТСП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endParaRPr 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83F88"/>
                </a:solidFill>
              </a:rPr>
              <a:t>Балансирање ротора </a:t>
            </a:r>
            <a:r>
              <a:rPr lang="ru-RU" dirty="0" smtClean="0">
                <a:solidFill>
                  <a:srgbClr val="083F88"/>
                </a:solidFill>
              </a:rPr>
              <a:t>ТНП </a:t>
            </a:r>
            <a:r>
              <a:rPr lang="ru-RU" dirty="0">
                <a:solidFill>
                  <a:srgbClr val="083F88"/>
                </a:solidFill>
              </a:rPr>
              <a:t>на лицу места</a:t>
            </a:r>
            <a:r>
              <a:rPr lang="ru-RU" dirty="0" smtClean="0">
                <a:solidFill>
                  <a:srgbClr val="083F88"/>
                </a:solidFill>
              </a:rPr>
              <a:t>,</a:t>
            </a:r>
            <a:endParaRPr lang="sr-Cyrl-C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83F88"/>
                </a:solidFill>
              </a:rPr>
              <a:t>Замена вентила хидрозаштита ЗВП и бајпаса ВП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  <a:r>
              <a:rPr lang="sr-Cyrl-CS" altLang="en-US" dirty="0">
                <a:solidFill>
                  <a:srgbClr val="083F88"/>
                </a:solidFill>
              </a:rPr>
              <a:t> </a:t>
            </a:r>
            <a:r>
              <a:rPr lang="sr-Cyrl-CS" altLang="en-US" dirty="0" smtClean="0">
                <a:solidFill>
                  <a:srgbClr val="083F88"/>
                </a:solidFill>
              </a:rPr>
              <a:t>замена регулационих</a:t>
            </a:r>
            <a:r>
              <a:rPr lang="en-US" altLang="en-US" dirty="0" smtClean="0">
                <a:solidFill>
                  <a:srgbClr val="083F88"/>
                </a:solidFill>
              </a:rPr>
              <a:t> </a:t>
            </a:r>
            <a:r>
              <a:rPr lang="sr-Cyrl-CS" altLang="en-US" dirty="0">
                <a:solidFill>
                  <a:srgbClr val="083F88"/>
                </a:solidFill>
              </a:rPr>
              <a:t>и преградних </a:t>
            </a:r>
            <a:r>
              <a:rPr lang="sr-Cyrl-CS" altLang="en-US" dirty="0" smtClean="0">
                <a:solidFill>
                  <a:srgbClr val="083F88"/>
                </a:solidFill>
              </a:rPr>
              <a:t>вентила</a:t>
            </a:r>
            <a:r>
              <a:rPr lang="en-US" altLang="en-US" dirty="0" smtClean="0">
                <a:solidFill>
                  <a:srgbClr val="083F88"/>
                </a:solidFill>
              </a:rPr>
              <a:t>,</a:t>
            </a:r>
            <a:r>
              <a:rPr lang="sr-Cyrl-CS" altLang="en-US" dirty="0" smtClean="0">
                <a:solidFill>
                  <a:srgbClr val="083F88"/>
                </a:solidFill>
              </a:rPr>
              <a:t> </a:t>
            </a:r>
            <a:endParaRPr lang="sr-Cyrl-R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83F88"/>
                </a:solidFill>
              </a:rPr>
              <a:t>Замена цевног снопа (ЗВП 6 бис и ЗНП 1</a:t>
            </a:r>
            <a:r>
              <a:rPr lang="ru-RU" dirty="0" smtClean="0">
                <a:solidFill>
                  <a:srgbClr val="083F88"/>
                </a:solidFill>
              </a:rPr>
              <a:t>)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r>
              <a:rPr lang="ru-RU" dirty="0" smtClean="0">
                <a:solidFill>
                  <a:srgbClr val="083F88"/>
                </a:solidFill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 smtClean="0">
                <a:solidFill>
                  <a:srgbClr val="083F88"/>
                </a:solidFill>
              </a:rPr>
              <a:t>Ремонт </a:t>
            </a:r>
            <a:r>
              <a:rPr lang="ru-RU" dirty="0">
                <a:solidFill>
                  <a:srgbClr val="083F88"/>
                </a:solidFill>
              </a:rPr>
              <a:t>осталих уређаја </a:t>
            </a:r>
            <a:r>
              <a:rPr lang="ru-RU" dirty="0" smtClean="0">
                <a:solidFill>
                  <a:srgbClr val="083F88"/>
                </a:solidFill>
              </a:rPr>
              <a:t>у </a:t>
            </a:r>
            <a:r>
              <a:rPr lang="ru-RU" dirty="0">
                <a:solidFill>
                  <a:srgbClr val="083F88"/>
                </a:solidFill>
              </a:rPr>
              <a:t>машинској </a:t>
            </a:r>
            <a:r>
              <a:rPr lang="ru-RU" dirty="0" smtClean="0">
                <a:solidFill>
                  <a:srgbClr val="083F88"/>
                </a:solidFill>
              </a:rPr>
              <a:t>сали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endParaRPr 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83F88"/>
                </a:solidFill>
              </a:rPr>
              <a:t>Мерење степена корисности ТА бруто </a:t>
            </a:r>
            <a:r>
              <a:rPr lang="ru-RU" dirty="0" smtClean="0">
                <a:solidFill>
                  <a:srgbClr val="083F88"/>
                </a:solidFill>
              </a:rPr>
              <a:t>блока</a:t>
            </a:r>
            <a:r>
              <a:rPr lang="en-US" dirty="0" smtClean="0">
                <a:solidFill>
                  <a:srgbClr val="083F88"/>
                </a:solidFill>
              </a:rPr>
              <a:t>.</a:t>
            </a:r>
            <a:endParaRPr lang="en-US" dirty="0">
              <a:solidFill>
                <a:srgbClr val="083F88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057047" y="1079048"/>
            <a:ext cx="5627250" cy="639762"/>
          </a:xfrm>
        </p:spPr>
        <p:txBody>
          <a:bodyPr/>
          <a:lstStyle/>
          <a:p>
            <a:pPr algn="ctr"/>
            <a:r>
              <a:rPr lang="sr-Cyrl-RS" dirty="0"/>
              <a:t>Блок ТЕНТ </a:t>
            </a:r>
            <a:r>
              <a:rPr lang="sr-Cyrl-RS" dirty="0" smtClean="0"/>
              <a:t>Б2  </a:t>
            </a:r>
            <a:r>
              <a:rPr lang="sr-Cyrl-RS" dirty="0"/>
              <a:t>-  </a:t>
            </a:r>
            <a:r>
              <a:rPr lang="sr-Cyrl-RS" dirty="0" smtClean="0"/>
              <a:t>2016.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335360" y="1844824"/>
            <a:ext cx="5796644" cy="43924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83F88"/>
                </a:solidFill>
              </a:rPr>
              <a:t>Замена роторских лопатица ЦСП и </a:t>
            </a:r>
            <a:r>
              <a:rPr lang="sr-Cyrl-CS" altLang="en-US" dirty="0" smtClean="0">
                <a:solidFill>
                  <a:srgbClr val="083F88"/>
                </a:solidFill>
              </a:rPr>
              <a:t>ЦНП</a:t>
            </a:r>
            <a:r>
              <a:rPr lang="en-US" altLang="en-US" dirty="0" smtClean="0">
                <a:solidFill>
                  <a:srgbClr val="083F88"/>
                </a:solidFill>
              </a:rPr>
              <a:t>,</a:t>
            </a:r>
            <a:endParaRPr lang="en-U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 smtClean="0">
                <a:solidFill>
                  <a:srgbClr val="083F88"/>
                </a:solidFill>
              </a:rPr>
              <a:t>Уградња додат. </a:t>
            </a:r>
            <a:r>
              <a:rPr lang="sr-Cyrl-CS" altLang="en-US" dirty="0">
                <a:solidFill>
                  <a:srgbClr val="083F88"/>
                </a:solidFill>
              </a:rPr>
              <a:t>пумпи за повећање </a:t>
            </a:r>
            <a:r>
              <a:rPr lang="sr-Cyrl-CS" altLang="en-US" dirty="0" smtClean="0">
                <a:solidFill>
                  <a:srgbClr val="083F88"/>
                </a:solidFill>
              </a:rPr>
              <a:t>протока  </a:t>
            </a:r>
            <a:r>
              <a:rPr lang="sr-Cyrl-CS" altLang="en-US" dirty="0">
                <a:solidFill>
                  <a:srgbClr val="083F88"/>
                </a:solidFill>
              </a:rPr>
              <a:t>расхладне воде кроз кондензатор </a:t>
            </a:r>
            <a:r>
              <a:rPr lang="sr-Cyrl-CS" altLang="en-US" dirty="0" smtClean="0">
                <a:solidFill>
                  <a:srgbClr val="083F88"/>
                </a:solidFill>
              </a:rPr>
              <a:t>ТТНП</a:t>
            </a:r>
            <a:r>
              <a:rPr lang="en-US" altLang="en-US" dirty="0" smtClean="0">
                <a:solidFill>
                  <a:srgbClr val="083F88"/>
                </a:solidFill>
              </a:rPr>
              <a:t>,</a:t>
            </a:r>
            <a:endParaRPr lang="sr-Cyrl-C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>
                <a:solidFill>
                  <a:srgbClr val="083F88"/>
                </a:solidFill>
              </a:rPr>
              <a:t> Балансирање ротора </a:t>
            </a:r>
            <a:r>
              <a:rPr lang="sr-Cyrl-CS" altLang="en-US" dirty="0" smtClean="0">
                <a:solidFill>
                  <a:srgbClr val="083F88"/>
                </a:solidFill>
              </a:rPr>
              <a:t>ТНП</a:t>
            </a:r>
            <a:r>
              <a:rPr lang="en-US" altLang="en-US" dirty="0" smtClean="0">
                <a:solidFill>
                  <a:srgbClr val="083F88"/>
                </a:solidFill>
              </a:rPr>
              <a:t> </a:t>
            </a:r>
            <a:r>
              <a:rPr lang="ru-RU" dirty="0">
                <a:solidFill>
                  <a:srgbClr val="083F88"/>
                </a:solidFill>
              </a:rPr>
              <a:t>на лицу </a:t>
            </a:r>
            <a:r>
              <a:rPr lang="ru-RU" dirty="0" smtClean="0">
                <a:solidFill>
                  <a:srgbClr val="083F88"/>
                </a:solidFill>
              </a:rPr>
              <a:t>места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endParaRPr lang="sr-Cyrl-C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dirty="0">
                <a:solidFill>
                  <a:srgbClr val="083F88"/>
                </a:solidFill>
              </a:rPr>
              <a:t>Замена вентила хидрозаштита ЗВП и бајпаса ВП</a:t>
            </a:r>
            <a:r>
              <a:rPr lang="sr-Cyrl-RS" dirty="0" smtClean="0">
                <a:solidFill>
                  <a:srgbClr val="083F88"/>
                </a:solidFill>
              </a:rPr>
              <a:t>,</a:t>
            </a:r>
            <a:r>
              <a:rPr lang="sr-Cyrl-CS" altLang="en-US" dirty="0">
                <a:solidFill>
                  <a:srgbClr val="083F88"/>
                </a:solidFill>
              </a:rPr>
              <a:t> </a:t>
            </a:r>
            <a:r>
              <a:rPr lang="sr-Cyrl-CS" altLang="en-US" dirty="0" smtClean="0">
                <a:solidFill>
                  <a:srgbClr val="083F88"/>
                </a:solidFill>
              </a:rPr>
              <a:t>замена регулационих</a:t>
            </a:r>
            <a:r>
              <a:rPr lang="en-US" altLang="en-US" dirty="0" smtClean="0">
                <a:solidFill>
                  <a:srgbClr val="083F88"/>
                </a:solidFill>
              </a:rPr>
              <a:t> </a:t>
            </a:r>
            <a:r>
              <a:rPr lang="sr-Cyrl-CS" altLang="en-US" dirty="0">
                <a:solidFill>
                  <a:srgbClr val="083F88"/>
                </a:solidFill>
              </a:rPr>
              <a:t>и преградних </a:t>
            </a:r>
            <a:r>
              <a:rPr lang="sr-Cyrl-CS" altLang="en-US" dirty="0" smtClean="0">
                <a:solidFill>
                  <a:srgbClr val="083F88"/>
                </a:solidFill>
              </a:rPr>
              <a:t>вентила</a:t>
            </a:r>
            <a:r>
              <a:rPr lang="en-US" altLang="en-US" dirty="0" smtClean="0">
                <a:solidFill>
                  <a:srgbClr val="083F88"/>
                </a:solidFill>
              </a:rPr>
              <a:t>,</a:t>
            </a:r>
            <a:r>
              <a:rPr lang="sr-Cyrl-CS" altLang="en-US" dirty="0" smtClean="0">
                <a:solidFill>
                  <a:srgbClr val="083F88"/>
                </a:solidFill>
              </a:rPr>
              <a:t> </a:t>
            </a:r>
            <a:endParaRPr lang="sr-Cyrl-CS" alt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 smtClean="0">
                <a:solidFill>
                  <a:srgbClr val="083F88"/>
                </a:solidFill>
              </a:rPr>
              <a:t>Ремонт уређаја </a:t>
            </a:r>
            <a:r>
              <a:rPr lang="ru-RU" dirty="0">
                <a:solidFill>
                  <a:srgbClr val="083F88"/>
                </a:solidFill>
              </a:rPr>
              <a:t>и опреме у машинској </a:t>
            </a:r>
            <a:r>
              <a:rPr lang="ru-RU" dirty="0" smtClean="0">
                <a:solidFill>
                  <a:srgbClr val="083F88"/>
                </a:solidFill>
              </a:rPr>
              <a:t>сали</a:t>
            </a:r>
            <a:r>
              <a:rPr lang="en-US" dirty="0" smtClean="0">
                <a:solidFill>
                  <a:srgbClr val="083F88"/>
                </a:solidFill>
              </a:rPr>
              <a:t>,</a:t>
            </a:r>
            <a:endParaRPr 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83F88"/>
                </a:solidFill>
              </a:rPr>
              <a:t>Мерење степена корисности ТА бруто блока </a:t>
            </a:r>
            <a:r>
              <a:rPr lang="en-US" dirty="0" smtClean="0">
                <a:solidFill>
                  <a:srgbClr val="083F88"/>
                </a:solidFill>
              </a:rPr>
              <a:t>.</a:t>
            </a:r>
            <a:endParaRPr lang="sr-Cyrl-RS" dirty="0">
              <a:solidFill>
                <a:srgbClr val="083F88"/>
              </a:solidFill>
            </a:endParaRPr>
          </a:p>
          <a:p>
            <a:endParaRPr lang="en-US" dirty="0">
              <a:solidFill>
                <a:srgbClr val="08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CS" dirty="0" smtClean="0"/>
              <a:t>Ремонт </a:t>
            </a:r>
            <a:r>
              <a:rPr lang="sr-Cyrl-RS" dirty="0" smtClean="0"/>
              <a:t>ТА и</a:t>
            </a:r>
            <a:r>
              <a:rPr lang="en-US" dirty="0" smtClean="0"/>
              <a:t> </a:t>
            </a:r>
            <a:r>
              <a:rPr lang="sr-Cyrl-CS" dirty="0" smtClean="0"/>
              <a:t>опреме у машинској хали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5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871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sr-Cyrl-CS" sz="2800" b="1" dirty="0" smtClean="0"/>
              <a:t>Ремонт </a:t>
            </a:r>
            <a:r>
              <a:rPr lang="sr-Cyrl-RS" sz="2800" b="1" dirty="0" smtClean="0"/>
              <a:t>ТА и</a:t>
            </a:r>
            <a:r>
              <a:rPr lang="en-US" sz="2800" b="1" dirty="0" smtClean="0"/>
              <a:t> </a:t>
            </a:r>
            <a:r>
              <a:rPr lang="sr-Cyrl-CS" sz="2800" b="1" dirty="0" smtClean="0"/>
              <a:t>опреме у </a:t>
            </a:r>
            <a:r>
              <a:rPr lang="sr-Cyrl-RS" sz="2800" b="1" dirty="0" smtClean="0"/>
              <a:t>машинској </a:t>
            </a:r>
            <a:r>
              <a:rPr lang="sr-Cyrl-CS" sz="2800" b="1" dirty="0" smtClean="0"/>
              <a:t>хали</a:t>
            </a:r>
            <a:endParaRPr lang="en-US" alt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61" y="772621"/>
            <a:ext cx="3708400" cy="26384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59" y="772621"/>
            <a:ext cx="3719649" cy="26468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61" y="3505200"/>
            <a:ext cx="3708400" cy="27069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59" y="3505200"/>
            <a:ext cx="3719649" cy="2706934"/>
          </a:xfrm>
          <a:prstGeom prst="rect">
            <a:avLst/>
          </a:prstGeom>
        </p:spPr>
      </p:pic>
      <p:sp>
        <p:nvSpPr>
          <p:cNvPr id="10" name="Slide Number Placeholder 10"/>
          <p:cNvSpPr txBox="1">
            <a:spLocks/>
          </p:cNvSpPr>
          <p:nvPr/>
        </p:nvSpPr>
        <p:spPr>
          <a:xfrm>
            <a:off x="2450560" y="2968624"/>
            <a:ext cx="266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Монтажа ЦНП12 и ЦНП34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10"/>
          <p:cNvSpPr txBox="1">
            <a:spLocks/>
          </p:cNvSpPr>
          <p:nvPr/>
        </p:nvSpPr>
        <p:spPr>
          <a:xfrm>
            <a:off x="7374082" y="2968623"/>
            <a:ext cx="1892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ТА блока ТЕНТ Б2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Slide Number Placeholder 10"/>
          <p:cNvSpPr txBox="1">
            <a:spLocks/>
          </p:cNvSpPr>
          <p:nvPr/>
        </p:nvSpPr>
        <p:spPr>
          <a:xfrm>
            <a:off x="2750275" y="5811428"/>
            <a:ext cx="1897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Демонтажа ЗНП1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0"/>
          <p:cNvSpPr txBox="1">
            <a:spLocks/>
          </p:cNvSpPr>
          <p:nvPr/>
        </p:nvSpPr>
        <p:spPr>
          <a:xfrm>
            <a:off x="7136861" y="5844311"/>
            <a:ext cx="21300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Демонтажа ЗВП6 </a:t>
            </a:r>
            <a:r>
              <a:rPr lang="en-US" dirty="0" smtClean="0">
                <a:solidFill>
                  <a:schemeClr val="bg1"/>
                </a:solidFill>
              </a:rPr>
              <a:t>bis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71364" y="1433786"/>
            <a:ext cx="5940660" cy="453650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Замена </a:t>
            </a:r>
            <a:r>
              <a:rPr lang="sr-Latn-RS" sz="1900" dirty="0" smtClean="0">
                <a:solidFill>
                  <a:srgbClr val="083F88"/>
                </a:solidFill>
              </a:rPr>
              <a:t>DCS</a:t>
            </a:r>
            <a:r>
              <a:rPr lang="en-US" sz="1900" dirty="0" smtClean="0">
                <a:solidFill>
                  <a:srgbClr val="083F88"/>
                </a:solidFill>
              </a:rPr>
              <a:t>,</a:t>
            </a:r>
            <a:r>
              <a:rPr lang="sr-Cyrl-RS" sz="1900" dirty="0" smtClean="0">
                <a:solidFill>
                  <a:srgbClr val="083F88"/>
                </a:solidFill>
              </a:rPr>
              <a:t> турбинске </a:t>
            </a:r>
            <a:r>
              <a:rPr lang="sr-Cyrl-RS" sz="1900" dirty="0">
                <a:solidFill>
                  <a:srgbClr val="083F88"/>
                </a:solidFill>
              </a:rPr>
              <a:t>регулациј</a:t>
            </a:r>
            <a:r>
              <a:rPr lang="en-US" sz="1900" dirty="0">
                <a:solidFill>
                  <a:srgbClr val="083F88"/>
                </a:solidFill>
              </a:rPr>
              <a:t>e</a:t>
            </a:r>
            <a:r>
              <a:rPr lang="sr-Cyrl-RS" sz="1900" dirty="0">
                <a:solidFill>
                  <a:srgbClr val="083F88"/>
                </a:solidFill>
              </a:rPr>
              <a:t> и хидрауличког система регулације </a:t>
            </a:r>
            <a:r>
              <a:rPr lang="sr-Cyrl-RS" sz="1900" dirty="0" smtClean="0">
                <a:solidFill>
                  <a:srgbClr val="083F88"/>
                </a:solidFill>
              </a:rPr>
              <a:t>ТА,</a:t>
            </a:r>
            <a:endParaRPr lang="sr-Cyrl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sz="1900" dirty="0">
                <a:solidFill>
                  <a:srgbClr val="083F88"/>
                </a:solidFill>
              </a:rPr>
              <a:t>Имплементација </a:t>
            </a:r>
            <a:r>
              <a:rPr lang="sr-Cyrl-RS" sz="1900" dirty="0" smtClean="0">
                <a:solidFill>
                  <a:srgbClr val="083F88"/>
                </a:solidFill>
              </a:rPr>
              <a:t>побуде, </a:t>
            </a:r>
            <a:r>
              <a:rPr lang="sr-Cyrl-RS" sz="1900" dirty="0">
                <a:solidFill>
                  <a:srgbClr val="083F88"/>
                </a:solidFill>
              </a:rPr>
              <a:t>синхронизатора, преклопне аутоматике, ормана управљања бајпаса ВП у нови систем </a:t>
            </a:r>
            <a:r>
              <a:rPr lang="sr-Latn-RS" sz="1900" dirty="0" smtClean="0">
                <a:solidFill>
                  <a:srgbClr val="083F88"/>
                </a:solidFill>
              </a:rPr>
              <a:t>DCS</a:t>
            </a:r>
            <a:r>
              <a:rPr lang="sr-Cyrl-RS" sz="1900" dirty="0" smtClean="0">
                <a:solidFill>
                  <a:srgbClr val="083F88"/>
                </a:solidFill>
              </a:rPr>
              <a:t>,</a:t>
            </a:r>
            <a:endParaRPr lang="ru-RU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 smtClean="0">
                <a:solidFill>
                  <a:srgbClr val="083F88"/>
                </a:solidFill>
              </a:rPr>
              <a:t>Реконструкција </a:t>
            </a:r>
            <a:r>
              <a:rPr lang="ru-RU" sz="1900" dirty="0">
                <a:solidFill>
                  <a:srgbClr val="083F88"/>
                </a:solidFill>
              </a:rPr>
              <a:t>6</a:t>
            </a:r>
            <a:r>
              <a:rPr lang="en-US" sz="1900" dirty="0">
                <a:solidFill>
                  <a:srgbClr val="083F88"/>
                </a:solidFill>
              </a:rPr>
              <a:t>,</a:t>
            </a:r>
            <a:r>
              <a:rPr lang="ru-RU" sz="1900" dirty="0">
                <a:solidFill>
                  <a:srgbClr val="083F88"/>
                </a:solidFill>
              </a:rPr>
              <a:t>6</a:t>
            </a:r>
            <a:r>
              <a:rPr lang="en-US" sz="1900" dirty="0">
                <a:solidFill>
                  <a:srgbClr val="083F88"/>
                </a:solidFill>
              </a:rPr>
              <a:t> </a:t>
            </a:r>
            <a:r>
              <a:rPr lang="sr-Latn-RS" sz="1900" dirty="0">
                <a:solidFill>
                  <a:srgbClr val="083F88"/>
                </a:solidFill>
              </a:rPr>
              <a:t>kV</a:t>
            </a:r>
            <a:r>
              <a:rPr lang="ru-RU" sz="1900" dirty="0">
                <a:solidFill>
                  <a:srgbClr val="083F88"/>
                </a:solidFill>
              </a:rPr>
              <a:t> ћелија Б1, главних развода и подразвода  0</a:t>
            </a:r>
            <a:r>
              <a:rPr lang="en-US" sz="1900" dirty="0">
                <a:solidFill>
                  <a:srgbClr val="083F88"/>
                </a:solidFill>
              </a:rPr>
              <a:t>,</a:t>
            </a:r>
            <a:r>
              <a:rPr lang="ru-RU" sz="1900" dirty="0">
                <a:solidFill>
                  <a:srgbClr val="083F88"/>
                </a:solidFill>
              </a:rPr>
              <a:t>4</a:t>
            </a:r>
            <a:r>
              <a:rPr lang="en-US" sz="1900" dirty="0">
                <a:solidFill>
                  <a:srgbClr val="083F88"/>
                </a:solidFill>
              </a:rPr>
              <a:t> </a:t>
            </a:r>
            <a:r>
              <a:rPr lang="sr-Latn-RS" sz="1900" dirty="0" smtClean="0">
                <a:solidFill>
                  <a:srgbClr val="083F88"/>
                </a:solidFill>
              </a:rPr>
              <a:t>kV</a:t>
            </a:r>
            <a:r>
              <a:rPr lang="sr-Cyrl-RS" sz="1900" dirty="0" smtClean="0">
                <a:solidFill>
                  <a:srgbClr val="083F88"/>
                </a:solidFill>
              </a:rPr>
              <a:t>,</a:t>
            </a:r>
            <a:endParaRPr lang="sr-Cyrl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Релејна заштита генератора, блок трафоа, трафоа сопствене потрошње и трафоа </a:t>
            </a:r>
            <a:r>
              <a:rPr lang="ru-RU" sz="1900" dirty="0" smtClean="0">
                <a:solidFill>
                  <a:srgbClr val="083F88"/>
                </a:solidFill>
              </a:rPr>
              <a:t>побуде,</a:t>
            </a:r>
            <a:endParaRPr lang="ru-RU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Реконструкција инсталација на мерењима притиска, разлике притисака, протока и </a:t>
            </a:r>
            <a:r>
              <a:rPr lang="ru-RU" sz="1900" dirty="0" smtClean="0">
                <a:solidFill>
                  <a:srgbClr val="083F88"/>
                </a:solidFill>
              </a:rPr>
              <a:t>температура,</a:t>
            </a:r>
            <a:endParaRPr lang="en-U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Реконструкција погонске лабораторије блока </a:t>
            </a:r>
            <a:r>
              <a:rPr lang="sr-Cyrl-RS" sz="1900" dirty="0" smtClean="0">
                <a:solidFill>
                  <a:srgbClr val="083F88"/>
                </a:solidFill>
              </a:rPr>
              <a:t>Б1.</a:t>
            </a:r>
            <a:endParaRPr lang="sr-Latn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>
              <a:solidFill>
                <a:srgbClr val="083F88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6099166" y="1426270"/>
            <a:ext cx="5985094" cy="473903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Замена </a:t>
            </a:r>
            <a:r>
              <a:rPr lang="sr-Latn-RS" sz="1900" dirty="0" smtClean="0">
                <a:solidFill>
                  <a:srgbClr val="083F88"/>
                </a:solidFill>
              </a:rPr>
              <a:t>DCS</a:t>
            </a:r>
            <a:r>
              <a:rPr lang="ru-RU" sz="1900" dirty="0" smtClean="0">
                <a:solidFill>
                  <a:srgbClr val="083F88"/>
                </a:solidFill>
              </a:rPr>
              <a:t> </a:t>
            </a:r>
            <a:r>
              <a:rPr lang="en-US" sz="1900" dirty="0" smtClean="0">
                <a:solidFill>
                  <a:srgbClr val="083F88"/>
                </a:solidFill>
              </a:rPr>
              <a:t>,</a:t>
            </a:r>
            <a:r>
              <a:rPr lang="sr-Cyrl-RS" sz="1900" dirty="0" smtClean="0">
                <a:solidFill>
                  <a:srgbClr val="083F88"/>
                </a:solidFill>
              </a:rPr>
              <a:t> турбинске регулације </a:t>
            </a:r>
            <a:r>
              <a:rPr lang="sr-Cyrl-RS" sz="1900" dirty="0">
                <a:solidFill>
                  <a:srgbClr val="083F88"/>
                </a:solidFill>
              </a:rPr>
              <a:t>и хидрауличког система регулације </a:t>
            </a:r>
            <a:r>
              <a:rPr lang="sr-Cyrl-RS" sz="1900" dirty="0" smtClean="0">
                <a:solidFill>
                  <a:srgbClr val="083F88"/>
                </a:solidFill>
              </a:rPr>
              <a:t>ТА,</a:t>
            </a:r>
            <a:endParaRPr lang="sr-Cyrl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RS" sz="1900" dirty="0">
                <a:solidFill>
                  <a:srgbClr val="083F88"/>
                </a:solidFill>
              </a:rPr>
              <a:t>Имплементација </a:t>
            </a:r>
            <a:r>
              <a:rPr lang="sr-Cyrl-RS" sz="1900" dirty="0" smtClean="0">
                <a:solidFill>
                  <a:srgbClr val="083F88"/>
                </a:solidFill>
              </a:rPr>
              <a:t>побуде, </a:t>
            </a:r>
            <a:r>
              <a:rPr lang="sr-Cyrl-RS" sz="1900" dirty="0">
                <a:solidFill>
                  <a:srgbClr val="083F88"/>
                </a:solidFill>
              </a:rPr>
              <a:t>синхронизатора, преклопне аутоматике, ормана управљања бајпаса ВП у нови систем </a:t>
            </a:r>
            <a:r>
              <a:rPr lang="sr-Latn-RS" sz="1900" dirty="0" smtClean="0">
                <a:solidFill>
                  <a:srgbClr val="083F88"/>
                </a:solidFill>
              </a:rPr>
              <a:t>DCS</a:t>
            </a:r>
            <a:r>
              <a:rPr lang="sr-Cyrl-RS" sz="1900" dirty="0" smtClean="0">
                <a:solidFill>
                  <a:srgbClr val="083F88"/>
                </a:solidFill>
              </a:rPr>
              <a:t>,</a:t>
            </a:r>
            <a:endParaRPr lang="ru-RU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 smtClean="0">
                <a:solidFill>
                  <a:srgbClr val="083F88"/>
                </a:solidFill>
              </a:rPr>
              <a:t>Реконструкција </a:t>
            </a:r>
            <a:r>
              <a:rPr lang="ru-RU" sz="1900" dirty="0">
                <a:solidFill>
                  <a:srgbClr val="083F88"/>
                </a:solidFill>
              </a:rPr>
              <a:t>6</a:t>
            </a:r>
            <a:r>
              <a:rPr lang="en-US" sz="1900" dirty="0">
                <a:solidFill>
                  <a:srgbClr val="083F88"/>
                </a:solidFill>
              </a:rPr>
              <a:t>,</a:t>
            </a:r>
            <a:r>
              <a:rPr lang="ru-RU" sz="1900" dirty="0">
                <a:solidFill>
                  <a:srgbClr val="083F88"/>
                </a:solidFill>
              </a:rPr>
              <a:t>6</a:t>
            </a:r>
            <a:r>
              <a:rPr lang="en-US" sz="1900" dirty="0">
                <a:solidFill>
                  <a:srgbClr val="083F88"/>
                </a:solidFill>
              </a:rPr>
              <a:t> </a:t>
            </a:r>
            <a:r>
              <a:rPr lang="sr-Latn-RS" sz="1900" dirty="0">
                <a:solidFill>
                  <a:srgbClr val="083F88"/>
                </a:solidFill>
              </a:rPr>
              <a:t>kV</a:t>
            </a:r>
            <a:r>
              <a:rPr lang="ru-RU" sz="1900" dirty="0">
                <a:solidFill>
                  <a:srgbClr val="083F88"/>
                </a:solidFill>
              </a:rPr>
              <a:t> ћелија </a:t>
            </a:r>
            <a:r>
              <a:rPr lang="ru-RU" sz="1900" dirty="0" smtClean="0">
                <a:solidFill>
                  <a:srgbClr val="083F88"/>
                </a:solidFill>
              </a:rPr>
              <a:t>Б2, опште </a:t>
            </a:r>
            <a:r>
              <a:rPr lang="ru-RU" sz="1900" dirty="0">
                <a:solidFill>
                  <a:srgbClr val="083F88"/>
                </a:solidFill>
              </a:rPr>
              <a:t>групе и </a:t>
            </a:r>
            <a:r>
              <a:rPr lang="ru-RU" sz="1900" dirty="0" smtClean="0">
                <a:solidFill>
                  <a:srgbClr val="083F88"/>
                </a:solidFill>
              </a:rPr>
              <a:t>багер </a:t>
            </a:r>
            <a:r>
              <a:rPr lang="ru-RU" sz="1900" dirty="0">
                <a:solidFill>
                  <a:srgbClr val="083F88"/>
                </a:solidFill>
              </a:rPr>
              <a:t>станице, главних </a:t>
            </a:r>
            <a:r>
              <a:rPr lang="ru-RU" sz="1900" dirty="0" smtClean="0">
                <a:solidFill>
                  <a:srgbClr val="083F88"/>
                </a:solidFill>
              </a:rPr>
              <a:t>развода </a:t>
            </a:r>
            <a:r>
              <a:rPr lang="ru-RU" sz="1900" dirty="0">
                <a:solidFill>
                  <a:srgbClr val="083F88"/>
                </a:solidFill>
              </a:rPr>
              <a:t>и подразвода  0</a:t>
            </a:r>
            <a:r>
              <a:rPr lang="en-US" sz="1900" dirty="0">
                <a:solidFill>
                  <a:srgbClr val="083F88"/>
                </a:solidFill>
              </a:rPr>
              <a:t>,</a:t>
            </a:r>
            <a:r>
              <a:rPr lang="ru-RU" sz="1900" dirty="0">
                <a:solidFill>
                  <a:srgbClr val="083F88"/>
                </a:solidFill>
              </a:rPr>
              <a:t>4</a:t>
            </a:r>
            <a:r>
              <a:rPr lang="en-US" sz="1900" dirty="0">
                <a:solidFill>
                  <a:srgbClr val="083F88"/>
                </a:solidFill>
              </a:rPr>
              <a:t> </a:t>
            </a:r>
            <a:r>
              <a:rPr lang="sr-Latn-RS" sz="1900" dirty="0" smtClean="0">
                <a:solidFill>
                  <a:srgbClr val="083F88"/>
                </a:solidFill>
              </a:rPr>
              <a:t>kV</a:t>
            </a:r>
            <a:r>
              <a:rPr lang="sr-Cyrl-RS" sz="1900" dirty="0" smtClean="0">
                <a:solidFill>
                  <a:srgbClr val="083F88"/>
                </a:solidFill>
              </a:rPr>
              <a:t>,</a:t>
            </a:r>
            <a:endParaRPr lang="sr-Cyrl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Релејна заштита генератора, блок трафоа, трафоа сопствене потрошње и трафоа </a:t>
            </a:r>
            <a:r>
              <a:rPr lang="ru-RU" sz="1900" dirty="0" smtClean="0">
                <a:solidFill>
                  <a:srgbClr val="083F88"/>
                </a:solidFill>
              </a:rPr>
              <a:t>побуде,</a:t>
            </a:r>
            <a:endParaRPr lang="ru-RU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Реконструкција инсталација на мерењима притиска, разлике притисака, протока и </a:t>
            </a:r>
            <a:r>
              <a:rPr lang="ru-RU" sz="1900" dirty="0" smtClean="0">
                <a:solidFill>
                  <a:srgbClr val="083F88"/>
                </a:solidFill>
              </a:rPr>
              <a:t>температура,</a:t>
            </a:r>
            <a:endParaRPr lang="en-U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sz="1900" dirty="0">
                <a:solidFill>
                  <a:srgbClr val="083F88"/>
                </a:solidFill>
              </a:rPr>
              <a:t>Реконструкција погонске лабораторије блока </a:t>
            </a:r>
            <a:r>
              <a:rPr lang="ru-RU" sz="1900" dirty="0" smtClean="0">
                <a:solidFill>
                  <a:srgbClr val="083F88"/>
                </a:solidFill>
              </a:rPr>
              <a:t>Б2.</a:t>
            </a:r>
            <a:endParaRPr lang="sr-Latn-RS" sz="1900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>
              <a:solidFill>
                <a:srgbClr val="08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endParaRPr lang="en-US" dirty="0">
              <a:solidFill>
                <a:srgbClr val="08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CS" dirty="0"/>
              <a:t>ЗАМЕНА </a:t>
            </a:r>
            <a:r>
              <a:rPr lang="sr-Latn-CS" dirty="0"/>
              <a:t>DCS</a:t>
            </a:r>
            <a:r>
              <a:rPr lang="en-US" dirty="0"/>
              <a:t>-</a:t>
            </a:r>
            <a:r>
              <a:rPr lang="ru-RU" dirty="0"/>
              <a:t>а И ОПРЕМЕ У ПОЉУ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515379" y="926109"/>
            <a:ext cx="5386917" cy="495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6099166" y="930524"/>
            <a:ext cx="5627250" cy="495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2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0" y="105534"/>
            <a:ext cx="10668000" cy="495300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sr-Cyrl-RS" sz="2800" b="1" dirty="0" smtClean="0"/>
              <a:t>Замена </a:t>
            </a:r>
            <a:r>
              <a:rPr lang="sr-Latn-RS" sz="2800" b="1" dirty="0" smtClean="0"/>
              <a:t>DCS</a:t>
            </a:r>
            <a:r>
              <a:rPr lang="sr-Cyrl-RS" sz="2800" b="1" dirty="0" smtClean="0"/>
              <a:t> и опреме у пољу</a:t>
            </a:r>
            <a:endParaRPr lang="en-US" altLang="en-US" sz="28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590" y="3322396"/>
            <a:ext cx="2293738" cy="3058317"/>
          </a:xfrm>
          <a:prstGeom prst="rect">
            <a:avLst/>
          </a:prstGeom>
        </p:spPr>
      </p:pic>
      <p:sp>
        <p:nvSpPr>
          <p:cNvPr id="15" name="Slide Number Placeholder 10"/>
          <p:cNvSpPr txBox="1">
            <a:spLocks/>
          </p:cNvSpPr>
          <p:nvPr/>
        </p:nvSpPr>
        <p:spPr>
          <a:xfrm>
            <a:off x="8664269" y="5704415"/>
            <a:ext cx="2180674" cy="602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Ормар за мониторинг мех. мерења на </a:t>
            </a:r>
            <a:r>
              <a:rPr lang="sr-Latn-RS" dirty="0" smtClean="0">
                <a:solidFill>
                  <a:schemeClr val="bg1"/>
                </a:solidFill>
              </a:rPr>
              <a:t>TA </a:t>
            </a:r>
            <a:r>
              <a:rPr lang="sr-Cyrl-RS" dirty="0">
                <a:solidFill>
                  <a:schemeClr val="bg1"/>
                </a:solidFill>
              </a:rPr>
              <a:t> </a:t>
            </a:r>
            <a:r>
              <a:rPr lang="sr-Cyrl-RS" dirty="0" smtClean="0">
                <a:solidFill>
                  <a:schemeClr val="bg1"/>
                </a:solidFill>
              </a:rPr>
              <a:t>и</a:t>
            </a:r>
            <a:r>
              <a:rPr lang="sr-Latn-RS" dirty="0" smtClean="0">
                <a:solidFill>
                  <a:schemeClr val="bg1"/>
                </a:solidFill>
              </a:rPr>
              <a:t> TT</a:t>
            </a:r>
            <a:r>
              <a:rPr lang="sr-Cyrl-RS" dirty="0" smtClean="0">
                <a:solidFill>
                  <a:schemeClr val="bg1"/>
                </a:solidFill>
              </a:rPr>
              <a:t>НП</a:t>
            </a:r>
            <a:r>
              <a:rPr lang="sr-Latn-RS" dirty="0" smtClean="0">
                <a:solidFill>
                  <a:schemeClr val="bg1"/>
                </a:solidFill>
              </a:rPr>
              <a:t> – </a:t>
            </a:r>
            <a:r>
              <a:rPr lang="sr-Cyrl-RS" dirty="0" smtClean="0">
                <a:solidFill>
                  <a:schemeClr val="bg1"/>
                </a:solidFill>
              </a:rPr>
              <a:t>пуштен у рад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438" y="3322396"/>
            <a:ext cx="2299817" cy="3066423"/>
          </a:xfrm>
          <a:prstGeom prst="rect">
            <a:avLst/>
          </a:prstGeom>
        </p:spPr>
      </p:pic>
      <p:sp>
        <p:nvSpPr>
          <p:cNvPr id="17" name="Slide Number Placeholder 10"/>
          <p:cNvSpPr txBox="1">
            <a:spLocks/>
          </p:cNvSpPr>
          <p:nvPr/>
        </p:nvSpPr>
        <p:spPr>
          <a:xfrm>
            <a:off x="5290560" y="5710828"/>
            <a:ext cx="2166367" cy="602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Latn-RS" sz="1200" dirty="0" smtClean="0">
                <a:solidFill>
                  <a:schemeClr val="bg1"/>
                </a:solidFill>
              </a:rPr>
              <a:t>E</a:t>
            </a:r>
            <a:r>
              <a:rPr lang="sr-Cyrl-RS" sz="1200" dirty="0" smtClean="0">
                <a:solidFill>
                  <a:schemeClr val="bg1"/>
                </a:solidFill>
              </a:rPr>
              <a:t>л</a:t>
            </a:r>
            <a:r>
              <a:rPr lang="sr-Latn-RS" sz="1200" dirty="0" smtClean="0">
                <a:solidFill>
                  <a:schemeClr val="bg1"/>
                </a:solidFill>
              </a:rPr>
              <a:t>. </a:t>
            </a:r>
            <a:r>
              <a:rPr lang="sr-Cyrl-RS" sz="1200" dirty="0" smtClean="0">
                <a:solidFill>
                  <a:schemeClr val="bg1"/>
                </a:solidFill>
              </a:rPr>
              <a:t>сервопогон </a:t>
            </a:r>
            <a:r>
              <a:rPr lang="sr-Latn-RS" sz="1200" dirty="0" smtClean="0">
                <a:solidFill>
                  <a:schemeClr val="bg1"/>
                </a:solidFill>
              </a:rPr>
              <a:t>na Voithu </a:t>
            </a:r>
            <a:r>
              <a:rPr lang="sr-Cyrl-RS" sz="1200" dirty="0" smtClean="0">
                <a:solidFill>
                  <a:schemeClr val="bg1"/>
                </a:solidFill>
              </a:rPr>
              <a:t>ел</a:t>
            </a:r>
            <a:r>
              <a:rPr lang="sr-Latn-RS" sz="1200" dirty="0" smtClean="0">
                <a:solidFill>
                  <a:schemeClr val="bg1"/>
                </a:solidFill>
              </a:rPr>
              <a:t>. </a:t>
            </a:r>
            <a:r>
              <a:rPr lang="sr-Cyrl-RS" sz="1200" dirty="0" smtClean="0">
                <a:solidFill>
                  <a:schemeClr val="bg1"/>
                </a:solidFill>
              </a:rPr>
              <a:t>напојне пумпе</a:t>
            </a:r>
            <a:r>
              <a:rPr lang="sr-Cyrl-RS" sz="1200" dirty="0">
                <a:solidFill>
                  <a:schemeClr val="bg1"/>
                </a:solidFill>
              </a:rPr>
              <a:t> </a:t>
            </a:r>
            <a:r>
              <a:rPr lang="sr-Cyrl-RS" sz="1200" dirty="0" smtClean="0">
                <a:solidFill>
                  <a:schemeClr val="bg1"/>
                </a:solidFill>
              </a:rPr>
              <a:t>– пуштен у рад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8" name="Picture 2" descr="C:\Users\Ivan\Desktop\PREZ APRIL\slike\DSC039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02" y="764704"/>
            <a:ext cx="3177033" cy="238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Ivan\Desktop\Slike DCS\IMG_07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178" y="764704"/>
            <a:ext cx="3178077" cy="238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IMG_07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764704"/>
            <a:ext cx="3180152" cy="238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" descr="C:\Users\Ivan\Desktop\Slike DCS\IMG_07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02" y="3999530"/>
            <a:ext cx="3177033" cy="238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Slide Number Placeholder 10"/>
          <p:cNvSpPr txBox="1">
            <a:spLocks/>
          </p:cNvSpPr>
          <p:nvPr/>
        </p:nvSpPr>
        <p:spPr>
          <a:xfrm>
            <a:off x="1910748" y="2780198"/>
            <a:ext cx="15719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Стари ГА пулт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Slide Number Placeholder 10"/>
          <p:cNvSpPr txBox="1">
            <a:spLocks/>
          </p:cNvSpPr>
          <p:nvPr/>
        </p:nvSpPr>
        <p:spPr>
          <a:xfrm>
            <a:off x="4661189" y="2771824"/>
            <a:ext cx="266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Серверска соба на коти 8 </a:t>
            </a:r>
            <a:r>
              <a:rPr lang="sr-Latn-RS" dirty="0" smtClean="0">
                <a:solidFill>
                  <a:schemeClr val="bg1"/>
                </a:solidFill>
              </a:rPr>
              <a:t>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Slide Number Placeholder 10"/>
          <p:cNvSpPr txBox="1">
            <a:spLocks/>
          </p:cNvSpPr>
          <p:nvPr/>
        </p:nvSpPr>
        <p:spPr>
          <a:xfrm>
            <a:off x="8383702" y="2771823"/>
            <a:ext cx="1972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Нова термокомонда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Slide Number Placeholder 10"/>
          <p:cNvSpPr txBox="1">
            <a:spLocks/>
          </p:cNvSpPr>
          <p:nvPr/>
        </p:nvSpPr>
        <p:spPr>
          <a:xfrm>
            <a:off x="1446432" y="5998584"/>
            <a:ext cx="266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sr-Cyrl-RS" dirty="0" smtClean="0">
                <a:solidFill>
                  <a:schemeClr val="bg1"/>
                </a:solidFill>
              </a:rPr>
              <a:t>Ормари </a:t>
            </a:r>
            <a:r>
              <a:rPr lang="sr-Latn-RS" dirty="0" smtClean="0">
                <a:solidFill>
                  <a:schemeClr val="bg1"/>
                </a:solidFill>
              </a:rPr>
              <a:t>DCS</a:t>
            </a:r>
            <a:r>
              <a:rPr lang="sr-Cyrl-RS" dirty="0" smtClean="0">
                <a:solidFill>
                  <a:schemeClr val="bg1"/>
                </a:solidFill>
              </a:rPr>
              <a:t>-а на коти 8</a:t>
            </a:r>
            <a:r>
              <a:rPr lang="sr-Latn-RS" dirty="0" smtClean="0">
                <a:solidFill>
                  <a:schemeClr val="bg1"/>
                </a:solidFill>
              </a:rPr>
              <a:t>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6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240016" y="1808820"/>
            <a:ext cx="5386917" cy="464451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RS" dirty="0" smtClean="0"/>
              <a:t>Замена </a:t>
            </a:r>
            <a:r>
              <a:rPr lang="ru-RU" dirty="0" smtClean="0"/>
              <a:t>испаривача </a:t>
            </a:r>
            <a:r>
              <a:rPr lang="ru-RU" dirty="0"/>
              <a:t>(</a:t>
            </a:r>
            <a:r>
              <a:rPr lang="ru-RU" sz="1400" dirty="0"/>
              <a:t>72</a:t>
            </a:r>
            <a:r>
              <a:rPr lang="en-US" sz="1400" dirty="0"/>
              <a:t>-</a:t>
            </a:r>
            <a:r>
              <a:rPr lang="sr-Cyrl-CS" sz="1400" dirty="0"/>
              <a:t>112</a:t>
            </a:r>
            <a:r>
              <a:rPr lang="en-US" sz="1400" dirty="0"/>
              <a:t> </a:t>
            </a:r>
            <a:r>
              <a:rPr lang="sr-Latn-CS" sz="1400" dirty="0"/>
              <a:t>m</a:t>
            </a:r>
            <a:r>
              <a:rPr lang="sr-Cyrl-CS" dirty="0"/>
              <a:t>)</a:t>
            </a:r>
            <a:r>
              <a:rPr lang="sr-Latn-CS" dirty="0"/>
              <a:t>,</a:t>
            </a:r>
            <a:r>
              <a:rPr lang="sr-Cyrl-CS" dirty="0"/>
              <a:t> додатни ЕКО са </a:t>
            </a:r>
            <a:r>
              <a:rPr lang="sr-Cyrl-RS" dirty="0"/>
              <a:t>припадајућом опремом</a:t>
            </a:r>
            <a:r>
              <a:rPr lang="ru-RU" dirty="0"/>
              <a:t>, парни дувачи и водени топови, надзор над радовима</a:t>
            </a:r>
            <a:r>
              <a:rPr lang="sr-Latn-RS" dirty="0" smtClean="0"/>
              <a:t>,</a:t>
            </a:r>
            <a:r>
              <a:rPr lang="ru-RU" dirty="0" smtClean="0"/>
              <a:t> </a:t>
            </a:r>
            <a:endParaRPr lang="ru-RU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 smtClean="0"/>
              <a:t>Замена  П2</a:t>
            </a:r>
            <a:r>
              <a:rPr lang="ru-RU" dirty="0"/>
              <a:t>, повезног цевовода </a:t>
            </a:r>
            <a:r>
              <a:rPr lang="ru-RU" dirty="0" smtClean="0"/>
              <a:t>МП и </a:t>
            </a:r>
            <a:r>
              <a:rPr lang="ru-RU" dirty="0"/>
              <a:t>цевовода убризгавања</a:t>
            </a:r>
            <a:r>
              <a:rPr lang="sr-Latn-RS" dirty="0"/>
              <a:t>,</a:t>
            </a:r>
            <a:endParaRPr lang="ru-RU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 smtClean="0"/>
              <a:t>Замена овешења </a:t>
            </a:r>
            <a:r>
              <a:rPr lang="sr-Latn-RS" dirty="0"/>
              <a:t>R</a:t>
            </a:r>
            <a:r>
              <a:rPr lang="ru-RU" dirty="0" smtClean="0"/>
              <a:t>А </a:t>
            </a:r>
            <a:r>
              <a:rPr lang="ru-RU" dirty="0"/>
              <a:t>линије, од излазних колектора </a:t>
            </a:r>
            <a:r>
              <a:rPr lang="ru-RU" dirty="0" smtClean="0"/>
              <a:t>П4 </a:t>
            </a:r>
            <a:r>
              <a:rPr lang="ru-RU" dirty="0"/>
              <a:t>до коте </a:t>
            </a:r>
            <a:r>
              <a:rPr lang="ru-RU" dirty="0" smtClean="0"/>
              <a:t>43,9 </a:t>
            </a:r>
            <a:r>
              <a:rPr lang="sr-Latn-RS" dirty="0" smtClean="0"/>
              <a:t>m</a:t>
            </a:r>
            <a:r>
              <a:rPr lang="ru-RU" dirty="0"/>
              <a:t>, </a:t>
            </a:r>
            <a:r>
              <a:rPr lang="ru-RU" dirty="0" smtClean="0"/>
              <a:t>и </a:t>
            </a:r>
            <a:r>
              <a:rPr lang="ru-RU" dirty="0"/>
              <a:t>зони </a:t>
            </a:r>
            <a:r>
              <a:rPr lang="ru-RU" dirty="0" smtClean="0"/>
              <a:t>повез. </a:t>
            </a:r>
            <a:r>
              <a:rPr lang="ru-RU" dirty="0"/>
              <a:t>паровода </a:t>
            </a:r>
            <a:r>
              <a:rPr lang="ru-RU" dirty="0" smtClean="0"/>
              <a:t>П2-бифлукс</a:t>
            </a:r>
            <a:r>
              <a:rPr lang="sr-Latn-RS" dirty="0"/>
              <a:t>,</a:t>
            </a:r>
            <a:endParaRPr lang="ru-RU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ru-RU" dirty="0"/>
              <a:t>Mонтажно</a:t>
            </a:r>
            <a:r>
              <a:rPr lang="sr-Latn-RS" dirty="0"/>
              <a:t> </a:t>
            </a:r>
            <a:r>
              <a:rPr lang="ru-RU" dirty="0"/>
              <a:t>демонтажни радови -</a:t>
            </a:r>
            <a:r>
              <a:rPr lang="sr-Latn-RS" dirty="0"/>
              <a:t> </a:t>
            </a:r>
            <a:r>
              <a:rPr lang="ru-RU" dirty="0"/>
              <a:t>испаривач, ЕКО1А</a:t>
            </a:r>
            <a:r>
              <a:rPr lang="ru-RU" dirty="0" smtClean="0"/>
              <a:t>, повезни пароводи, </a:t>
            </a:r>
            <a:r>
              <a:rPr lang="ru-RU" dirty="0"/>
              <a:t>П2, цевовод убризгавања, </a:t>
            </a:r>
            <a:r>
              <a:rPr lang="ru-RU" dirty="0" smtClean="0"/>
              <a:t>овешења, </a:t>
            </a:r>
            <a:r>
              <a:rPr lang="sr-Latn-RS" dirty="0" smtClean="0"/>
              <a:t> BY-PASS VP, </a:t>
            </a:r>
            <a:r>
              <a:rPr lang="ru-RU" dirty="0" smtClean="0"/>
              <a:t>скеларско</a:t>
            </a:r>
            <a:r>
              <a:rPr lang="sr-Latn-RS" dirty="0"/>
              <a:t>-</a:t>
            </a:r>
            <a:r>
              <a:rPr lang="ru-RU" dirty="0"/>
              <a:t>изолатерски </a:t>
            </a:r>
            <a:r>
              <a:rPr lang="ru-RU" dirty="0" smtClean="0"/>
              <a:t>радови </a:t>
            </a:r>
            <a:r>
              <a:rPr lang="sr-Latn-RS" dirty="0" smtClean="0"/>
              <a:t>…</a:t>
            </a:r>
            <a:endParaRPr lang="ru-RU" dirty="0" smtClean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CS" altLang="en-US" b="1" dirty="0"/>
              <a:t>Укупна маса </a:t>
            </a:r>
            <a:r>
              <a:rPr lang="sr-Cyrl-CS" altLang="en-US" b="1" dirty="0" smtClean="0"/>
              <a:t>монтиране </a:t>
            </a:r>
            <a:r>
              <a:rPr lang="sr-Cyrl-CS" altLang="en-US" b="1" dirty="0"/>
              <a:t>опреме </a:t>
            </a:r>
            <a:r>
              <a:rPr lang="sr-Cyrl-CS" altLang="en-US" b="1" dirty="0" smtClean="0"/>
              <a:t>1.800 </a:t>
            </a:r>
            <a:r>
              <a:rPr lang="sr-Latn-RS" altLang="en-US" b="1" dirty="0"/>
              <a:t>t</a:t>
            </a:r>
            <a:r>
              <a:rPr lang="sr-Cyrl-CS" altLang="en-US" b="1" dirty="0" smtClean="0"/>
              <a:t>, </a:t>
            </a:r>
            <a:r>
              <a:rPr lang="sr-Cyrl-CS" altLang="en-US" b="1" dirty="0"/>
              <a:t>укупан број заварених спојева </a:t>
            </a:r>
            <a:r>
              <a:rPr lang="sr-Latn-RS" altLang="en-US" b="1" dirty="0" smtClean="0"/>
              <a:t> </a:t>
            </a:r>
            <a:r>
              <a:rPr lang="sr-Cyrl-CS" altLang="en-US" b="1" dirty="0" smtClean="0"/>
              <a:t>54.000.</a:t>
            </a:r>
            <a:r>
              <a:rPr lang="sr-Cyrl-CS" altLang="en-US" b="1" dirty="0"/>
              <a:t/>
            </a:r>
            <a:br>
              <a:rPr lang="sr-Cyrl-CS" altLang="en-US" b="1" dirty="0"/>
            </a:br>
            <a:endParaRPr lang="en-US" b="1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endParaRPr lang="sr-Latn-RS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551384" y="1916832"/>
            <a:ext cx="5389033" cy="43924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2060"/>
              </a:buClr>
            </a:pPr>
            <a:r>
              <a:rPr lang="sr-Cyrl-RS" dirty="0" smtClean="0">
                <a:solidFill>
                  <a:srgbClr val="023F88"/>
                </a:solidFill>
              </a:rPr>
              <a:t>Замена </a:t>
            </a:r>
            <a:r>
              <a:rPr lang="ru-RU" dirty="0" smtClean="0">
                <a:solidFill>
                  <a:srgbClr val="023F88"/>
                </a:solidFill>
              </a:rPr>
              <a:t>испаривача (</a:t>
            </a:r>
            <a:r>
              <a:rPr lang="ru-RU" sz="1600" dirty="0" smtClean="0">
                <a:solidFill>
                  <a:srgbClr val="023F88"/>
                </a:solidFill>
              </a:rPr>
              <a:t>72</a:t>
            </a:r>
            <a:r>
              <a:rPr lang="en-US" sz="1600" dirty="0">
                <a:solidFill>
                  <a:srgbClr val="023F88"/>
                </a:solidFill>
              </a:rPr>
              <a:t>-</a:t>
            </a:r>
            <a:r>
              <a:rPr lang="sr-Cyrl-CS" sz="1600" dirty="0">
                <a:solidFill>
                  <a:srgbClr val="023F88"/>
                </a:solidFill>
              </a:rPr>
              <a:t>112</a:t>
            </a:r>
            <a:r>
              <a:rPr lang="en-US" sz="1600" dirty="0">
                <a:solidFill>
                  <a:srgbClr val="023F88"/>
                </a:solidFill>
              </a:rPr>
              <a:t> </a:t>
            </a:r>
            <a:r>
              <a:rPr lang="sr-Latn-CS" sz="1600" dirty="0">
                <a:solidFill>
                  <a:srgbClr val="023F88"/>
                </a:solidFill>
              </a:rPr>
              <a:t>m</a:t>
            </a:r>
            <a:r>
              <a:rPr lang="sr-Cyrl-CS" dirty="0">
                <a:solidFill>
                  <a:srgbClr val="023F88"/>
                </a:solidFill>
              </a:rPr>
              <a:t>)</a:t>
            </a:r>
            <a:r>
              <a:rPr lang="sr-Latn-CS" dirty="0">
                <a:solidFill>
                  <a:srgbClr val="023F88"/>
                </a:solidFill>
              </a:rPr>
              <a:t>,</a:t>
            </a:r>
            <a:r>
              <a:rPr lang="sr-Cyrl-CS" dirty="0">
                <a:solidFill>
                  <a:srgbClr val="023F88"/>
                </a:solidFill>
              </a:rPr>
              <a:t> додатни ЕКО са </a:t>
            </a:r>
            <a:r>
              <a:rPr lang="sr-Cyrl-RS" dirty="0">
                <a:solidFill>
                  <a:srgbClr val="023F88"/>
                </a:solidFill>
              </a:rPr>
              <a:t>припадајућом </a:t>
            </a:r>
            <a:r>
              <a:rPr lang="sr-Cyrl-RS" dirty="0" smtClean="0">
                <a:solidFill>
                  <a:srgbClr val="023F88"/>
                </a:solidFill>
              </a:rPr>
              <a:t>опремом</a:t>
            </a:r>
            <a:r>
              <a:rPr lang="ru-RU" dirty="0" smtClean="0">
                <a:solidFill>
                  <a:srgbClr val="023F88"/>
                </a:solidFill>
              </a:rPr>
              <a:t>, </a:t>
            </a:r>
            <a:r>
              <a:rPr lang="ru-RU" dirty="0">
                <a:solidFill>
                  <a:srgbClr val="023F88"/>
                </a:solidFill>
              </a:rPr>
              <a:t>парни дувачи и водени топови, надзор над радовима</a:t>
            </a:r>
            <a:r>
              <a:rPr lang="sr-Latn-RS" dirty="0">
                <a:solidFill>
                  <a:srgbClr val="023F88"/>
                </a:solidFill>
              </a:rPr>
              <a:t>,</a:t>
            </a:r>
            <a:r>
              <a:rPr lang="ru-RU" dirty="0">
                <a:solidFill>
                  <a:srgbClr val="023F88"/>
                </a:solidFill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dirty="0" smtClean="0">
                <a:solidFill>
                  <a:srgbClr val="023F88"/>
                </a:solidFill>
              </a:rPr>
              <a:t>Замена П1, МП2 и МП3 са овесним цевима  и антиабразивним заштитама,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ru-RU" dirty="0">
                <a:solidFill>
                  <a:srgbClr val="023F88"/>
                </a:solidFill>
              </a:rPr>
              <a:t>Mонтажно</a:t>
            </a:r>
            <a:r>
              <a:rPr lang="sr-Latn-RS" dirty="0">
                <a:solidFill>
                  <a:srgbClr val="023F88"/>
                </a:solidFill>
              </a:rPr>
              <a:t> </a:t>
            </a:r>
            <a:r>
              <a:rPr lang="ru-RU" dirty="0">
                <a:solidFill>
                  <a:srgbClr val="023F88"/>
                </a:solidFill>
              </a:rPr>
              <a:t>демонтажни радови -</a:t>
            </a:r>
            <a:r>
              <a:rPr lang="sr-Latn-RS" dirty="0">
                <a:solidFill>
                  <a:srgbClr val="023F88"/>
                </a:solidFill>
              </a:rPr>
              <a:t> </a:t>
            </a:r>
            <a:r>
              <a:rPr lang="ru-RU" dirty="0">
                <a:solidFill>
                  <a:srgbClr val="023F88"/>
                </a:solidFill>
              </a:rPr>
              <a:t>испаривач, </a:t>
            </a:r>
            <a:r>
              <a:rPr lang="ru-RU" dirty="0" smtClean="0">
                <a:solidFill>
                  <a:srgbClr val="023F88"/>
                </a:solidFill>
              </a:rPr>
              <a:t>ЕКО1А, додатни напојни вод, </a:t>
            </a:r>
            <a:r>
              <a:rPr lang="sr-Cyrl-RS" dirty="0" smtClean="0">
                <a:solidFill>
                  <a:srgbClr val="023F88"/>
                </a:solidFill>
              </a:rPr>
              <a:t>П1, МП2, МП3, </a:t>
            </a:r>
            <a:r>
              <a:rPr lang="sr-Latn-RS" dirty="0">
                <a:solidFill>
                  <a:srgbClr val="023F88"/>
                </a:solidFill>
              </a:rPr>
              <a:t>BY-PASS </a:t>
            </a:r>
            <a:r>
              <a:rPr lang="sr-Latn-RS" dirty="0" smtClean="0">
                <a:solidFill>
                  <a:srgbClr val="023F88"/>
                </a:solidFill>
              </a:rPr>
              <a:t>VP</a:t>
            </a:r>
            <a:r>
              <a:rPr lang="sr-Cyrl-RS" dirty="0" smtClean="0">
                <a:solidFill>
                  <a:srgbClr val="023F88"/>
                </a:solidFill>
              </a:rPr>
              <a:t>,</a:t>
            </a:r>
            <a:endParaRPr lang="sr-Latn-RS" dirty="0">
              <a:solidFill>
                <a:srgbClr val="023F8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</a:pPr>
            <a:r>
              <a:rPr lang="sr-Cyrl-CS" altLang="en-US" b="1" dirty="0" smtClean="0">
                <a:solidFill>
                  <a:srgbClr val="023F88"/>
                </a:solidFill>
              </a:rPr>
              <a:t>Укупна маса монтиране опреме 2.200 </a:t>
            </a:r>
            <a:r>
              <a:rPr lang="sr-Latn-RS" altLang="en-US" b="1" dirty="0" smtClean="0">
                <a:solidFill>
                  <a:srgbClr val="023F88"/>
                </a:solidFill>
              </a:rPr>
              <a:t>t</a:t>
            </a:r>
            <a:r>
              <a:rPr lang="sr-Cyrl-CS" altLang="en-US" b="1" dirty="0" smtClean="0">
                <a:solidFill>
                  <a:srgbClr val="023F88"/>
                </a:solidFill>
              </a:rPr>
              <a:t>, укупан број заварених спојева  70.000.</a:t>
            </a:r>
            <a:r>
              <a:rPr lang="sr-Cyrl-CS" altLang="en-US" b="1" dirty="0">
                <a:solidFill>
                  <a:srgbClr val="023F88"/>
                </a:solidFill>
              </a:rPr>
              <a:t/>
            </a:r>
            <a:br>
              <a:rPr lang="sr-Cyrl-CS" altLang="en-US" b="1" dirty="0">
                <a:solidFill>
                  <a:srgbClr val="023F88"/>
                </a:solidFill>
              </a:rPr>
            </a:br>
            <a:endParaRPr lang="en-US" b="1" dirty="0">
              <a:solidFill>
                <a:srgbClr val="023F8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sr-Cyrl-CS" dirty="0" smtClean="0"/>
              <a:t>Цевни систем котла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dirty="0"/>
              <a:t>ОГРАНАК ТЕНТ -  ТЕНТ Б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479376" y="1052736"/>
            <a:ext cx="5386917" cy="67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23F88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Б1  -  2012.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6002159" y="1052736"/>
            <a:ext cx="5627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b="1" kern="1200">
                <a:solidFill>
                  <a:srgbClr val="013E89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18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rgbClr val="004990"/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dirty="0" smtClean="0"/>
              <a:t>Блок ТЕНТ Б2  - 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60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1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2147483647&quot;/&gt;&lt;m_strSuffix17909&gt;%&lt;/m_strSuffix17909&gt;&lt;/m_precDefaultPercent&gt;&lt;m_precDefaultDate&gt;&lt;m_bNumberIsYear val=&quot;0&quot;/&gt;&lt;m_strFormatTime&gt;%#m/%#d/%Y&lt;/m_strFormatTime&gt;&lt;/m_precDefaultDate&gt;&lt;m_precDefaultYear/&gt;&lt;m_precDefaultQuarter/&gt;&lt;m_precDefaultMonth/&gt;&lt;m_precDefaultWeek/&gt;&lt;m_precDefaultDay/&gt;&lt;m_mruColor&gt;&lt;m_vecMRU length=&quot;12&quot;&gt;&lt;elem m_fUsage=&quot;2.74082484300296070000E+000&quot;&gt;&lt;m_msothmcolidx val=&quot;0&quot;/&gt;&lt;m_rgb r=&quot;c0&quot; g=&quot;0&quot; b=&quot;0&quot;/&gt;&lt;m_ppcolschidx tagver0=&quot;23004&quot; tagname0=&quot;m_ppcolschidxUNRECOGNIZED&quot; val=&quot;0&quot;/&gt;&lt;m_nBrightness val=&quot;0&quot;/&gt;&lt;/elem&gt;&lt;elem m_fUsage=&quot;2.21966407382955920000E+000&quot;&gt;&lt;m_msothmcolidx val=&quot;0&quot;/&gt;&lt;m_rgb r=&quot;c0&quot; g=&quot;c0&quot; b=&quot;c0&quot;/&gt;&lt;m_ppcolschidx tagver0=&quot;23004&quot; tagname0=&quot;m_ppcolschidxUNRECOGNIZED&quot; val=&quot;0&quot;/&gt;&lt;m_nBrightness val=&quot;0&quot;/&gt;&lt;/elem&gt;&lt;elem m_fUsage=&quot;1.47635957267100060000E+000&quot;&gt;&lt;m_msothmcolidx val=&quot;0&quot;/&gt;&lt;m_rgb r=&quot;c3&quot; g=&quot;d6&quot; b=&quot;9b&quot;/&gt;&lt;m_ppcolschidx tagver0=&quot;23004&quot; tagname0=&quot;m_ppcolschidxUNRECOGNIZED&quot; val=&quot;0&quot;/&gt;&lt;m_nBrightness val=&quot;0&quot;/&gt;&lt;/elem&gt;&lt;elem m_fUsage=&quot;9.77910489000000330000E-001&quot;&gt;&lt;m_msothmcolidx val=&quot;0&quot;/&gt;&lt;m_rgb r=&quot;de&quot; g=&quot;e9&quot; b=&quot;c9&quot;/&gt;&lt;m_ppcolschidx tagver0=&quot;23004&quot; tagname0=&quot;m_ppcolschidxUNRECOGNIZED&quot; val=&quot;0&quot;/&gt;&lt;m_nBrightness val=&quot;0&quot;/&gt;&lt;/elem&gt;&lt;elem m_fUsage=&quot;6.88845639477159160000E-001&quot;&gt;&lt;m_msothmcolidx val=&quot;0&quot;/&gt;&lt;m_rgb r=&quot;8e&quot; g=&quot;b4&quot; b=&quot;e3&quot;/&gt;&lt;m_ppcolschidx tagver0=&quot;23004&quot; tagname0=&quot;m_ppcolschidxUNRECOGNIZED&quot; val=&quot;0&quot;/&gt;&lt;m_nBrightness val=&quot;0&quot;/&gt;&lt;/elem&gt;&lt;elem m_fUsage=&quot;6.56100000000000130000E-001&quot;&gt;&lt;m_msothmcolidx val=&quot;0&quot;/&gt;&lt;m_rgb r=&quot;e6&quot; g=&quot;ea&quot; b=&quot;d5&quot;/&gt;&lt;m_ppcolschidx tagver0=&quot;23004&quot; tagname0=&quot;m_ppcolschidxUNRECOGNIZED&quot; val=&quot;0&quot;/&gt;&lt;m_nBrightness val=&quot;0&quot;/&gt;&lt;/elem&gt;&lt;elem m_fUsage=&quot;4.87881794619842100000E-001&quot;&gt;&lt;m_msothmcolidx val=&quot;0&quot;/&gt;&lt;m_rgb r=&quot;80&quot; g=&quot;80&quot; b=&quot;80&quot;/&gt;&lt;m_ppcolschidx tagver0=&quot;23004&quot; tagname0=&quot;m_ppcolschidxUNRECOGNIZED&quot; val=&quot;0&quot;/&gt;&lt;m_nBrightness val=&quot;0&quot;/&gt;&lt;/elem&gt;&lt;elem m_fUsage=&quot;1.85302018885184190000E-001&quot;&gt;&lt;m_msothmcolidx val=&quot;0&quot;/&gt;&lt;m_rgb r=&quot;55&quot; g=&quot;8e&quot; b=&quot;d5&quot;/&gt;&lt;m_ppcolschidx tagver0=&quot;23004&quot; tagname0=&quot;m_ppcolschidxUNRECOGNIZED&quot; val=&quot;0&quot;/&gt;&lt;m_nBrightness val=&quot;0&quot;/&gt;&lt;/elem&gt;&lt;elem m_fUsage=&quot;1.73608734989145280000E-001&quot;&gt;&lt;m_msothmcolidx val=&quot;0&quot;/&gt;&lt;m_rgb r=&quot;a9&quot; g=&quot;ba&quot; b=&quot;d3&quot;/&gt;&lt;m_ppcolschidx tagver0=&quot;23004&quot; tagname0=&quot;m_ppcolschidxUNRECOGNIZED&quot; val=&quot;0&quot;/&gt;&lt;m_nBrightness val=&quot;0&quot;/&gt;&lt;/elem&gt;&lt;elem m_fUsage=&quot;1.09418989131512430000E-001&quot;&gt;&lt;m_msothmcolidx val=&quot;0&quot;/&gt;&lt;m_rgb r=&quot;f5&quot; g=&quot;cc&quot; b=&quot;cc&quot;/&gt;&lt;m_ppcolschidx tagver0=&quot;23004&quot; tagname0=&quot;m_ppcolschidxUNRECOGNIZED&quot; val=&quot;0&quot;/&gt;&lt;m_nBrightness val=&quot;0&quot;/&gt;&lt;/elem&gt;&lt;elem m_fUsage=&quot;9.84770902183611930000E-002&quot;&gt;&lt;m_msothmcolidx val=&quot;0&quot;/&gt;&lt;m_rgb r=&quot;eb&quot; g=&quot;99&quot; b=&quot;99&quot;/&gt;&lt;m_ppcolschidx tagver0=&quot;23004&quot; tagname0=&quot;m_ppcolschidxUNRECOGNIZED&quot; val=&quot;0&quot;/&gt;&lt;m_nBrightness val=&quot;0&quot;/&gt;&lt;/elem&gt;&lt;elem m_fUsage=&quot;8.86293811965250810000E-002&quot;&gt;&lt;m_msothmcolidx val=&quot;0&quot;/&gt;&lt;m_rgb r=&quot;db&quot; g=&quot;4d&quot; b=&quot;4d&quot;/&gt;&lt;m_ppcolschidx tagver0=&quot;23004&quot; tagname0=&quot;m_ppcolschidxUNRECOGNIZED&quot; val=&quot;0&quot;/&gt;&lt;m_nBrightness val=&quot;0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EP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C3328"/>
        </a:solidFill>
        <a:ln>
          <a:solidFill>
            <a:srgbClr val="9C3328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13507</TotalTime>
  <Words>3877</Words>
  <Application>Microsoft Office PowerPoint</Application>
  <PresentationFormat>Custom</PresentationFormat>
  <Paragraphs>478</Paragraphs>
  <Slides>35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EPS Design</vt:lpstr>
      <vt:lpstr>think-cell Slide</vt:lpstr>
      <vt:lpstr>Document</vt:lpstr>
      <vt:lpstr>PowerPoint Presentation</vt:lpstr>
      <vt:lpstr>Увод</vt:lpstr>
      <vt:lpstr>I фаза ревитализације блокова ТЕНТ Б1 и Б2</vt:lpstr>
      <vt:lpstr>1. Циљеви пројекта</vt:lpstr>
      <vt:lpstr>Ремонт ТА и опреме у машинској хали</vt:lpstr>
      <vt:lpstr>Ремонт ТА и опреме у машинској хали</vt:lpstr>
      <vt:lpstr>ЗАМЕНА DCS-а И ОПРЕМЕ У ПОЉУ</vt:lpstr>
      <vt:lpstr>Замена DCS и опреме у пољу</vt:lpstr>
      <vt:lpstr>Цевни систем котла</vt:lpstr>
      <vt:lpstr>Цевни систем котла</vt:lpstr>
      <vt:lpstr>Генератор</vt:lpstr>
      <vt:lpstr>Замена генератора</vt:lpstr>
      <vt:lpstr>Ремонт осталих постројења</vt:lpstr>
      <vt:lpstr>Остали радови на котловском постројењу</vt:lpstr>
      <vt:lpstr>Грађевински радови</vt:lpstr>
      <vt:lpstr>Грађевински радови</vt:lpstr>
      <vt:lpstr>Пуштање блока у рад (Commissioning)</vt:lpstr>
      <vt:lpstr>Задати циљеви I фазе ревитализације блокова ТЕНТ Б1 и Б2</vt:lpstr>
      <vt:lpstr>Задати циљеви I фазе ревитализације блокова ТЕНТ Б1 и Б2</vt:lpstr>
      <vt:lpstr>Уградња додатног економајзера</vt:lpstr>
      <vt:lpstr>Уградња додатног економајзера</vt:lpstr>
      <vt:lpstr>Параметри котловског постројења у опсегу максималне снаге</vt:lpstr>
      <vt:lpstr>Параметри котловског постројења у опсегу максималне снаге</vt:lpstr>
      <vt:lpstr>Поређење параметара котла и блока пре и после реконструкције</vt:lpstr>
      <vt:lpstr>Енергетски ефекти реконструкције и модернизације</vt:lpstr>
      <vt:lpstr>Техноекономски ефекти реконструкције и модернизације</vt:lpstr>
      <vt:lpstr>Техноекономски ефекти реконструкције и модернизације</vt:lpstr>
      <vt:lpstr>Ефекти капиталног ремонта - Закључак</vt:lpstr>
      <vt:lpstr>Ефекти капиталног ремонта - Закључак</vt:lpstr>
      <vt:lpstr>Ефекти капиталног ремонта - Закључак</vt:lpstr>
      <vt:lpstr>II  фаза ревитализације блокова ТЕНТ Б1 И Б2</vt:lpstr>
      <vt:lpstr>Планирани радови у II фази ревитализације блока ТЕНТ Б1   </vt:lpstr>
      <vt:lpstr>Планирани радови у II фази ревитализације блока ТЕНТ Б1 </vt:lpstr>
      <vt:lpstr>Планирани радови у II фази ревитализације блока ТЕНТ Б1 2020.</vt:lpstr>
      <vt:lpstr>ХВАЛА НА ПАЖЊИ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Наслов презентације</dc:title>
  <dc:creator>svetlanape</dc:creator>
  <cp:keywords>21680p</cp:keywords>
  <cp:lastModifiedBy>Ivan Gajic</cp:lastModifiedBy>
  <cp:revision>1856</cp:revision>
  <cp:lastPrinted>2015-02-19T17:42:31Z</cp:lastPrinted>
  <dcterms:created xsi:type="dcterms:W3CDTF">2012-06-18T11:37:59Z</dcterms:created>
  <dcterms:modified xsi:type="dcterms:W3CDTF">2017-10-04T09:15:55Z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