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1" r:id="rId2"/>
    <p:sldId id="268" r:id="rId3"/>
    <p:sldId id="270" r:id="rId4"/>
    <p:sldId id="288" r:id="rId5"/>
    <p:sldId id="267" r:id="rId6"/>
    <p:sldId id="269" r:id="rId7"/>
    <p:sldId id="279" r:id="rId8"/>
    <p:sldId id="273" r:id="rId9"/>
    <p:sldId id="271" r:id="rId10"/>
    <p:sldId id="272" r:id="rId11"/>
    <p:sldId id="274" r:id="rId12"/>
    <p:sldId id="275" r:id="rId13"/>
    <p:sldId id="277" r:id="rId14"/>
    <p:sldId id="284" r:id="rId15"/>
    <p:sldId id="285" r:id="rId16"/>
    <p:sldId id="286" r:id="rId17"/>
    <p:sldId id="28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8" autoAdjust="0"/>
    <p:restoredTop sz="85882" autoAdjust="0"/>
  </p:normalViewPr>
  <p:slideViewPr>
    <p:cSldViewPr snapToGrid="0">
      <p:cViewPr varScale="1">
        <p:scale>
          <a:sx n="99" d="100"/>
          <a:sy n="99" d="100"/>
        </p:scale>
        <p:origin x="-78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15905-2182-488C-B1FB-40C1E8B949F7}" type="datetimeFigureOut">
              <a:rPr lang="en-US" smtClean="0"/>
              <a:pPr/>
              <a:t>16-Jul-15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5CDD4E-86BA-4667-A372-39FF6194D8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2554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5CDD4E-86BA-4667-A372-39FF6194D82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30181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r-Cyrl-R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75F9ED-42F9-414B-B755-FF4715B26C0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2540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E078-A71A-48BB-AF0D-672C3A7EA0CE}" type="datetimeFigureOut">
              <a:rPr lang="en-US" smtClean="0"/>
              <a:pPr/>
              <a:t>16-Jul-15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A10F-77A5-40EC-980F-9073CDC96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2406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E078-A71A-48BB-AF0D-672C3A7EA0CE}" type="datetimeFigureOut">
              <a:rPr lang="en-US" smtClean="0"/>
              <a:pPr/>
              <a:t>16-Jul-15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A10F-77A5-40EC-980F-9073CDC96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0026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E078-A71A-48BB-AF0D-672C3A7EA0CE}" type="datetimeFigureOut">
              <a:rPr lang="en-US" smtClean="0"/>
              <a:pPr/>
              <a:t>16-Jul-15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A10F-77A5-40EC-980F-9073CDC96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1561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E078-A71A-48BB-AF0D-672C3A7EA0CE}" type="datetimeFigureOut">
              <a:rPr lang="en-US" smtClean="0"/>
              <a:pPr/>
              <a:t>16-Jul-15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A10F-77A5-40EC-980F-9073CDC96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6027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E078-A71A-48BB-AF0D-672C3A7EA0CE}" type="datetimeFigureOut">
              <a:rPr lang="en-US" smtClean="0"/>
              <a:pPr/>
              <a:t>16-Jul-15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A10F-77A5-40EC-980F-9073CDC96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8752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E078-A71A-48BB-AF0D-672C3A7EA0CE}" type="datetimeFigureOut">
              <a:rPr lang="en-US" smtClean="0"/>
              <a:pPr/>
              <a:t>16-Jul-15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A10F-77A5-40EC-980F-9073CDC96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4379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E078-A71A-48BB-AF0D-672C3A7EA0CE}" type="datetimeFigureOut">
              <a:rPr lang="en-US" smtClean="0"/>
              <a:pPr/>
              <a:t>16-Jul-15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A10F-77A5-40EC-980F-9073CDC96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8877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E078-A71A-48BB-AF0D-672C3A7EA0CE}" type="datetimeFigureOut">
              <a:rPr lang="en-US" smtClean="0"/>
              <a:pPr/>
              <a:t>16-Jul-15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A10F-77A5-40EC-980F-9073CDC96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0278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E078-A71A-48BB-AF0D-672C3A7EA0CE}" type="datetimeFigureOut">
              <a:rPr lang="en-US" smtClean="0"/>
              <a:pPr/>
              <a:t>16-Jul-15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A10F-77A5-40EC-980F-9073CDC96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49294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E078-A71A-48BB-AF0D-672C3A7EA0CE}" type="datetimeFigureOut">
              <a:rPr lang="en-US" smtClean="0"/>
              <a:pPr/>
              <a:t>16-Jul-15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A10F-77A5-40EC-980F-9073CDC96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7380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3E078-A71A-48BB-AF0D-672C3A7EA0CE}" type="datetimeFigureOut">
              <a:rPr lang="en-US" smtClean="0"/>
              <a:pPr/>
              <a:t>16-Jul-15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FA10F-77A5-40EC-980F-9073CDC96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1140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3E078-A71A-48BB-AF0D-672C3A7EA0CE}" type="datetimeFigureOut">
              <a:rPr lang="en-US" smtClean="0"/>
              <a:pPr/>
              <a:t>16-Jul-15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FA10F-77A5-40EC-980F-9073CDC96B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3220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600" y="1612899"/>
            <a:ext cx="10610850" cy="4394201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dirty="0" smtClean="0"/>
              <a:t>    </a:t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r>
              <a:rPr lang="x-none" sz="4900" b="1" dirty="0" smtClean="0">
                <a:solidFill>
                  <a:prstClr val="black"/>
                </a:solidFill>
              </a:rPr>
              <a:t>Пост </a:t>
            </a:r>
            <a:r>
              <a:rPr lang="x-none" sz="4900" b="1" dirty="0">
                <a:solidFill>
                  <a:prstClr val="black"/>
                </a:solidFill>
              </a:rPr>
              <a:t>скрининг документ</a:t>
            </a:r>
            <a:r>
              <a:rPr lang="x-none" sz="4900" dirty="0">
                <a:solidFill>
                  <a:prstClr val="black"/>
                </a:solidFill>
              </a:rPr>
              <a:t/>
            </a:r>
            <a:br>
              <a:rPr lang="x-none" sz="4900" dirty="0">
                <a:solidFill>
                  <a:prstClr val="black"/>
                </a:solidFill>
              </a:rPr>
            </a:br>
            <a:r>
              <a:rPr lang="x-none" sz="4900" dirty="0">
                <a:solidFill>
                  <a:prstClr val="black"/>
                </a:solidFill>
              </a:rPr>
              <a:t>Поглавље 27, Животна средина и климатске промене</a:t>
            </a:r>
            <a:r>
              <a:rPr lang="sr-Cyrl-RS" sz="4900" dirty="0"/>
              <a:t/>
            </a:r>
            <a:br>
              <a:rPr lang="sr-Cyrl-RS" sz="4900" dirty="0"/>
            </a:br>
            <a:r>
              <a:rPr lang="sr-Cyrl-RS" sz="4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Индустријско загађење</a:t>
            </a:r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Београд, 1</a:t>
            </a:r>
            <a:r>
              <a:rPr lang="en-U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sr-Cyrl-RS" sz="3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.07.2015.</a:t>
            </a:r>
            <a:endParaRPr lang="sr-Latn-RS" sz="3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25265" y="385762"/>
            <a:ext cx="912870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96233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1698938" y="115888"/>
            <a:ext cx="9375820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Calibri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Calibri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Calibri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Calibri" pitchFamily="34" charset="0"/>
              </a:defRPr>
            </a:lvl5pPr>
            <a:lvl6pPr marL="2514600" indent="-228600"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4" charset="0"/>
              </a:defRPr>
            </a:lvl6pPr>
            <a:lvl7pPr marL="2971800" indent="-228600"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4" charset="0"/>
              </a:defRPr>
            </a:lvl7pPr>
            <a:lvl8pPr marL="3429000" indent="-228600"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4" charset="0"/>
              </a:defRPr>
            </a:lvl8pPr>
            <a:lvl9pPr marL="3886200" indent="-228600"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4" charset="0"/>
              </a:defRPr>
            </a:lvl9pPr>
          </a:lstStyle>
          <a:p>
            <a:pPr lvl="0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sr-Cyrl-RS" sz="4200" b="0" dirty="0" smtClean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Административни капацитети</a:t>
            </a:r>
            <a:endParaRPr lang="en-US" sz="4200" b="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27054374"/>
              </p:ext>
            </p:extLst>
          </p:nvPr>
        </p:nvGraphicFramePr>
        <p:xfrm>
          <a:off x="558800" y="1107430"/>
          <a:ext cx="11188699" cy="4872900"/>
        </p:xfrm>
        <a:graphic>
          <a:graphicData uri="http://schemas.openxmlformats.org/drawingml/2006/table">
            <a:tbl>
              <a:tblPr firstRow="1" firstCol="1" bandRow="1"/>
              <a:tblGrid>
                <a:gridCol w="1676724"/>
                <a:gridCol w="1948488"/>
                <a:gridCol w="1760817"/>
                <a:gridCol w="1864849"/>
                <a:gridCol w="109919"/>
                <a:gridCol w="125388"/>
                <a:gridCol w="1931688"/>
                <a:gridCol w="113587"/>
                <a:gridCol w="1657239"/>
              </a:tblGrid>
              <a:tr h="5193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b="1" dirty="0" smtClean="0">
                          <a:solidFill>
                            <a:schemeClr val="tx1"/>
                          </a:solidFill>
                          <a:effectLst/>
                        </a:rPr>
                        <a:t>Надлежни орган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IPPC</a:t>
                      </a:r>
                      <a:r>
                        <a:rPr lang="sr-Cyrl-RS" sz="1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-интегрисано спречавање и контрола загађивања животне средине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LCP</a:t>
                      </a:r>
                      <a:r>
                        <a:rPr lang="sr-Cyrl-RS" sz="1100" dirty="0" smtClean="0">
                          <a:solidFill>
                            <a:schemeClr val="tx1"/>
                          </a:solidFill>
                          <a:effectLst/>
                        </a:rPr>
                        <a:t>-велика ложишта за сагоревање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WI-</a:t>
                      </a:r>
                      <a:r>
                        <a:rPr lang="sr-Cyrl-RS" sz="1100" dirty="0" smtClean="0">
                          <a:solidFill>
                            <a:schemeClr val="tx1"/>
                          </a:solidFill>
                          <a:effectLst/>
                        </a:rPr>
                        <a:t>Инсинерација отпада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chemeClr val="tx1"/>
                          </a:solidFill>
                          <a:effectLst/>
                        </a:rPr>
                        <a:t>VOC-</a:t>
                      </a:r>
                      <a:r>
                        <a:rPr lang="sr-Cyrl-RS" sz="1100" dirty="0" smtClean="0">
                          <a:solidFill>
                            <a:schemeClr val="tx1"/>
                          </a:solidFill>
                          <a:effectLst/>
                        </a:rPr>
                        <a:t>Испарљива органска једињења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TIO</a:t>
                      </a:r>
                      <a:r>
                        <a:rPr lang="en-US" sz="1100" b="1" baseline="-25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</a:tr>
              <a:tr h="784884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Министарство пољопривреде и заштите животне средине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</a:rPr>
                        <a:t>Одељење за интегрисане дозволе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(3 </a:t>
                      </a:r>
                      <a:r>
                        <a:rPr lang="sr-Cyrl-RS" sz="1100" dirty="0" smtClean="0">
                          <a:effectLst/>
                        </a:rPr>
                        <a:t>издавача дозвола</a:t>
                      </a:r>
                      <a:r>
                        <a:rPr lang="en-US" sz="1100" dirty="0" smtClean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kern="1200" dirty="0" smtClean="0">
                          <a:effectLst/>
                        </a:rPr>
                        <a:t>Одсек за заштиту ваздуха и озонског омотача</a:t>
                      </a:r>
                      <a:r>
                        <a:rPr lang="x-none" sz="1100" kern="1200" smtClean="0">
                          <a:effectLst/>
                        </a:rPr>
                        <a:t> </a:t>
                      </a:r>
                      <a:r>
                        <a:rPr lang="x-none" sz="1100" kern="1200">
                          <a:effectLst/>
                        </a:rPr>
                        <a:t>(</a:t>
                      </a:r>
                      <a:r>
                        <a:rPr lang="x-none" sz="1100" kern="1200" smtClean="0">
                          <a:effectLst/>
                        </a:rPr>
                        <a:t>1</a:t>
                      </a:r>
                      <a:r>
                        <a:rPr lang="sr-Cyrl-RS" sz="1100" kern="1200" dirty="0" smtClean="0">
                          <a:effectLst/>
                        </a:rPr>
                        <a:t> запослени</a:t>
                      </a:r>
                      <a:r>
                        <a:rPr lang="x-none" sz="1100" kern="1200" smtClean="0">
                          <a:effectLst/>
                        </a:rPr>
                        <a:t>)</a:t>
                      </a:r>
                      <a:endParaRPr lang="en-US" sz="1100" dirty="0">
                        <a:effectLst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</a:rPr>
                        <a:t>Одељење за управљање отпадом</a:t>
                      </a:r>
                      <a:endParaRPr lang="en-US" sz="11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(</a:t>
                      </a:r>
                      <a:r>
                        <a:rPr lang="x-none" sz="1100" smtClean="0">
                          <a:effectLst/>
                        </a:rPr>
                        <a:t>1</a:t>
                      </a:r>
                      <a:r>
                        <a:rPr lang="en-US" sz="1100" dirty="0" smtClean="0">
                          <a:effectLst/>
                        </a:rPr>
                        <a:t> </a:t>
                      </a:r>
                      <a:r>
                        <a:rPr lang="sr-Cyrl-RS" sz="1100" dirty="0" smtClean="0">
                          <a:effectLst/>
                        </a:rPr>
                        <a:t>издавач дозвола са подељеним</a:t>
                      </a:r>
                      <a:r>
                        <a:rPr lang="sr-Cyrl-RS" sz="1100" baseline="0" dirty="0" smtClean="0">
                          <a:effectLst/>
                        </a:rPr>
                        <a:t> надлежностима</a:t>
                      </a:r>
                      <a:r>
                        <a:rPr lang="en-US" sz="1100" dirty="0" smtClean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Cyrl-R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Одсек за заштиту ваздуха и озонског омотача</a:t>
                      </a:r>
                      <a:r>
                        <a:rPr kumimoji="0" lang="x-none" sz="11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sr-Cyrl-R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x-none" sz="11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(1</a:t>
                      </a:r>
                      <a:r>
                        <a:rPr kumimoji="0" lang="sr-Cyrl-R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запослени</a:t>
                      </a:r>
                      <a:r>
                        <a:rPr kumimoji="0" lang="en-US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r-Cyrl-RS" sz="1100" dirty="0" smtClean="0">
                          <a:effectLst/>
                        </a:rPr>
                        <a:t>са подељеним</a:t>
                      </a:r>
                      <a:r>
                        <a:rPr lang="sr-Cyrl-RS" sz="1100" baseline="0" dirty="0" smtClean="0">
                          <a:effectLst/>
                        </a:rPr>
                        <a:t> надлежностима</a:t>
                      </a:r>
                      <a:r>
                        <a:rPr lang="en-US" sz="1100" dirty="0" smtClean="0">
                          <a:effectLst/>
                        </a:rPr>
                        <a:t>)</a:t>
                      </a:r>
                      <a:endParaRPr kumimoji="0" lang="en-U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baseline="0" dirty="0" smtClean="0">
                          <a:effectLst/>
                        </a:rPr>
                        <a:t>Одељење за управљање отпадом</a:t>
                      </a:r>
                      <a:r>
                        <a:rPr lang="en-US" sz="1100" baseline="0" dirty="0" smtClean="0">
                          <a:effectLst/>
                        </a:rPr>
                        <a:t> </a:t>
                      </a: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aseline="0" dirty="0" smtClean="0">
                          <a:effectLst/>
                        </a:rPr>
                        <a:t>(</a:t>
                      </a:r>
                      <a:r>
                        <a:rPr lang="sr-Cyrl-RS" sz="1100" baseline="0" dirty="0" smtClean="0">
                          <a:effectLst/>
                        </a:rPr>
                        <a:t>1 запослени</a:t>
                      </a:r>
                      <a:r>
                        <a:rPr lang="en-US" sz="1100" baseline="0" dirty="0" smtClean="0">
                          <a:effectLst/>
                        </a:rPr>
                        <a:t>)</a:t>
                      </a: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</a:tr>
              <a:tr h="25379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2 </a:t>
                      </a:r>
                      <a:r>
                        <a:rPr lang="sr-Cyrl-RS" sz="1100" dirty="0" smtClean="0">
                          <a:effectLst/>
                        </a:rPr>
                        <a:t>правника</a:t>
                      </a:r>
                      <a:r>
                        <a:rPr lang="en-US" sz="1100" dirty="0" smtClean="0">
                          <a:effectLst/>
                        </a:rPr>
                        <a:t>+</a:t>
                      </a:r>
                      <a:r>
                        <a:rPr lang="sr-Cyrl-RS" sz="1100" dirty="0" smtClean="0">
                          <a:effectLst/>
                        </a:rPr>
                        <a:t>инспектори</a:t>
                      </a:r>
                      <a:r>
                        <a:rPr lang="en-US" sz="1100" dirty="0" smtClean="0">
                          <a:effectLst/>
                        </a:rPr>
                        <a:t> </a:t>
                      </a:r>
                      <a:r>
                        <a:rPr lang="en-US" sz="1100" dirty="0">
                          <a:effectLst/>
                        </a:rPr>
                        <a:t>(16)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934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Покрајински секретаријат за урбанизам, градитељество</a:t>
                      </a:r>
                      <a:r>
                        <a:rPr lang="sr-Cyrl-RS" sz="1100" b="1" kern="1200" baseline="0" dirty="0" smtClean="0">
                          <a:solidFill>
                            <a:schemeClr val="tx1"/>
                          </a:solidFill>
                          <a:effectLst/>
                        </a:rPr>
                        <a:t> и заштиту животне средине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</a:rPr>
                        <a:t>1 издавач дозвола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</a:rPr>
                        <a:t>1 издавач дозвола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</a:tr>
              <a:tr h="35985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</a:rPr>
                        <a:t>инспектори</a:t>
                      </a:r>
                      <a:r>
                        <a:rPr lang="x-none" sz="1100" smtClean="0">
                          <a:effectLst/>
                        </a:rPr>
                        <a:t> </a:t>
                      </a:r>
                      <a:r>
                        <a:rPr lang="en-US" sz="1100" dirty="0" smtClean="0">
                          <a:effectLst/>
                        </a:rPr>
                        <a:t>(7</a:t>
                      </a:r>
                      <a:r>
                        <a:rPr lang="en-US" sz="11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/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</a:tr>
              <a:tr h="519342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Јединице локалне самоуправе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око</a:t>
                      </a:r>
                      <a:r>
                        <a:rPr lang="sr-Cyrl-RS" sz="11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25 издавача дозвола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</a:tr>
              <a:tr h="3591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8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</a:rPr>
                        <a:t>Инспектори са подељеним надлежностима</a:t>
                      </a:r>
                      <a:r>
                        <a:rPr lang="sr-Cyrl-RS" sz="1100" baseline="0" dirty="0">
                          <a:effectLst/>
                        </a:rPr>
                        <a:t> </a:t>
                      </a:r>
                      <a:r>
                        <a:rPr lang="en-US" sz="1100" dirty="0" smtClean="0">
                          <a:effectLst/>
                        </a:rPr>
                        <a:t>(181</a:t>
                      </a:r>
                      <a:r>
                        <a:rPr lang="en-US" sz="11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/>
                </a:tc>
              </a:tr>
              <a:tr h="6414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b="1" kern="1200" dirty="0" smtClean="0">
                          <a:solidFill>
                            <a:schemeClr val="tx1"/>
                          </a:solidFill>
                          <a:effectLst/>
                        </a:rPr>
                        <a:t>Агенција за заштиту животне средине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 gridSpan="8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+mn-lt"/>
                        </a:rPr>
                        <a:t>Одељење за регистар</a:t>
                      </a:r>
                      <a:endParaRPr lang="en-US" sz="1100" dirty="0">
                        <a:effectLst/>
                        <a:latin typeface="+mn-lt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</a:rPr>
                        <a:t>(</a:t>
                      </a:r>
                      <a:r>
                        <a:rPr lang="en-US" sz="1100" dirty="0" smtClean="0">
                          <a:effectLst/>
                          <a:latin typeface="+mn-lt"/>
                        </a:rPr>
                        <a:t>1</a:t>
                      </a:r>
                      <a:r>
                        <a:rPr lang="x-none" sz="1100" smtClean="0">
                          <a:effectLst/>
                          <a:latin typeface="+mn-lt"/>
                        </a:rPr>
                        <a:t> </a:t>
                      </a:r>
                      <a:r>
                        <a:rPr lang="sr-Cyrl-RS" sz="1100" dirty="0" smtClean="0">
                          <a:effectLst/>
                          <a:latin typeface="+mn-lt"/>
                        </a:rPr>
                        <a:t>запослени са подељеним надлежностима</a:t>
                      </a:r>
                      <a:r>
                        <a:rPr lang="en-US" sz="1100" dirty="0" smtClean="0">
                          <a:effectLst/>
                          <a:latin typeface="+mn-lt"/>
                        </a:rPr>
                        <a:t>)</a:t>
                      </a:r>
                      <a:endParaRPr lang="en-US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 smtClean="0">
                        <a:effectLst/>
                        <a:latin typeface="+mn-lt"/>
                      </a:endParaRPr>
                    </a:p>
                  </a:txBody>
                  <a:tcPr marL="68569" marR="68569" marT="0" marB="0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/>
                </a:tc>
              </a:tr>
              <a:tr h="5193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b="1" dirty="0" smtClean="0">
                          <a:solidFill>
                            <a:schemeClr val="tx1"/>
                          </a:solidFill>
                          <a:effectLst/>
                        </a:rPr>
                        <a:t>Министарство рударства и енергетике</a:t>
                      </a:r>
                      <a:endParaRPr lang="en-US" sz="11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</a:rPr>
                        <a:t>Одсек за одрживи развој и климатске промене у сектору енергетике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(3)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-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9" marR="68569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1893731" y="6369052"/>
            <a:ext cx="80879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RS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                          Надлежност је одређена према члану 133. закона о планирању и зградњи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916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36700" y="274638"/>
            <a:ext cx="8674100" cy="563562"/>
          </a:xfrm>
        </p:spPr>
        <p:txBody>
          <a:bodyPr>
            <a:normAutofit/>
          </a:bodyPr>
          <a:lstStyle/>
          <a:p>
            <a:r>
              <a:rPr lang="sr-Cyrl-R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СЕВЕСО директива-статус транспозиције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92100" y="990600"/>
            <a:ext cx="11226800" cy="56388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Севесо 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II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директива је делимично транспонована у законодавство Републике </a:t>
            </a:r>
            <a:r>
              <a:rPr lang="sr-Cyrl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Србије кроз Закон о заштити животне средине, Закон о ванредним ситуацијама и одговарајућа подзаконска акта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sr-Cyrl-CS" sz="2400" dirty="0">
                <a:latin typeface="Arial" panose="020B0604020202020204" pitchFamily="34" charset="0"/>
                <a:cs typeface="Arial" panose="020B0604020202020204" pitchFamily="34" charset="0"/>
              </a:rPr>
              <a:t>Транспозиција Севесо III Директиве (Директива Савета 2012/18/EУ, од 4.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јула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sz="2400" dirty="0">
                <a:latin typeface="Arial" panose="020B0604020202020204" pitchFamily="34" charset="0"/>
                <a:cs typeface="Arial" panose="020B0604020202020204" pitchFamily="34" charset="0"/>
              </a:rPr>
              <a:t>2012. године, о контроли опасности од великог удеса који укључује опасне супстанце, којом је  измењена и потом замењена Директива Савета 96/82/EК ) је у почетној фази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sr-Cyrl-CS" sz="2400" dirty="0">
                <a:latin typeface="Arial" panose="020B0604020202020204" pitchFamily="34" charset="0"/>
                <a:cs typeface="Arial" panose="020B0604020202020204" pitchFamily="34" charset="0"/>
              </a:rPr>
              <a:t>План транспозиције укључује: </a:t>
            </a:r>
          </a:p>
          <a:p>
            <a:pPr>
              <a:buFont typeface="Wingdings" pitchFamily="2" charset="2"/>
              <a:buChar char="§"/>
            </a:pPr>
            <a:r>
              <a:rPr lang="sr-Cyrl-CS" sz="2400" dirty="0">
                <a:latin typeface="Arial" panose="020B0604020202020204" pitchFamily="34" charset="0"/>
                <a:cs typeface="Arial" panose="020B0604020202020204" pitchFamily="34" charset="0"/>
              </a:rPr>
              <a:t>Израду Закона о контроли опасности од </a:t>
            </a:r>
            <a:r>
              <a:rPr lang="sr-Cyrl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великог</a:t>
            </a:r>
            <a:r>
              <a:rPr lang="sr-Cyrl-C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sz="2400" dirty="0">
                <a:latin typeface="Arial" panose="020B0604020202020204" pitchFamily="34" charset="0"/>
                <a:cs typeface="Arial" panose="020B0604020202020204" pitchFamily="34" charset="0"/>
              </a:rPr>
              <a:t>удеса који укључује опасне </a:t>
            </a:r>
            <a:r>
              <a:rPr lang="sr-Cyrl-C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супстанце (урађен је први нацрт)</a:t>
            </a:r>
            <a:endParaRPr 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Измене Закона о ванредним ситуацијама</a:t>
            </a:r>
            <a:endParaRPr 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Измене Закона о планирању и изградњи и</a:t>
            </a:r>
            <a:endParaRPr 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Израду подзаконских аката </a:t>
            </a:r>
            <a:endParaRPr 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Планом транспозиције предвиђено је да пуна транспозиција </a:t>
            </a:r>
            <a:r>
              <a:rPr lang="sr-Cyrl-CS" sz="2400" dirty="0">
                <a:latin typeface="Arial" panose="020B0604020202020204" pitchFamily="34" charset="0"/>
                <a:cs typeface="Arial" panose="020B0604020202020204" pitchFamily="34" charset="0"/>
              </a:rPr>
              <a:t>Севесо III Директиве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буде постигнута до 2018. године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3224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0300" y="274638"/>
            <a:ext cx="10007600" cy="487362"/>
          </a:xfrm>
        </p:spPr>
        <p:txBody>
          <a:bodyPr>
            <a:noAutofit/>
          </a:bodyPr>
          <a:lstStyle/>
          <a:p>
            <a:r>
              <a:rPr lang="sr-Cyrl-R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СЕВЕСО директива-имплементација и надлежности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104900"/>
            <a:ext cx="11430000" cy="5448300"/>
          </a:xfrm>
        </p:spPr>
        <p:txBody>
          <a:bodyPr>
            <a:normAutofit fontScale="55000" lnSpcReduction="20000"/>
          </a:bodyPr>
          <a:lstStyle/>
          <a:p>
            <a:endParaRPr lang="sr-Cyrl-CS" sz="2400" dirty="0"/>
          </a:p>
          <a:p>
            <a:pPr>
              <a:buClr>
                <a:srgbClr val="000000"/>
              </a:buClr>
              <a:buSzPct val="100000"/>
              <a:defRPr/>
            </a:pPr>
            <a:r>
              <a:rPr lang="sr-Cyrl-RS" sz="3800" dirty="0">
                <a:latin typeface="Arial" panose="020B0604020202020204" pitchFamily="34" charset="0"/>
                <a:cs typeface="Arial" panose="020B0604020202020204" pitchFamily="34" charset="0"/>
              </a:rPr>
              <a:t>Идентификовано је </a:t>
            </a:r>
            <a:r>
              <a:rPr lang="sr-Cyrl-R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укупно 99 </a:t>
            </a:r>
            <a:r>
              <a:rPr lang="sr-Cyrl-RS" sz="3800" dirty="0">
                <a:latin typeface="Arial" panose="020B0604020202020204" pitchFamily="34" charset="0"/>
                <a:cs typeface="Arial" panose="020B0604020202020204" pitchFamily="34" charset="0"/>
              </a:rPr>
              <a:t>севесо комплекса</a:t>
            </a:r>
            <a:endParaRPr lang="en-US" sz="3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000000"/>
              </a:buClr>
              <a:buSzPct val="100000"/>
              <a:defRPr/>
            </a:pPr>
            <a:r>
              <a:rPr lang="sr-Cyrl-RS" sz="3800" dirty="0">
                <a:latin typeface="Arial" panose="020B0604020202020204" pitchFamily="34" charset="0"/>
                <a:cs typeface="Arial" panose="020B0604020202020204" pitchFamily="34" charset="0"/>
              </a:rPr>
              <a:t>54 оператера </a:t>
            </a:r>
            <a:r>
              <a:rPr lang="sr-Cyrl-R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је </a:t>
            </a:r>
            <a:r>
              <a:rPr lang="sr-Cyrl-RS" sz="3800" dirty="0">
                <a:latin typeface="Arial" panose="020B0604020202020204" pitchFamily="34" charset="0"/>
                <a:cs typeface="Arial" panose="020B0604020202020204" pitchFamily="34" charset="0"/>
              </a:rPr>
              <a:t>израдило Политику превенције </a:t>
            </a:r>
            <a:r>
              <a:rPr lang="sr-Cyrl-R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удеса за комплексе нижег реда</a:t>
            </a:r>
            <a:endParaRPr lang="en-US" sz="3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000000"/>
              </a:buClr>
              <a:buSzPct val="100000"/>
              <a:defRPr/>
            </a:pP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sr-Cyrl-RS" sz="3800" dirty="0">
                <a:latin typeface="Arial" panose="020B0604020202020204" pitchFamily="34" charset="0"/>
                <a:cs typeface="Arial" panose="020B0604020202020204" pitchFamily="34" charset="0"/>
              </a:rPr>
              <a:t>3 оператера је доставило Извештај о безбедности и План заштите од </a:t>
            </a:r>
            <a:r>
              <a:rPr lang="sr-Cyrl-R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удеса за комплексе вишег реда</a:t>
            </a:r>
            <a:endParaRPr lang="en-US" sz="3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000000"/>
              </a:buClr>
              <a:buSzPct val="100000"/>
              <a:defRPr/>
            </a:pP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sr-Cyrl-RS" sz="3800" dirty="0">
                <a:latin typeface="Arial" panose="020B0604020202020204" pitchFamily="34" charset="0"/>
                <a:cs typeface="Arial" panose="020B0604020202020204" pitchFamily="34" charset="0"/>
              </a:rPr>
              <a:t>забрана рада </a:t>
            </a:r>
            <a:r>
              <a:rPr lang="sr-Cyrl-R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на комплексу– </a:t>
            </a:r>
            <a:r>
              <a:rPr lang="sr-Cyrl-RS" sz="3800" dirty="0">
                <a:latin typeface="Arial" panose="020B0604020202020204" pitchFamily="34" charset="0"/>
                <a:cs typeface="Arial" panose="020B0604020202020204" pitchFamily="34" charset="0"/>
              </a:rPr>
              <a:t>нису достављена </a:t>
            </a:r>
            <a:r>
              <a:rPr lang="sr-Cyrl-R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документа</a:t>
            </a:r>
          </a:p>
          <a:p>
            <a:pPr>
              <a:buClr>
                <a:srgbClr val="000000"/>
              </a:buClr>
              <a:buSzPct val="100000"/>
              <a:defRPr/>
            </a:pPr>
            <a:r>
              <a:rPr lang="sr-Cyrl-R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За 1 комплекс наложена је израда ИБ и ПЗУ у складу са законом</a:t>
            </a:r>
            <a:endParaRPr lang="sr-Cyrl-RS" sz="3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000000"/>
              </a:buClr>
              <a:buSzPct val="100000"/>
              <a:defRPr/>
            </a:pPr>
            <a:r>
              <a:rPr lang="sr-Cyrl-R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Издато 8 </a:t>
            </a:r>
            <a:r>
              <a:rPr lang="sr-Cyrl-RS" sz="3800" dirty="0">
                <a:latin typeface="Arial" panose="020B0604020202020204" pitchFamily="34" charset="0"/>
                <a:cs typeface="Arial" panose="020B0604020202020204" pitchFamily="34" charset="0"/>
              </a:rPr>
              <a:t>решења о давању сагласности на ИБ и ПЗУ</a:t>
            </a:r>
          </a:p>
          <a:p>
            <a:pPr>
              <a:buClr>
                <a:srgbClr val="000000"/>
              </a:buClr>
              <a:buSzPct val="100000"/>
              <a:defRPr/>
            </a:pPr>
            <a:r>
              <a:rPr lang="sr-Cyrl-CS" sz="3800" dirty="0">
                <a:latin typeface="Arial" panose="020B0604020202020204" pitchFamily="34" charset="0"/>
                <a:cs typeface="Arial" panose="020B0604020202020204" pitchFamily="34" charset="0"/>
              </a:rPr>
              <a:t>У току је прикупљање података за израду </a:t>
            </a:r>
            <a:r>
              <a:rPr lang="sr-Cyrl-CS" sz="3800" i="1" dirty="0">
                <a:latin typeface="Arial" panose="020B0604020202020204" pitchFamily="34" charset="0"/>
                <a:cs typeface="Arial" panose="020B0604020202020204" pitchFamily="34" charset="0"/>
              </a:rPr>
              <a:t>Планова заштите и спасавања у ванредним ситуацијама, на нивоу ЈЛС, као и израда Националне процене угрожености</a:t>
            </a:r>
          </a:p>
          <a:p>
            <a:pPr marL="0" indent="0">
              <a:buClr>
                <a:srgbClr val="000000"/>
              </a:buClr>
              <a:buSzPct val="100000"/>
              <a:buNone/>
              <a:defRPr/>
            </a:pP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0" indent="0">
              <a:buClr>
                <a:srgbClr val="000000"/>
              </a:buClr>
              <a:buSzPct val="100000"/>
              <a:buNone/>
              <a:defRPr/>
            </a:pP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sr-Cyrl-C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Надлежност:</a:t>
            </a:r>
            <a:endParaRPr lang="sr-Cyrl-CS" sz="3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CS" sz="3800" dirty="0">
                <a:latin typeface="Arial" panose="020B0604020202020204" pitchFamily="34" charset="0"/>
                <a:cs typeface="Arial" panose="020B0604020202020204" pitchFamily="34" charset="0"/>
              </a:rPr>
              <a:t>МПЗЖС - превенција великих хемијских </a:t>
            </a:r>
            <a:r>
              <a:rPr lang="sr-Cyrl-C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удеса и </a:t>
            </a:r>
            <a:r>
              <a:rPr lang="sr-Cyrl-CS" sz="3800" dirty="0">
                <a:latin typeface="Arial" panose="020B0604020202020204" pitchFamily="34" charset="0"/>
                <a:cs typeface="Arial" panose="020B0604020202020204" pitchFamily="34" charset="0"/>
              </a:rPr>
              <a:t>инспекцијски </a:t>
            </a:r>
            <a:r>
              <a:rPr lang="sr-Cyrl-C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надзор</a:t>
            </a:r>
            <a:endParaRPr lang="sr-Cyrl-CS" sz="3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3800" dirty="0">
                <a:latin typeface="Arial" panose="020B0604020202020204" pitchFamily="34" charset="0"/>
                <a:cs typeface="Arial" panose="020B0604020202020204" pitchFamily="34" charset="0"/>
              </a:rPr>
              <a:t>МУП </a:t>
            </a:r>
            <a:r>
              <a:rPr lang="sr-Cyrl-RS" sz="3800" dirty="0" smtClean="0">
                <a:latin typeface="Arial" panose="020B0604020202020204" pitchFamily="34" charset="0"/>
                <a:cs typeface="Arial" panose="020B0604020202020204" pitchFamily="34" charset="0"/>
              </a:rPr>
              <a:t>–екстерни </a:t>
            </a:r>
            <a:r>
              <a:rPr lang="sr-Cyrl-RS" sz="3800" dirty="0">
                <a:latin typeface="Arial" panose="020B0604020202020204" pitchFamily="34" charset="0"/>
                <a:cs typeface="Arial" panose="020B0604020202020204" pitchFamily="34" charset="0"/>
              </a:rPr>
              <a:t>планови заштите од удеса</a:t>
            </a:r>
            <a:r>
              <a:rPr lang="sr-Latn-RS" sz="3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RS" sz="3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3800" dirty="0">
                <a:latin typeface="Arial" panose="020B0604020202020204" pitchFamily="34" charset="0"/>
                <a:cs typeface="Arial" panose="020B0604020202020204" pitchFamily="34" charset="0"/>
              </a:rPr>
              <a:t>ЈЛС – припрема екстерних планова заштите од удеса на територији за коју су надлежне</a:t>
            </a:r>
            <a:endParaRPr lang="en-US" sz="3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59278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TextBox 12"/>
          <p:cNvSpPr txBox="1">
            <a:spLocks noChangeArrowheads="1"/>
          </p:cNvSpPr>
          <p:nvPr/>
        </p:nvSpPr>
        <p:spPr bwMode="auto">
          <a:xfrm>
            <a:off x="520700" y="1156842"/>
            <a:ext cx="11049000" cy="381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dirty="0"/>
              <a:t>EMAS </a:t>
            </a:r>
            <a:r>
              <a:rPr lang="sr-Cyrl-RS" dirty="0"/>
              <a:t>у Републици Србији се спроводи на основу чланова</a:t>
            </a:r>
            <a:r>
              <a:rPr lang="en-US" dirty="0"/>
              <a:t> 44.-50. </a:t>
            </a:r>
            <a:r>
              <a:rPr lang="sr-Cyrl-RS" dirty="0"/>
              <a:t>Закона о заштити животне средине</a:t>
            </a:r>
            <a:r>
              <a:rPr lang="sr-Latn-RS" dirty="0"/>
              <a:t>, </a:t>
            </a:r>
            <a:r>
              <a:rPr lang="sr-Cyrl-RS" dirty="0"/>
              <a:t>Односно према захтевима </a:t>
            </a:r>
            <a:r>
              <a:rPr lang="sr-Latn-RS" altLang="de-DE" dirty="0"/>
              <a:t>EMAS II</a:t>
            </a:r>
            <a:r>
              <a:rPr lang="sr-Cyrl-RS" dirty="0"/>
              <a:t> Уредбе </a:t>
            </a:r>
            <a:r>
              <a:rPr lang="en-GB" altLang="de-DE" i="1" dirty="0"/>
              <a:t>N°761/2001</a:t>
            </a:r>
            <a:endParaRPr lang="sr-Cyrl-RS" altLang="de-DE" i="1" dirty="0"/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sr-Cyrl-RS" altLang="de-DE" dirty="0"/>
              <a:t>Изменама и допунама Закона о Заштити животне средине биће омогућено спровођење </a:t>
            </a:r>
            <a:r>
              <a:rPr lang="en-US" altLang="de-DE" dirty="0"/>
              <a:t>EMAS GLOBAL </a:t>
            </a:r>
            <a:r>
              <a:rPr lang="sr-Cyrl-RS" altLang="de-DE" dirty="0"/>
              <a:t>механизма, односно </a:t>
            </a:r>
            <a:r>
              <a:rPr lang="en-US" altLang="de-DE" dirty="0"/>
              <a:t>EMAS </a:t>
            </a:r>
            <a:r>
              <a:rPr lang="sr-Cyrl-RS" altLang="de-DE" dirty="0"/>
              <a:t>за треће земље</a:t>
            </a:r>
            <a:r>
              <a:rPr lang="sr-Latn-RS" altLang="de-DE" dirty="0"/>
              <a:t>, </a:t>
            </a:r>
            <a:r>
              <a:rPr lang="sr-Cyrl-RS" altLang="de-DE" dirty="0"/>
              <a:t>према захтевима</a:t>
            </a:r>
            <a:r>
              <a:rPr lang="sr-Latn-RS" altLang="de-DE" dirty="0"/>
              <a:t>  EMAS III </a:t>
            </a:r>
            <a:r>
              <a:rPr lang="sr-Cyrl-RS" altLang="de-DE" dirty="0"/>
              <a:t>Уредбе </a:t>
            </a:r>
            <a:r>
              <a:rPr lang="en-GB" altLang="de-DE" i="1" dirty="0"/>
              <a:t>N°</a:t>
            </a:r>
            <a:r>
              <a:rPr lang="sr-Cyrl-RS" altLang="de-DE" i="1" dirty="0"/>
              <a:t>1221</a:t>
            </a:r>
            <a:r>
              <a:rPr lang="en-GB" altLang="de-DE" i="1" dirty="0"/>
              <a:t>/200</a:t>
            </a:r>
            <a:r>
              <a:rPr lang="sr-Cyrl-RS" altLang="de-DE" i="1" dirty="0"/>
              <a:t>9.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sr-Cyrl-RS" altLang="de-DE" dirty="0"/>
              <a:t>Предвиђено је да у процесу </a:t>
            </a:r>
            <a:r>
              <a:rPr lang="en-US" altLang="de-DE" dirty="0"/>
              <a:t>EMAS </a:t>
            </a:r>
            <a:r>
              <a:rPr lang="sr-Cyrl-RS" altLang="de-DE" dirty="0"/>
              <a:t>регистрације Министарство врши проверу испуњености законских захтева компаније у области заштите животне средине.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sr-Cyrl-RS" altLang="de-DE" dirty="0"/>
              <a:t>Пуна имплементација </a:t>
            </a:r>
            <a:r>
              <a:rPr lang="en-US" altLang="de-DE" dirty="0"/>
              <a:t>EMAS-a </a:t>
            </a:r>
            <a:r>
              <a:rPr lang="sr-Cyrl-RS" altLang="de-DE" dirty="0"/>
              <a:t>могућа је од момента чланства Србије у ЕУ</a:t>
            </a:r>
            <a:r>
              <a:rPr lang="sr-Cyrl-RS" altLang="de-DE" dirty="0">
                <a:latin typeface="+mj-lt"/>
              </a:rPr>
              <a:t>.</a:t>
            </a:r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endParaRPr lang="en-GB" altLang="de-DE" i="1" dirty="0">
              <a:latin typeface="+mj-lt"/>
            </a:endParaRPr>
          </a:p>
          <a:p>
            <a:pPr eaLnBrk="1" hangingPunct="1">
              <a:defRPr/>
            </a:pP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EK</a:t>
            </a:r>
            <a:endParaRPr lang="sr-Cyrl-RS" sz="2000" dirty="0" smtClean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defRPr/>
            </a:pPr>
            <a:endParaRPr lang="sr-Cyrl-RS" sz="2000" dirty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defRPr/>
            </a:pPr>
            <a:endParaRPr lang="sr-Cyrl-RS" sz="2000" dirty="0" smtClean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en-US" sz="2000" dirty="0" err="1" smtClean="0">
                <a:solidFill>
                  <a:schemeClr val="bg1"/>
                </a:solidFill>
                <a:latin typeface="Calibri" pitchFamily="34" charset="0"/>
              </a:rPr>
              <a:t>oon</a:t>
            </a: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Environmental protection (Art. 44-50)</a:t>
            </a:r>
          </a:p>
        </p:txBody>
      </p:sp>
      <p:sp>
        <p:nvSpPr>
          <p:cNvPr id="2051" name="TextBox 20"/>
          <p:cNvSpPr txBox="1">
            <a:spLocks noChangeArrowheads="1"/>
          </p:cNvSpPr>
          <p:nvPr/>
        </p:nvSpPr>
        <p:spPr bwMode="auto">
          <a:xfrm>
            <a:off x="2362200" y="5943600"/>
            <a:ext cx="3048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sr-Latn-RS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EMAS </a:t>
            </a:r>
            <a:r>
              <a:rPr lang="en-US" altLang="sr-Latn-RS" sz="2000" dirty="0">
                <a:solidFill>
                  <a:schemeClr val="bg1"/>
                </a:solidFill>
                <a:latin typeface="Calibri" panose="020F0502020204030204" pitchFamily="34" charset="0"/>
              </a:rPr>
              <a:t>Rulebook</a:t>
            </a:r>
          </a:p>
          <a:p>
            <a:pPr eaLnBrk="1" hangingPunct="1"/>
            <a:r>
              <a:rPr lang="en-US" altLang="sr-Latn-RS" sz="1200" b="1" dirty="0">
                <a:solidFill>
                  <a:schemeClr val="bg1"/>
                </a:solidFill>
                <a:latin typeface="Calibri" panose="020F0502020204030204" pitchFamily="34" charset="0"/>
              </a:rPr>
              <a:t>COMMISSION DECISION 2011/832/EU</a:t>
            </a:r>
            <a:endParaRPr lang="en-US" altLang="sr-Latn-RS" sz="12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052" name="Rectangle 26"/>
          <p:cNvSpPr>
            <a:spLocks noChangeArrowheads="1"/>
          </p:cNvSpPr>
          <p:nvPr/>
        </p:nvSpPr>
        <p:spPr bwMode="auto">
          <a:xfrm>
            <a:off x="749300" y="246063"/>
            <a:ext cx="540226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sr-Cyrl-RS" altLang="sr-Latn-RS" sz="2400" b="1" dirty="0" smtClean="0">
              <a:latin typeface="Calibri" panose="020F0502020204030204" pitchFamily="34" charset="0"/>
            </a:endParaRPr>
          </a:p>
          <a:p>
            <a:pPr eaLnBrk="1" hangingPunct="1"/>
            <a:r>
              <a:rPr lang="en-US" altLang="sr-Latn-RS" sz="2400" b="1" dirty="0" smtClean="0"/>
              <a:t>EMAS</a:t>
            </a:r>
            <a:endParaRPr lang="en-US" altLang="sr-Latn-RS" sz="2400" b="1" dirty="0"/>
          </a:p>
        </p:txBody>
      </p:sp>
      <p:sp>
        <p:nvSpPr>
          <p:cNvPr id="2053" name="Title 1"/>
          <p:cNvSpPr>
            <a:spLocks noGrp="1"/>
          </p:cNvSpPr>
          <p:nvPr>
            <p:ph type="title"/>
          </p:nvPr>
        </p:nvSpPr>
        <p:spPr>
          <a:xfrm>
            <a:off x="749300" y="2852738"/>
            <a:ext cx="9472613" cy="6477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RS" altLang="sr-Latn-RS" sz="2800" b="1" i="1" dirty="0" smtClean="0"/>
              <a:t/>
            </a:r>
            <a:br>
              <a:rPr lang="sr-Cyrl-RS" altLang="sr-Latn-RS" sz="2800" b="1" i="1" dirty="0" smtClean="0"/>
            </a:br>
            <a:r>
              <a:rPr lang="sr-Cyrl-RS" altLang="sr-Latn-RS" sz="2800" b="1" i="1" dirty="0"/>
              <a:t/>
            </a:r>
            <a:br>
              <a:rPr lang="sr-Cyrl-RS" altLang="sr-Latn-RS" sz="2800" b="1" i="1" dirty="0"/>
            </a:br>
            <a:r>
              <a:rPr lang="sr-Cyrl-RS" altLang="sr-Latn-RS" sz="2800" b="1" i="1" dirty="0" smtClean="0"/>
              <a:t/>
            </a:r>
            <a:br>
              <a:rPr lang="sr-Cyrl-RS" altLang="sr-Latn-RS" sz="2800" b="1" i="1" dirty="0" smtClean="0"/>
            </a:br>
            <a:r>
              <a:rPr lang="sr-Cyrl-RS" altLang="sr-Latn-RS" sz="2800" b="1" i="1" dirty="0"/>
              <a:t/>
            </a:r>
            <a:br>
              <a:rPr lang="sr-Cyrl-RS" altLang="sr-Latn-RS" sz="2800" b="1" i="1" dirty="0"/>
            </a:br>
            <a:r>
              <a:rPr lang="sr-Cyrl-RS" altLang="sr-Latn-RS" sz="2800" b="1" i="1" dirty="0" smtClean="0"/>
              <a:t/>
            </a:r>
            <a:br>
              <a:rPr lang="sr-Cyrl-RS" altLang="sr-Latn-RS" sz="2800" b="1" i="1" dirty="0" smtClean="0"/>
            </a:br>
            <a:r>
              <a:rPr lang="sr-Cyrl-RS" altLang="sr-Latn-RS" sz="2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ЕКО-ОЗНАЧАЊЕ</a:t>
            </a:r>
            <a:endParaRPr lang="en-US" altLang="sr-Latn-RS"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12"/>
          <p:cNvSpPr txBox="1">
            <a:spLocks noChangeArrowheads="1"/>
          </p:cNvSpPr>
          <p:nvPr/>
        </p:nvSpPr>
        <p:spPr bwMode="auto">
          <a:xfrm>
            <a:off x="520700" y="4219575"/>
            <a:ext cx="11049000" cy="261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sr-Cyrl-RS" dirty="0"/>
              <a:t>Еко означавање се спроводи на основу чланова 53. и 54. Закона о заштити животне средине </a:t>
            </a:r>
            <a:r>
              <a:rPr lang="sr-Cyrl-RS" dirty="0" smtClean="0"/>
              <a:t>и Правилника </a:t>
            </a:r>
            <a:r>
              <a:rPr lang="sr-Cyrl-RS" dirty="0" smtClean="0"/>
              <a:t>о Еко </a:t>
            </a:r>
            <a:r>
              <a:rPr lang="sr-Cyrl-RS" dirty="0"/>
              <a:t>знаку, а према захтевима Уредбе </a:t>
            </a:r>
            <a:r>
              <a:rPr lang="en-GB" i="1" dirty="0"/>
              <a:t>N°1980/2000</a:t>
            </a:r>
            <a:endParaRPr lang="sr-Cyrl-RS" altLang="de-DE" i="1" dirty="0"/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sr-Cyrl-RS" altLang="de-DE" dirty="0"/>
              <a:t>У склопу </a:t>
            </a:r>
            <a:r>
              <a:rPr lang="en-US" altLang="de-DE" dirty="0" smtClean="0"/>
              <a:t>IPA</a:t>
            </a:r>
            <a:r>
              <a:rPr lang="sr-Cyrl-RS" altLang="de-DE" dirty="0" smtClean="0"/>
              <a:t> </a:t>
            </a:r>
            <a:r>
              <a:rPr lang="sr-Cyrl-RS" altLang="de-DE" dirty="0"/>
              <a:t>2011 пројекта предвиђена је измена Правилника о Еко знаку, односно његово усаглашавање са уредбом </a:t>
            </a:r>
            <a:r>
              <a:rPr lang="en-GB" i="1" dirty="0" smtClean="0"/>
              <a:t>N°66/2010 </a:t>
            </a:r>
            <a:endParaRPr lang="sr-Cyrl-RS" i="1" dirty="0" smtClean="0"/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sr-Cyrl-RS" altLang="de-DE" dirty="0" smtClean="0"/>
              <a:t>До </a:t>
            </a:r>
            <a:r>
              <a:rPr lang="sr-Cyrl-RS" altLang="de-DE" dirty="0"/>
              <a:t>краја 2015. године планира се измена Правилник са анексима за 26 група производа а до краја 2020 анекси за 35 група производа, као и даље праћење и усаглашавање са критеријумима и групама производа за „ЦВЕТ“ ЕУ.</a:t>
            </a:r>
            <a:endParaRPr lang="en-GB" i="1" dirty="0"/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sr-Cyrl-RS" altLang="de-DE" dirty="0"/>
              <a:t>До данас је додељено 11 Еко знакова, производима 4 компаније. </a:t>
            </a:r>
            <a:endParaRPr lang="sr-Cyrl-RS" altLang="de-DE" i="1" dirty="0"/>
          </a:p>
          <a:p>
            <a:pPr marL="285750" indent="-285750" eaLnBrk="1" hangingPunct="1"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mental </a:t>
            </a: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protection (Art. 44-50)</a:t>
            </a:r>
          </a:p>
        </p:txBody>
      </p:sp>
      <p:pic>
        <p:nvPicPr>
          <p:cNvPr id="2055" name="Picture 3" descr="C:\Users\rade.ostojic\Pictures\slika ez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59863" y="2864258"/>
            <a:ext cx="1390650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2" descr="C:\Users\rade.ostojic\Pictures\ecolabe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29119" y="2896801"/>
            <a:ext cx="1185862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9450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9193" y="533400"/>
            <a:ext cx="10515600" cy="566057"/>
          </a:xfrm>
        </p:spPr>
        <p:txBody>
          <a:bodyPr>
            <a:normAutofit/>
          </a:bodyPr>
          <a:lstStyle/>
          <a:p>
            <a:r>
              <a:rPr lang="sr-Cyrl-C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Директива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2004/42- </a:t>
            </a:r>
            <a:r>
              <a:rPr lang="sr-Cyrl-C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Испарљива органска једињења (</a:t>
            </a:r>
            <a:r>
              <a:rPr lang="sr-Latn-C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VOC) </a:t>
            </a:r>
            <a:r>
              <a:rPr lang="sr-Cyrl-C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 бојама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0" y="1153886"/>
            <a:ext cx="11303000" cy="5412014"/>
          </a:xfrm>
        </p:spPr>
        <p:txBody>
          <a:bodyPr>
            <a:normAutofit fontScale="85000" lnSpcReduction="20000"/>
          </a:bodyPr>
          <a:lstStyle/>
          <a:p>
            <a:endParaRPr lang="sr-Cyrl-CS" sz="1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C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Статус транспозиције и планови</a:t>
            </a:r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sr-Cyrl-C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Одредбе прописане овом директивом транспоноване су у Закон о хемикалијама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</a:t>
            </a:r>
            <a:r>
              <a:rPr lang="sr-Cyrl-C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Службени гласник Републике Србије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”, </a:t>
            </a:r>
            <a:r>
              <a:rPr lang="sr-Cyrl-C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36/09, 88/10, 92/11, 93/12 </a:t>
            </a:r>
            <a:r>
              <a:rPr lang="sr-Cyrl-C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25/15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 </a:t>
            </a:r>
            <a:r>
              <a:rPr lang="sr-Cyrl-C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Правилник о ограничењима и забранама производње, стављања у промет и коришћења хемикалија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(“</a:t>
            </a:r>
            <a:r>
              <a:rPr lang="sr-Cyrl-C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Службени гласник Републике Србије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</a:t>
            </a:r>
            <a:r>
              <a:rPr lang="sr-Cyrl-C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90/13 </a:t>
            </a:r>
            <a:r>
              <a:rPr lang="sr-Cyrl-C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25/15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C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осим одредби прописаних искључиво за земље чланице ЕУ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Cyrl-C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нпр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sr-Cyrl-C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извештавање Комисије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r>
              <a:rPr lang="sr-Cyrl-C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Преостале одредбе биће транспоноване у Правилнику о изменама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Правилник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ограничењима и забранама производње, стављања у промет и коришћења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хемикалија за који се планира да буде усвојен до 2018. године</a:t>
            </a:r>
            <a:endParaRPr 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C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Статус имплементације и планови</a:t>
            </a:r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C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Прописано је да се одредбе о ограничењима максимално дозвољених вредности садржаја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VOC</a:t>
            </a:r>
            <a:r>
              <a:rPr lang="sr-Cyrl-C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једињења примењују у две фазе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sr-Cyrl-C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Фаза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– </a:t>
            </a:r>
            <a:r>
              <a:rPr lang="sr-Cyrl-C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јуни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2012</a:t>
            </a:r>
            <a:r>
              <a:rPr lang="sr-Cyrl-C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године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Фаза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 – 1</a:t>
            </a:r>
            <a:r>
              <a:rPr lang="sr-Cyrl-C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децембар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sr-Cyrl-C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године</a:t>
            </a:r>
            <a:endParaRPr 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C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Остварена је сарадња са привредом у циљу дефинисања </a:t>
            </a:r>
            <a:r>
              <a:rPr lang="sr-Cyrl-C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рока </a:t>
            </a:r>
            <a:r>
              <a:rPr lang="sr-Cyrl-C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почетка примене ограничења садржаја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VOC </a:t>
            </a:r>
            <a:r>
              <a:rPr lang="sr-Cyrl-C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бојама  и лаковима. Припремљена је и објављена Информација за дистрибутере и малопродајне субјекте који стављају у промет боје и лакове, као и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Информација о  одређивању максимално дозвољених вредности испарљивих органских једињења (VOC) у одређеним бојама, лаковима и производима за репарацију друмских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возила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Успостављен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је систем за прикупљање података о садржају VOC  једињења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кроз базу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Интегралног регистра хемикалија (подкатегорија производа, количина и садржај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VOC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једињења), као и кроз инспекцијски надзор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C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Административни капацитети и планови</a:t>
            </a:r>
            <a:r>
              <a:rPr lang="en-US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r>
              <a:rPr lang="sr-Cyrl-C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Одсеку за управљање хемикалијама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особа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је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задужена за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транспоновање 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Директиве и њену 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имплеметацију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248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76200"/>
            <a:ext cx="10515600" cy="1066800"/>
          </a:xfrm>
        </p:spPr>
        <p:txBody>
          <a:bodyPr>
            <a:noAutofit/>
          </a:bodyPr>
          <a:lstStyle/>
          <a:p>
            <a:pPr algn="ctr"/>
            <a:r>
              <a:rPr lang="sr-Cyrl-C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Уредба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r-Cyrl-C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ЕК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sr-Cyrl-C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бр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1102/2008 </a:t>
            </a:r>
            <a:r>
              <a:rPr lang="sr-Cyrl-C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 забрани извоза елементарне живе и одређених једињења живе и смеша и безбедно складиштење елементарне живе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Cyrl-C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Уредба о елементарној живи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306286"/>
            <a:ext cx="11518900" cy="5424714"/>
          </a:xfrm>
        </p:spPr>
        <p:txBody>
          <a:bodyPr>
            <a:normAutofit fontScale="55000" lnSpcReduction="20000"/>
          </a:bodyPr>
          <a:lstStyle/>
          <a:p>
            <a:r>
              <a:rPr lang="sr-Cyrl-CS" sz="2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Статус транспозиције и планови</a:t>
            </a:r>
            <a:r>
              <a:rPr lang="en-US" sz="2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Национално </a:t>
            </a:r>
            <a:r>
              <a:rPr lang="ru-RU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законодавство </a:t>
            </a:r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делу који се односи на забрану извоза живе </a:t>
            </a:r>
            <a:r>
              <a:rPr lang="ru-RU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усаглашено </a:t>
            </a:r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је у највећој мери са Уредбом (EК) број 1102/2008, осим тачке 3. члана </a:t>
            </a:r>
            <a:r>
              <a:rPr lang="ru-RU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уредбе </a:t>
            </a:r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одредби које се односе искључиво на државе чланице ЕУ (нпр. извештавање према </a:t>
            </a:r>
            <a:r>
              <a:rPr lang="ru-RU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Комисији</a:t>
            </a:r>
            <a:r>
              <a:rPr lang="en-US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Прописи </a:t>
            </a:r>
            <a:r>
              <a:rPr lang="sr-Cyrl-CS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 на снази </a:t>
            </a:r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 2010. год</a:t>
            </a:r>
            <a:endParaRPr lang="en-US" sz="29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Измена Правилника о увозу и извозу одређених опасних хемикалија („Службени гласник РС”, број 89/10, 15/13 и 114/14) </a:t>
            </a:r>
            <a:r>
              <a:rPr lang="ru-RU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(усаглашавање </a:t>
            </a:r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 </a:t>
            </a:r>
            <a:r>
              <a:rPr lang="ru-RU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тачком </a:t>
            </a:r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члана 1 </a:t>
            </a:r>
            <a:r>
              <a:rPr lang="ru-RU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уредбе) </a:t>
            </a:r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предвиђена је за четврти квартал 2015. године. </a:t>
            </a:r>
            <a:endParaRPr lang="en-US" sz="2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Национално  </a:t>
            </a:r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законодавство у делу који се односи на безбедно складиштење је у почетној фази.</a:t>
            </a:r>
          </a:p>
          <a:p>
            <a:r>
              <a:rPr lang="ru-RU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Израда </a:t>
            </a:r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нацрта правног акта </a:t>
            </a:r>
            <a:r>
              <a:rPr lang="ru-RU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спровођење Уредбе </a:t>
            </a:r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(ЕУ) </a:t>
            </a:r>
            <a:r>
              <a:rPr lang="ru-RU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бр.1102/2008 </a:t>
            </a:r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је планирана </a:t>
            </a:r>
            <a:r>
              <a:rPr lang="ru-RU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r>
              <a:rPr lang="ru-RU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год.</a:t>
            </a:r>
          </a:p>
          <a:p>
            <a:r>
              <a:rPr lang="sr-Cyrl-CS" sz="2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Статус имплементације и планови</a:t>
            </a:r>
            <a:r>
              <a:rPr lang="en-US" sz="2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2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Министарство </a:t>
            </a:r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као надлежни орган, Агенција за заштиту животне средине Републике </a:t>
            </a:r>
            <a:r>
              <a:rPr lang="ru-RU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Србије, </a:t>
            </a:r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Управа царина, инспекција и индустрија </a:t>
            </a:r>
            <a:r>
              <a:rPr lang="ru-RU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укључени </a:t>
            </a:r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 у имплементацију Уредбе (ЕУ) број 1102/2008. </a:t>
            </a:r>
          </a:p>
          <a:p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Даље активности у вези са административним капацитетима:</a:t>
            </a:r>
          </a:p>
          <a:p>
            <a:pPr>
              <a:tabLst>
                <a:tab pos="87313" algn="l"/>
              </a:tabLst>
            </a:pPr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	</a:t>
            </a:r>
            <a:r>
              <a:rPr lang="ru-RU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Подизање </a:t>
            </a:r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капацитета надлежног органа – важан корак је учешће на састанцима (Регионални састанци, радионице за ратификацију Минамата Конвенције из Минамате итд.) и обезбеђивање подршке кроз различите пројекте;</a:t>
            </a:r>
          </a:p>
          <a:p>
            <a:pPr defTabSz="271463"/>
            <a:r>
              <a:rPr lang="ru-RU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•Побољшање </a:t>
            </a:r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комуникације са свим релевантним заинтересованим странама (Управа царина, инспекција, </a:t>
            </a:r>
            <a:r>
              <a:rPr lang="ru-RU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индустрија...);</a:t>
            </a:r>
            <a:endParaRPr lang="ru-RU" sz="2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CS" sz="2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Административни капацитети и планови</a:t>
            </a:r>
            <a:r>
              <a:rPr lang="en-US" sz="2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CS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Одељењу за хемикалије</a:t>
            </a:r>
            <a:r>
              <a:rPr lang="en-US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sr-Cyrl-CS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особа је надлежна за хармонизацију и имплементацију одредби које </a:t>
            </a:r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 односи на забрану извоза живе </a:t>
            </a:r>
            <a:r>
              <a:rPr lang="ru-RU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у Одељењу за управљање отпадом </a:t>
            </a:r>
            <a:r>
              <a:rPr lang="en-US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особа је надлежна за хармонизацију и имплементацију одредби које се односи на </a:t>
            </a:r>
            <a:r>
              <a:rPr lang="ru-RU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безбедно складиштење елементарне</a:t>
            </a:r>
            <a:r>
              <a:rPr lang="en-US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живе</a:t>
            </a:r>
            <a:r>
              <a:rPr lang="en-US" sz="2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9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9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9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380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body" idx="1"/>
          </p:nvPr>
        </p:nvSpPr>
        <p:spPr>
          <a:xfrm>
            <a:off x="203200" y="406400"/>
            <a:ext cx="11760200" cy="6045200"/>
          </a:xfrm>
        </p:spPr>
        <p:txBody>
          <a:bodyPr/>
          <a:lstStyle/>
          <a:p>
            <a:pPr algn="ctr"/>
            <a:r>
              <a:rPr lang="en-GB" sz="2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Директива</a:t>
            </a:r>
            <a:r>
              <a:rPr lang="en-GB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Савета</a:t>
            </a:r>
            <a:r>
              <a:rPr lang="en-GB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1987/217/EEЗ </a:t>
            </a:r>
            <a:r>
              <a:rPr lang="en-GB" sz="2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oд</a:t>
            </a:r>
            <a:r>
              <a:rPr lang="en-GB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19.03.1987. о </a:t>
            </a:r>
            <a:r>
              <a:rPr lang="en-GB" sz="2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спречавању</a:t>
            </a:r>
            <a:r>
              <a:rPr lang="en-GB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GB" sz="2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смањењу</a:t>
            </a:r>
            <a:r>
              <a:rPr lang="en-GB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загађења</a:t>
            </a:r>
            <a:r>
              <a:rPr lang="en-GB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животне</a:t>
            </a:r>
            <a:r>
              <a:rPr lang="en-GB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средине</a:t>
            </a:r>
            <a:r>
              <a:rPr lang="en-GB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8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азбестом</a:t>
            </a:r>
            <a:r>
              <a:rPr lang="en-GB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RS" sz="28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b="1" dirty="0" smtClean="0"/>
          </a:p>
          <a:p>
            <a:endParaRPr lang="sr-Cyrl-RS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СТАТУС </a:t>
            </a:r>
            <a:r>
              <a:rPr lang="sr-Cyrl-R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ТРАНСПОЗИЦИЈЕ И ПЛАНОВИ</a:t>
            </a:r>
            <a:endParaRPr lang="sr-Latn-R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C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Директива 1987/217/EEЗ је у великој мери транспонована Законом о управљању отпадом (СГ РС, број 36/09 и 88/10) и релевантним подзаконским актима, З</a:t>
            </a:r>
            <a:r>
              <a:rPr lang="sr-Cyrl-C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аконом </a:t>
            </a:r>
            <a:r>
              <a:rPr lang="sr-Cyrl-C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sr-Cyrl-C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хемикалијама </a:t>
            </a:r>
            <a:r>
              <a:rPr lang="sr-Cyrl-C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прописима о систему информисања и извештавања.</a:t>
            </a:r>
            <a:endParaRPr lang="sr-Latn-R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CS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Краткорочни период </a:t>
            </a:r>
            <a:r>
              <a:rPr lang="sr-Cyrl-C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(2015-2016)</a:t>
            </a:r>
            <a:endParaRPr lang="sr-Latn-R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sr-Cyrl-C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 о изменама и допунама Закона о управљању отпадом </a:t>
            </a:r>
            <a:endParaRPr lang="sr-Latn-R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CS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Средњорочни период </a:t>
            </a:r>
            <a:r>
              <a:rPr lang="sr-Cyrl-C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(2017-2020)</a:t>
            </a:r>
            <a:endParaRPr lang="sr-Latn-R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C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ревизија Правилника о управљању отпадом који садржи азбест</a:t>
            </a:r>
            <a:endParaRPr lang="sr-Latn-R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C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Одлука Владе о депоновању отпада (Службени гласник РС, број  92/2010), члан 13 Одељак 7, Анекс 2, тачка 1.2(3) (ревидирана).</a:t>
            </a:r>
            <a:endParaRPr lang="sr-Latn-R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Latn-R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66842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0"/>
            <a:ext cx="11696700" cy="6743700"/>
          </a:xfrm>
        </p:spPr>
        <p:txBody>
          <a:bodyPr>
            <a:normAutofit fontScale="90000"/>
          </a:bodyPr>
          <a:lstStyle/>
          <a:p>
            <a:pPr lvl="0"/>
            <a:r>
              <a:rPr lang="sr-Cyrl-RS" sz="1800" b="1" dirty="0" smtClean="0"/>
              <a:t/>
            </a:r>
            <a:br>
              <a:rPr lang="sr-Cyrl-RS" sz="1800" b="1" dirty="0" smtClean="0"/>
            </a:br>
            <a:r>
              <a:rPr lang="sr-Cyrl-RS" sz="1800" b="1" dirty="0"/>
              <a:t/>
            </a:r>
            <a:br>
              <a:rPr lang="sr-Cyrl-RS" sz="1800" b="1" dirty="0"/>
            </a:br>
            <a:r>
              <a:rPr lang="sr-Cyrl-RS" sz="1800" b="1" dirty="0" smtClean="0"/>
              <a:t/>
            </a:r>
            <a:br>
              <a:rPr lang="sr-Cyrl-RS" sz="1800" b="1" dirty="0" smtClean="0"/>
            </a:br>
            <a:r>
              <a:rPr lang="sr-Cyrl-RS" sz="1800" b="1" dirty="0"/>
              <a:t/>
            </a:r>
            <a:br>
              <a:rPr lang="sr-Cyrl-RS" sz="1800" b="1" dirty="0"/>
            </a:br>
            <a:r>
              <a:rPr lang="sr-Cyrl-RS" sz="1800" b="1" dirty="0" smtClean="0"/>
              <a:t/>
            </a:r>
            <a:br>
              <a:rPr lang="sr-Cyrl-RS" sz="1800" b="1" dirty="0" smtClean="0"/>
            </a:br>
            <a:r>
              <a:rPr lang="sr-Cyrl-RS" sz="1800" b="1" dirty="0"/>
              <a:t/>
            </a:r>
            <a:br>
              <a:rPr lang="sr-Cyrl-RS" sz="1800" b="1" dirty="0"/>
            </a:br>
            <a:r>
              <a:rPr lang="sr-Cyrl-RS" sz="1800" b="1" dirty="0" smtClean="0"/>
              <a:t/>
            </a:r>
            <a:br>
              <a:rPr lang="sr-Cyrl-RS" sz="1800" b="1" dirty="0" smtClean="0"/>
            </a:br>
            <a:r>
              <a:rPr lang="sr-Cyrl-RS" sz="1800" b="1" dirty="0"/>
              <a:t/>
            </a:r>
            <a:br>
              <a:rPr lang="sr-Cyrl-RS" sz="1800" b="1" dirty="0"/>
            </a:br>
            <a:r>
              <a:rPr lang="sr-Cyrl-RS" sz="1800" b="1" dirty="0" smtClean="0"/>
              <a:t/>
            </a:r>
            <a:br>
              <a:rPr lang="sr-Cyrl-RS" sz="1800" b="1" dirty="0" smtClean="0"/>
            </a:br>
            <a:r>
              <a:rPr lang="sr-Cyrl-RS" sz="1800" b="1" dirty="0"/>
              <a:t/>
            </a:r>
            <a:br>
              <a:rPr lang="sr-Cyrl-RS" sz="1800" b="1" dirty="0"/>
            </a:br>
            <a:r>
              <a:rPr lang="sr-Cyrl-RS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СТАТУС </a:t>
            </a:r>
            <a:r>
              <a:rPr lang="sr-Cyrl-RS" sz="1900" b="1" dirty="0">
                <a:latin typeface="Arial" panose="020B0604020202020204" pitchFamily="34" charset="0"/>
                <a:cs typeface="Arial" panose="020B0604020202020204" pitchFamily="34" charset="0"/>
              </a:rPr>
              <a:t>ИМПЛЕМЕНТАЦИЈЕ И ПЛАНОВИ </a:t>
            </a:r>
            <a: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CS" sz="1900" dirty="0">
                <a:latin typeface="Arial" panose="020B0604020202020204" pitchFamily="34" charset="0"/>
                <a:cs typeface="Arial" panose="020B0604020202020204" pitchFamily="34" charset="0"/>
              </a:rPr>
              <a:t>У оквиру пројекта „Јачање капацитета за управљање опасним отпадом“, МПЗЖС је припремило нацрт националних планова за управљање отпадним уљима, старих батерија и акумулатора, електричног и електронског отпада и отпада који садржи азбест. Правилник о забранама и ограничењима производње, стављања у промет и коришћења хемикалија (Службени гласник РС, број 90/2013) забрањује производњу производа који садрже азбест.</a:t>
            </a:r>
            <a: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CS" sz="1900" dirty="0">
                <a:latin typeface="Arial" panose="020B0604020202020204" pitchFamily="34" charset="0"/>
                <a:cs typeface="Arial" panose="020B0604020202020204" pitchFamily="34" charset="0"/>
              </a:rPr>
              <a:t>Постоје четири локације за одлагање отпада који садржи азбест (Лапово и Кикинда) и две санитарне депоније (Лесковац и Јагодина)</a:t>
            </a:r>
            <a: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CS" sz="1900" b="1" u="sng" dirty="0">
                <a:latin typeface="Arial" panose="020B0604020202020204" pitchFamily="34" charset="0"/>
                <a:cs typeface="Arial" panose="020B0604020202020204" pitchFamily="34" charset="0"/>
              </a:rPr>
              <a:t>Краткорочно: 2015-2017</a:t>
            </a:r>
            <a: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CS" sz="1900" dirty="0">
                <a:latin typeface="Arial" panose="020B0604020202020204" pitchFamily="34" charset="0"/>
                <a:cs typeface="Arial" panose="020B0604020202020204" pitchFamily="34" charset="0"/>
              </a:rPr>
              <a:t>Ревизија Стратегије управљања отпадом;</a:t>
            </a:r>
            <a: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CS" sz="1900" dirty="0">
                <a:latin typeface="Arial" panose="020B0604020202020204" pitchFamily="34" charset="0"/>
                <a:cs typeface="Arial" panose="020B0604020202020204" pitchFamily="34" charset="0"/>
              </a:rPr>
              <a:t>Твининг пројекат </a:t>
            </a:r>
            <a:r>
              <a:rPr lang="sr-Cyrl-CS" sz="1900" i="1" dirty="0">
                <a:latin typeface="Arial" panose="020B0604020202020204" pitchFamily="34" charset="0"/>
                <a:cs typeface="Arial" panose="020B0604020202020204" pitchFamily="34" charset="0"/>
              </a:rPr>
              <a:t>Унапређење управљања опасним отпадом у Републици Србији, </a:t>
            </a:r>
            <a:r>
              <a:rPr lang="sr-Cyrl-CS" sz="1900" dirty="0">
                <a:latin typeface="Arial" panose="020B0604020202020204" pitchFamily="34" charset="0"/>
                <a:cs typeface="Arial" panose="020B0604020202020204" pitchFamily="34" charset="0"/>
              </a:rPr>
              <a:t>којим ће се даље јачати управљање отпадом који садржи азбест. У оквиру пројекта припремиће се Интегрисани план управљања опасним отпадом и Национални план управљања грађевинским и отпадом од рушења;</a:t>
            </a:r>
            <a: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CS" sz="1900" dirty="0">
                <a:latin typeface="Arial" panose="020B0604020202020204" pitchFamily="34" charset="0"/>
                <a:cs typeface="Arial" panose="020B0604020202020204" pitchFamily="34" charset="0"/>
              </a:rPr>
              <a:t>Национални план за отпад који садржи азбест (у процедури за усвајање на Влади Републике Србије, очекује се 2015.)</a:t>
            </a:r>
            <a: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CS" sz="1900" dirty="0">
                <a:latin typeface="Arial" panose="020B0604020202020204" pitchFamily="34" charset="0"/>
                <a:cs typeface="Arial" panose="020B0604020202020204" pitchFamily="34" charset="0"/>
              </a:rPr>
              <a:t>Имплементација кампање за подизање јавне свести о одговарајућој методи за уклањање производа који садрже азбест, као и о одлагању азбеста.</a:t>
            </a:r>
            <a: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CS" sz="19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CS" sz="1900" b="1" u="sng" dirty="0">
                <a:latin typeface="Arial" panose="020B0604020202020204" pitchFamily="34" charset="0"/>
                <a:cs typeface="Arial" panose="020B0604020202020204" pitchFamily="34" charset="0"/>
              </a:rPr>
              <a:t>Средњорочно: 2018-2019</a:t>
            </a:r>
            <a: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CS" sz="1900" dirty="0">
                <a:latin typeface="Arial" panose="020B0604020202020204" pitchFamily="34" charset="0"/>
                <a:cs typeface="Arial" panose="020B0604020202020204" pitchFamily="34" charset="0"/>
              </a:rPr>
              <a:t>Имплементација јединствене шеме за одојено сакупљање отпада који садржи азбест:</a:t>
            </a:r>
            <a: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CS" sz="1900" dirty="0">
                <a:latin typeface="Arial" panose="020B0604020202020204" pitchFamily="34" charset="0"/>
                <a:cs typeface="Arial" panose="020B0604020202020204" pitchFamily="34" charset="0"/>
              </a:rPr>
              <a:t>Имплементација система за одвојено сакупљање отпада који садржи азбест</a:t>
            </a:r>
            <a: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CS" sz="1900" dirty="0">
                <a:latin typeface="Arial" panose="020B0604020202020204" pitchFamily="34" charset="0"/>
                <a:cs typeface="Arial" panose="020B0604020202020204" pitchFamily="34" charset="0"/>
              </a:rPr>
              <a:t>Постојање довољног броја депонија на које се може одлагати отпад који садржи азбест, или адекватне техничке опреме и обученог особља.</a:t>
            </a:r>
            <a: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19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АДМИНИСТРАТИВНИ </a:t>
            </a:r>
            <a:r>
              <a:rPr lang="sr-Cyrl-RS" sz="1900" b="1" dirty="0">
                <a:latin typeface="Arial" panose="020B0604020202020204" pitchFamily="34" charset="0"/>
                <a:cs typeface="Arial" panose="020B0604020202020204" pitchFamily="34" charset="0"/>
              </a:rPr>
              <a:t>КАПАЦИТЕТИ</a:t>
            </a:r>
            <a: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1900" dirty="0">
                <a:latin typeface="Arial" panose="020B0604020202020204" pitchFamily="34" charset="0"/>
                <a:cs typeface="Arial" panose="020B0604020202020204" pitchFamily="34" charset="0"/>
              </a:rPr>
              <a:t>Тренутни административни капацитети за управљање овом врстом отпада су недовољни. </a:t>
            </a:r>
            <a:r>
              <a:rPr lang="sr-Cyrl-R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sz="19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Постоји </a:t>
            </a:r>
            <a:r>
              <a:rPr lang="sr-Cyrl-RS" sz="1900" dirty="0">
                <a:latin typeface="Arial" panose="020B0604020202020204" pitchFamily="34" charset="0"/>
                <a:cs typeface="Arial" panose="020B0604020202020204" pitchFamily="34" charset="0"/>
              </a:rPr>
              <a:t>више компанија које имају дозволе за третман отпада који садржи азбест.</a:t>
            </a:r>
            <a: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RS" sz="19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r-Latn-R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8568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520700"/>
            <a:ext cx="11303000" cy="6019800"/>
          </a:xfrm>
        </p:spPr>
        <p:txBody>
          <a:bodyPr>
            <a:normAutofit fontScale="90000"/>
          </a:bodyPr>
          <a:lstStyle/>
          <a:p>
            <a:pPr defTabSz="457200" fontAlgn="base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</a:pPr>
            <a:r>
              <a:rPr lang="sr-Cyrl-RS" altLang="en-US" sz="2400" b="1" kern="0" dirty="0" smtClean="0">
                <a:solidFill>
                  <a:srgbClr val="222A3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-ДИРЕКТИВА </a:t>
            </a:r>
            <a:r>
              <a:rPr lang="sr-Cyrl-RS" altLang="en-US" sz="2400" kern="0" dirty="0" smtClean="0">
                <a:solidFill>
                  <a:srgbClr val="222A3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 индустријским емисијама </a:t>
            </a:r>
            <a:r>
              <a:rPr lang="en-US" altLang="en-US" sz="2400" kern="0" dirty="0" smtClean="0">
                <a:solidFill>
                  <a:srgbClr val="222A3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2010/75/E</a:t>
            </a:r>
            <a:r>
              <a:rPr lang="sr-Cyrl-RS" altLang="en-US" sz="2400" kern="0" dirty="0" smtClean="0">
                <a:solidFill>
                  <a:srgbClr val="222A3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</a:t>
            </a:r>
            <a:r>
              <a:rPr lang="sr-Cyrl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altLang="en-US" sz="2400" b="1" kern="0" dirty="0" smtClean="0">
                <a:solidFill>
                  <a:srgbClr val="222A3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-СЕВЕСО ДИРЕКТИВА</a:t>
            </a:r>
            <a:r>
              <a:rPr lang="en-US" altLang="en-US" sz="2400" b="1" kern="0" dirty="0" smtClean="0">
                <a:solidFill>
                  <a:srgbClr val="222A3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n-US" altLang="en-US" sz="2400" b="1" kern="0" dirty="0" smtClean="0">
                <a:solidFill>
                  <a:srgbClr val="222A3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US" altLang="en-US" sz="2400" b="1" kern="0" dirty="0" smtClean="0">
                <a:solidFill>
                  <a:srgbClr val="222A3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n-US" altLang="en-US" sz="2400" b="1" kern="0" dirty="0" smtClean="0">
                <a:solidFill>
                  <a:srgbClr val="222A3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Cyrl-RS" altLang="en-US" sz="2400" b="1" kern="0" dirty="0" smtClean="0">
                <a:solidFill>
                  <a:srgbClr val="222A3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sr-Cyrl-RS" sz="2400" b="1" dirty="0">
                <a:latin typeface="Arial" panose="020B0604020202020204" pitchFamily="34" charset="0"/>
                <a:cs typeface="Arial" panose="020B0604020202020204" pitchFamily="34" charset="0"/>
              </a:rPr>
              <a:t>РЕДБА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(EК)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број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1221/2009 о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добровољном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учешћу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систему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управљања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контроле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заштите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животне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средине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(EMAS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sr-Cyrl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sr-Cyrl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УРЕДБА </a:t>
            </a:r>
            <a:r>
              <a:rPr lang="sr-Cyrl-R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400" i="1" dirty="0">
                <a:latin typeface="Arial" panose="020B0604020202020204" pitchFamily="34" charset="0"/>
                <a:cs typeface="Arial" panose="020B0604020202020204" pitchFamily="34" charset="0"/>
              </a:rPr>
              <a:t>(ЕК) број </a:t>
            </a: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1980/2000</a:t>
            </a:r>
            <a:r>
              <a:rPr lang="sr-Cyrl-RS" sz="2400" i="1" dirty="0">
                <a:latin typeface="Arial" panose="020B0604020202020204" pitchFamily="34" charset="0"/>
                <a:cs typeface="Arial" panose="020B0604020202020204" pitchFamily="34" charset="0"/>
              </a:rPr>
              <a:t> –еко </a:t>
            </a:r>
            <a:r>
              <a:rPr lang="sr-Cyrl-R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означавање</a:t>
            </a:r>
            <a:br>
              <a:rPr lang="sr-Cyrl-RS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altLang="en-US" sz="2400" b="1" kern="0" dirty="0" smtClean="0">
                <a:solidFill>
                  <a:srgbClr val="222A3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Cyrl-RS" altLang="en-US" sz="2400" b="1" kern="0" dirty="0" smtClean="0">
                <a:solidFill>
                  <a:srgbClr val="222A3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Cyrl-RS" altLang="en-US" sz="2400" b="1" kern="0" dirty="0" smtClean="0">
                <a:solidFill>
                  <a:srgbClr val="222A3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</a:t>
            </a:r>
            <a:r>
              <a:rPr lang="sr-Cyrl-C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ДИРЕКТИВА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2004/42- </a:t>
            </a:r>
            <a:r>
              <a:rPr lang="sr-Cyrl-CS" sz="2400" b="1" dirty="0">
                <a:latin typeface="Arial" panose="020B0604020202020204" pitchFamily="34" charset="0"/>
                <a:cs typeface="Arial" panose="020B0604020202020204" pitchFamily="34" charset="0"/>
              </a:rPr>
              <a:t>Испарљива органска једињења (</a:t>
            </a:r>
            <a:r>
              <a:rPr lang="sr-Latn-CS" sz="2400" b="1" dirty="0">
                <a:latin typeface="Arial" panose="020B0604020202020204" pitchFamily="34" charset="0"/>
                <a:cs typeface="Arial" panose="020B0604020202020204" pitchFamily="34" charset="0"/>
              </a:rPr>
              <a:t>VOC) </a:t>
            </a:r>
            <a:r>
              <a:rPr lang="sr-Cyrl-CS" sz="2400" b="1" dirty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sr-Cyrl-C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бојама</a:t>
            </a:r>
            <a:br>
              <a:rPr lang="sr-Cyrl-C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C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C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C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-УРЕДБА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Cyrl-CS" sz="2400" b="1" dirty="0">
                <a:latin typeface="Arial" panose="020B0604020202020204" pitchFamily="34" charset="0"/>
                <a:cs typeface="Arial" panose="020B0604020202020204" pitchFamily="34" charset="0"/>
              </a:rPr>
              <a:t>ЕК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sr-Cyrl-CS" sz="2400" b="1" dirty="0">
                <a:latin typeface="Arial" panose="020B0604020202020204" pitchFamily="34" charset="0"/>
                <a:cs typeface="Arial" panose="020B0604020202020204" pitchFamily="34" charset="0"/>
              </a:rPr>
              <a:t>бр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1102/2008 </a:t>
            </a:r>
            <a:r>
              <a:rPr lang="sr-Cyrl-CS" sz="2400" b="1" dirty="0">
                <a:latin typeface="Arial" panose="020B0604020202020204" pitchFamily="34" charset="0"/>
                <a:cs typeface="Arial" panose="020B0604020202020204" pitchFamily="34" charset="0"/>
              </a:rPr>
              <a:t>о забрани извоза елементарне живе и одређених једињења живе и смеша и безбедно складиштење елементарне живе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Cyrl-CS" sz="2400" b="1" dirty="0">
                <a:latin typeface="Arial" panose="020B0604020202020204" pitchFamily="34" charset="0"/>
                <a:cs typeface="Arial" panose="020B0604020202020204" pitchFamily="34" charset="0"/>
              </a:rPr>
              <a:t>Уредба о елементарној живи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sr-Cyrl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-ДИРЕКТИВА </a:t>
            </a:r>
            <a:r>
              <a:rPr lang="en-GB" sz="2400" b="1" dirty="0" smtClean="0"/>
              <a:t> </a:t>
            </a:r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Савета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1987/217/EEЗ </a:t>
            </a:r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oд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19.03.1987. о </a:t>
            </a:r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спречавању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смањењу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загађења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животне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средине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азбестом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b="1" dirty="0"/>
              <a:t/>
            </a:r>
            <a:br>
              <a:rPr lang="sr-Cyrl-RS" sz="2000" b="1" dirty="0"/>
            </a:br>
            <a:r>
              <a:rPr lang="en-US" altLang="en-US" sz="2400" b="1" kern="0" dirty="0">
                <a:solidFill>
                  <a:srgbClr val="222A3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n-US" altLang="en-US" sz="2400" b="1" kern="0" dirty="0">
                <a:solidFill>
                  <a:srgbClr val="222A3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467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74700"/>
            <a:ext cx="11290300" cy="6083300"/>
          </a:xfrm>
        </p:spPr>
        <p:txBody>
          <a:bodyPr>
            <a:normAutofit fontScale="90000"/>
          </a:bodyPr>
          <a:lstStyle/>
          <a:p>
            <a:r>
              <a:rPr lang="sr-Latn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Latn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Latn-RS" altLang="x-none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Latn-RS" altLang="x-none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Latn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Latn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Latn-RS" altLang="x-none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Latn-RS" altLang="x-none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Latn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Latn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Latn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Latn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Latn-RS" altLang="x-none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Latn-RS" altLang="x-none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Latn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Latn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Latn-RS" altLang="x-none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Latn-RS" altLang="x-none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Latn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Latn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Latn-RS" altLang="x-none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Latn-RS" altLang="x-none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Latn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Latn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x-none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x-none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x-none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x-none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x-none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x-none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x-none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Постоји правни оквир за област коју покрива Директива о индустријским емисијама на основу делимичне транспозиције претходних директива :</a:t>
            </a:r>
            <a:br>
              <a:rPr lang="sr-Cyrl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Cyrl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Cyrl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Cyrl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</a:t>
            </a:r>
            <a:r>
              <a:rPr lang="en-U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IPPC</a:t>
            </a:r>
            <a:r>
              <a:rPr lang="sr-Latn-C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x-none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lang="en-U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1996</a:t>
            </a:r>
            <a:r>
              <a:rPr lang="x-none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</a:t>
            </a:r>
            <a:r>
              <a:rPr lang="en-U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</a:t>
            </a:r>
            <a:r>
              <a:rPr lang="x-none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lang="en-U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</a:t>
            </a:r>
            <a:r>
              <a:rPr lang="x-none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EC</a:t>
            </a:r>
            <a:r>
              <a:rPr lang="en-U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codified 2008/1/EC</a:t>
            </a:r>
            <a:r>
              <a:rPr 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  <a:r>
              <a:rPr lang="sr-Cyrl-RS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Закон о интегрисаном спречавању и контроли загађивања животне средине и подзаконска акта</a:t>
            </a:r>
            <a:br>
              <a:rPr lang="sr-Cyrl-RS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US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sr-Cyrl-RS" sz="2200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</a:t>
            </a:r>
            <a:r>
              <a:rPr lang="en-U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LCP (2001/80/EC)</a:t>
            </a:r>
            <a:r>
              <a:rPr lang="sr-Cyrl-RS" altLang="x-non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: Закон о заштити ваздуха и </a:t>
            </a:r>
            <a:r>
              <a:rPr lang="en-GB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Уредб</a:t>
            </a:r>
            <a:r>
              <a:rPr lang="sr-Cyrl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о </a:t>
            </a:r>
            <a:r>
              <a:rPr lang="en-GB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граничним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вредностима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емисиј</a:t>
            </a:r>
            <a:r>
              <a:rPr lang="sr-Cyrl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en-GB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загађујућих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материја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GB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ваздух</a:t>
            </a:r>
            <a:r>
              <a:rPr lang="sr-Latn-RS" sz="2000" dirty="0" smtClean="0"/>
              <a:t/>
            </a:r>
            <a:br>
              <a:rPr lang="sr-Latn-RS" sz="2000" dirty="0" smtClean="0"/>
            </a:br>
            <a:r>
              <a:rPr lang="sr-Cyrl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Cyrl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Cyrl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</a:t>
            </a:r>
            <a:r>
              <a:rPr lang="en-U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WI</a:t>
            </a:r>
            <a:r>
              <a:rPr lang="sr-Latn-C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GB" sz="2200" dirty="0" smtClean="0">
                <a:solidFill>
                  <a:srgbClr val="000000"/>
                </a:solidFill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(2000/76/EC</a:t>
            </a:r>
            <a:r>
              <a:rPr lang="x-none" sz="2200" dirty="0" smtClean="0">
                <a:solidFill>
                  <a:srgbClr val="000000"/>
                </a:solidFill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)</a:t>
            </a:r>
            <a:r>
              <a:rPr lang="sr-Cyrl-RS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Закон о управљању отпадом и Уредба о термичком третману отпада</a:t>
            </a:r>
            <a:r>
              <a:rPr lang="en-U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sr-Cyrl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Cyrl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Cyrl-RS" altLang="x-none" sz="2200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</a:t>
            </a:r>
            <a:r>
              <a:rPr lang="en-U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VOC (1999/13/EC)</a:t>
            </a:r>
            <a:r>
              <a:rPr lang="sr-Cyrl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  <a:r>
              <a:rPr lang="sr-Cyrl-RS" sz="2200" dirty="0">
                <a:latin typeface="Arial" panose="020B0604020202020204" pitchFamily="34" charset="0"/>
                <a:cs typeface="Arial" panose="020B0604020202020204" pitchFamily="34" charset="0"/>
              </a:rPr>
              <a:t>Уредба </a:t>
            </a:r>
            <a:r>
              <a:rPr lang="sr-Cyrl-CS" sz="2200" dirty="0"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листи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индустријских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постројења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активности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којима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контролише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емисија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испарљивих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органских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једињења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CS" sz="2200" dirty="0"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вредностима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емисије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испарљивих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органских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једињења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200" dirty="0">
                <a:latin typeface="Arial" panose="020B0604020202020204" pitchFamily="34" charset="0"/>
                <a:cs typeface="Arial" panose="020B0604020202020204" pitchFamily="34" charset="0"/>
              </a:rPr>
              <a:t>при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одређеној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потрошњи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растварача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укупним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дозвољеним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емисијама</a:t>
            </a:r>
            <a:r>
              <a:rPr lang="sr-Cyrl-CS" sz="22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као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шеми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смањење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емисија</a:t>
            </a:r>
            <a:r>
              <a:rPr lang="sr-Cyrl-R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Cyrl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Cyrl-RS" altLang="x-none" sz="2200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</a:t>
            </a:r>
            <a:r>
              <a:rPr lang="en-U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TiO</a:t>
            </a:r>
            <a:r>
              <a:rPr lang="en-US" altLang="x-none" sz="2200" kern="0" baseline="-250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  <a:r>
              <a:rPr lang="sr-Latn-C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x-none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(78/176/EEC, 82/883/EEC, 92/112/EEC)</a:t>
            </a:r>
            <a:r>
              <a:rPr lang="sr-Cyrl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Закон о управљању отпадом и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GB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Правилника</a:t>
            </a:r>
            <a:r>
              <a:rPr lang="en-GB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начину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поступку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управљања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отпадом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од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титан-диоксида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мерама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надзора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мониторинга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животне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средине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локацији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sr-Latn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Latn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Latn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Latn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US" altLang="x-none" sz="22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altLang="x-none" sz="22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altLang="x-none" sz="18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altLang="x-none" sz="18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508865" y="139701"/>
            <a:ext cx="8224838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Calibri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Calibri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Calibri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Calibri" pitchFamily="34" charset="0"/>
              </a:defRPr>
            </a:lvl5pPr>
            <a:lvl6pPr marL="2514600" indent="-228600"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4" charset="0"/>
              </a:defRPr>
            </a:lvl6pPr>
            <a:lvl7pPr marL="2971800" indent="-228600"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4" charset="0"/>
              </a:defRPr>
            </a:lvl7pPr>
            <a:lvl8pPr marL="3429000" indent="-228600"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4" charset="0"/>
              </a:defRPr>
            </a:lvl8pPr>
            <a:lvl9pPr marL="3886200" indent="-228600"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4" charset="0"/>
              </a:defRPr>
            </a:lvl9pPr>
          </a:lstStyle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sr-Cyrl-RS" alt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ДИЕ-Статус транспозиције</a:t>
            </a:r>
            <a:endParaRPr kumimoji="0" lang="en-US" altLang="en-US" sz="3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506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200" y="584200"/>
            <a:ext cx="10255250" cy="5143500"/>
          </a:xfrm>
        </p:spPr>
        <p:txBody>
          <a:bodyPr>
            <a:normAutofit fontScale="90000"/>
          </a:bodyPr>
          <a:lstStyle/>
          <a:p>
            <a:r>
              <a:rPr lang="sr-Cyrl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altLang="x-none" sz="22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altLang="x-none" sz="22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altLang="x-none" sz="22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altLang="x-none" sz="22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RS" altLang="x-none" sz="22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altLang="x-none" sz="27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Анализа </a:t>
            </a:r>
            <a:r>
              <a:rPr lang="sr-Cyrl-RS" altLang="x-none" sz="27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правних недостатака је урађена у 2013. и 2014. уз помоћ пројекта </a:t>
            </a:r>
            <a:r>
              <a:rPr lang="en-US" altLang="en-US" sz="2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IPA 2011 - </a:t>
            </a:r>
            <a:r>
              <a:rPr lang="en-GB" sz="2700" dirty="0"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en-GB" sz="2700" dirty="0" err="1">
                <a:latin typeface="Arial" panose="020B0604020202020204" pitchFamily="34" charset="0"/>
                <a:cs typeface="Arial" panose="020B0604020202020204" pitchFamily="34" charset="0"/>
              </a:rPr>
              <a:t>Спровођење</a:t>
            </a:r>
            <a:r>
              <a:rPr lang="en-GB" sz="2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700" dirty="0" err="1">
                <a:latin typeface="Arial" panose="020B0604020202020204" pitchFamily="34" charset="0"/>
                <a:cs typeface="Arial" panose="020B0604020202020204" pitchFamily="34" charset="0"/>
              </a:rPr>
              <a:t>закона</a:t>
            </a:r>
            <a:r>
              <a:rPr lang="en-GB" sz="2700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GB" sz="2700" dirty="0" err="1">
                <a:latin typeface="Arial" panose="020B0604020202020204" pitchFamily="34" charset="0"/>
                <a:cs typeface="Arial" panose="020B0604020202020204" pitchFamily="34" charset="0"/>
              </a:rPr>
              <a:t>области</a:t>
            </a:r>
            <a:r>
              <a:rPr lang="en-GB" sz="2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700" dirty="0" err="1">
                <a:latin typeface="Arial" panose="020B0604020202020204" pitchFamily="34" charset="0"/>
                <a:cs typeface="Arial" panose="020B0604020202020204" pitchFamily="34" charset="0"/>
              </a:rPr>
              <a:t>контроле</a:t>
            </a:r>
            <a:r>
              <a:rPr lang="en-GB" sz="2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700" dirty="0" err="1">
                <a:latin typeface="Arial" panose="020B0604020202020204" pitchFamily="34" charset="0"/>
                <a:cs typeface="Arial" panose="020B0604020202020204" pitchFamily="34" charset="0"/>
              </a:rPr>
              <a:t>индустријског</a:t>
            </a:r>
            <a:r>
              <a:rPr lang="en-GB" sz="2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700" dirty="0" err="1">
                <a:latin typeface="Arial" panose="020B0604020202020204" pitchFamily="34" charset="0"/>
                <a:cs typeface="Arial" panose="020B0604020202020204" pitchFamily="34" charset="0"/>
              </a:rPr>
              <a:t>загађења</a:t>
            </a:r>
            <a:r>
              <a:rPr lang="en-GB" sz="27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700" dirty="0" err="1">
                <a:latin typeface="Arial" panose="020B0604020202020204" pitchFamily="34" charset="0"/>
                <a:cs typeface="Arial" panose="020B0604020202020204" pitchFamily="34" charset="0"/>
              </a:rPr>
              <a:t>спречавања</a:t>
            </a:r>
            <a:r>
              <a:rPr lang="en-GB" sz="2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700" dirty="0" err="1">
                <a:latin typeface="Arial" panose="020B0604020202020204" pitchFamily="34" charset="0"/>
                <a:cs typeface="Arial" panose="020B0604020202020204" pitchFamily="34" charset="0"/>
              </a:rPr>
              <a:t>хемијских</a:t>
            </a:r>
            <a:r>
              <a:rPr lang="en-GB" sz="2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700" dirty="0" err="1">
                <a:latin typeface="Arial" panose="020B0604020202020204" pitchFamily="34" charset="0"/>
                <a:cs typeface="Arial" panose="020B0604020202020204" pitchFamily="34" charset="0"/>
              </a:rPr>
              <a:t>удеса</a:t>
            </a:r>
            <a:r>
              <a:rPr lang="en-GB" sz="2700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GB" sz="2700" dirty="0" err="1">
                <a:latin typeface="Arial" panose="020B0604020202020204" pitchFamily="34" charset="0"/>
                <a:cs typeface="Arial" panose="020B0604020202020204" pitchFamily="34" charset="0"/>
              </a:rPr>
              <a:t>успостављања</a:t>
            </a:r>
            <a:r>
              <a:rPr lang="en-GB" sz="2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700" dirty="0" err="1">
                <a:latin typeface="Arial" panose="020B0604020202020204" pitchFamily="34" charset="0"/>
                <a:cs typeface="Arial" panose="020B0604020202020204" pitchFamily="34" charset="0"/>
              </a:rPr>
              <a:t>система</a:t>
            </a:r>
            <a:r>
              <a:rPr lang="en-GB" sz="2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700" i="1" dirty="0">
                <a:latin typeface="Arial" panose="020B0604020202020204" pitchFamily="34" charset="0"/>
                <a:cs typeface="Arial" panose="020B0604020202020204" pitchFamily="34" charset="0"/>
              </a:rPr>
              <a:t>EMAS</a:t>
            </a:r>
            <a:r>
              <a:rPr lang="en-GB" sz="2700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GB" sz="2700" dirty="0" err="1">
                <a:latin typeface="Arial" panose="020B0604020202020204" pitchFamily="34" charset="0"/>
                <a:cs typeface="Arial" panose="020B0604020202020204" pitchFamily="34" charset="0"/>
              </a:rPr>
              <a:t>Србији</a:t>
            </a:r>
            <a:r>
              <a:rPr lang="en-GB" sz="2700" dirty="0">
                <a:latin typeface="Arial" panose="020B0604020202020204" pitchFamily="34" charset="0"/>
                <a:cs typeface="Arial" panose="020B0604020202020204" pitchFamily="34" charset="0"/>
              </a:rPr>
              <a:t>“;</a:t>
            </a:r>
            <a:r>
              <a:rPr lang="sr-Latn-RS" sz="27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Latn-RS" sz="27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RS" altLang="en-US" sz="2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Недостаци у транспозицији се односе на одредбе које су нове у Директиви о индустријским емисијама</a:t>
            </a:r>
            <a:br>
              <a:rPr lang="sr-Cyrl-RS" altLang="en-US" sz="27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x-none" sz="27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x-none" sz="27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x-none" sz="27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RS" altLang="x-none" sz="27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Према </a:t>
            </a:r>
            <a:r>
              <a:rPr lang="en-US" altLang="x-none" sz="27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NPAA </a:t>
            </a:r>
            <a:r>
              <a:rPr lang="sr-Cyrl-RS" altLang="x-none" sz="27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потпуна транспозиција Директиве о индустријским емисијама се очекује до 2018. године</a:t>
            </a:r>
            <a:r>
              <a:rPr lang="en-US" altLang="x-none" sz="27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x-none" sz="27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x-none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x-none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2397696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1957997" y="115888"/>
            <a:ext cx="822483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Calibri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Calibri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Calibri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Calibri" pitchFamily="34" charset="0"/>
              </a:defRPr>
            </a:lvl5pPr>
            <a:lvl6pPr marL="2514600" indent="-228600"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4" charset="0"/>
              </a:defRPr>
            </a:lvl6pPr>
            <a:lvl7pPr marL="2971800" indent="-228600"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4" charset="0"/>
              </a:defRPr>
            </a:lvl7pPr>
            <a:lvl8pPr marL="3429000" indent="-228600"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4" charset="0"/>
              </a:defRPr>
            </a:lvl8pPr>
            <a:lvl9pPr marL="3886200" indent="-228600"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4" charset="0"/>
              </a:defRPr>
            </a:lvl9pPr>
          </a:lstStyle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sr-Cyrl-RS" altLang="en-US" sz="4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План транспозиције</a:t>
            </a:r>
            <a:endParaRPr kumimoji="0" lang="en-US" altLang="en-US" sz="4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19588785"/>
              </p:ext>
            </p:extLst>
          </p:nvPr>
        </p:nvGraphicFramePr>
        <p:xfrm>
          <a:off x="285565" y="1038093"/>
          <a:ext cx="11461935" cy="5784078"/>
        </p:xfrm>
        <a:graphic>
          <a:graphicData uri="http://schemas.openxmlformats.org/drawingml/2006/table">
            <a:tbl>
              <a:tblPr firstRow="1" firstCol="1" bandRow="1"/>
              <a:tblGrid>
                <a:gridCol w="2319051"/>
                <a:gridCol w="3618384"/>
                <a:gridCol w="5524500"/>
              </a:tblGrid>
              <a:tr h="46856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 smtClean="0">
                          <a:solidFill>
                            <a:schemeClr val="tx1"/>
                          </a:solidFill>
                          <a:effectLst/>
                        </a:rPr>
                        <a:t>Поглавље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 smtClean="0">
                          <a:solidFill>
                            <a:schemeClr val="tx1"/>
                          </a:solidFill>
                          <a:effectLst/>
                        </a:rPr>
                        <a:t>Временски рок за транспозицију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Законодавна активност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</a:tr>
              <a:tr h="10029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IPPC-</a:t>
                      </a:r>
                      <a:r>
                        <a:rPr lang="sr-Cyrl-RS" sz="1600" dirty="0" smtClean="0">
                          <a:solidFill>
                            <a:schemeClr val="tx1"/>
                          </a:solidFill>
                          <a:effectLst/>
                        </a:rPr>
                        <a:t>Интегрисано спречавање и контрола</a:t>
                      </a:r>
                      <a:r>
                        <a:rPr lang="sr-Cyrl-RS" sz="1600" baseline="0" dirty="0" smtClean="0">
                          <a:solidFill>
                            <a:schemeClr val="tx1"/>
                          </a:solidFill>
                          <a:effectLst/>
                        </a:rPr>
                        <a:t> загађивања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2018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600" dirty="0" smtClean="0">
                          <a:solidFill>
                            <a:schemeClr val="tx1"/>
                          </a:solidFill>
                          <a:effectLst/>
                        </a:rPr>
                        <a:t>Измене Закона о интегрисаном</a:t>
                      </a:r>
                      <a:r>
                        <a:rPr lang="sr-Cyrl-RS" sz="1600" baseline="0" dirty="0" smtClean="0">
                          <a:solidFill>
                            <a:schemeClr val="tx1"/>
                          </a:solidFill>
                          <a:effectLst/>
                        </a:rPr>
                        <a:t> спречавању и конторли загађивања животне средине и </a:t>
                      </a:r>
                      <a:r>
                        <a:rPr lang="sr-Cyrl-RS" altLang="en-US" sz="1600" b="0" baseline="0" dirty="0" smtClean="0">
                          <a:solidFill>
                            <a:schemeClr val="tx1"/>
                          </a:solidFill>
                        </a:rPr>
                        <a:t>и доношење  подзаконских аката</a:t>
                      </a:r>
                      <a:endParaRPr lang="en-US" altLang="en-US" sz="16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</a:tr>
              <a:tr h="760656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LCP</a:t>
                      </a:r>
                      <a:r>
                        <a:rPr lang="sr-Cyrl-RS" sz="1600" dirty="0" smtClean="0">
                          <a:solidFill>
                            <a:schemeClr val="tx1"/>
                          </a:solidFill>
                          <a:effectLst/>
                        </a:rPr>
                        <a:t>-Велика постројења за сагоревање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 smtClean="0">
                          <a:solidFill>
                            <a:schemeClr val="tx1"/>
                          </a:solidFill>
                          <a:effectLst/>
                        </a:rPr>
                        <a:t>Крај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2015 –</a:t>
                      </a:r>
                      <a:r>
                        <a:rPr lang="sr-Cyrl-RS" sz="1600" dirty="0" smtClean="0">
                          <a:solidFill>
                            <a:schemeClr val="tx1"/>
                          </a:solidFill>
                          <a:effectLst/>
                        </a:rPr>
                        <a:t>транспозиција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LCP </a:t>
                      </a:r>
                      <a:r>
                        <a:rPr lang="sr-Cyrl-RS" sz="1600" dirty="0" smtClean="0">
                          <a:solidFill>
                            <a:schemeClr val="tx1"/>
                          </a:solidFill>
                          <a:effectLst/>
                        </a:rPr>
                        <a:t> директиве и Одлуке Европске Енергетске Заједнице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 smtClean="0">
                          <a:solidFill>
                            <a:schemeClr val="tx1"/>
                          </a:solidFill>
                          <a:effectLst/>
                        </a:rPr>
                        <a:t>Нова Уредба</a:t>
                      </a:r>
                      <a:r>
                        <a:rPr lang="sr-Cyrl-RS" sz="1600" baseline="0" dirty="0" smtClean="0">
                          <a:solidFill>
                            <a:schemeClr val="tx1"/>
                          </a:solidFill>
                          <a:effectLst/>
                        </a:rPr>
                        <a:t> о граничним вредностима емисија загађујућих материја у ваздух из постројења за сагоревање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</a:tr>
              <a:tr h="7606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600" dirty="0" smtClean="0">
                          <a:solidFill>
                            <a:schemeClr val="tx1"/>
                          </a:solidFill>
                          <a:effectLst/>
                        </a:rPr>
                        <a:t>Јули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2017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– </a:t>
                      </a:r>
                      <a:r>
                        <a:rPr lang="sr-Cyrl-RS" sz="1600" dirty="0" smtClean="0">
                          <a:solidFill>
                            <a:schemeClr val="tx1"/>
                          </a:solidFill>
                          <a:effectLst/>
                        </a:rPr>
                        <a:t>Транспозиција Поглављ</a:t>
                      </a:r>
                      <a:r>
                        <a:rPr lang="sr-Latn-RS" sz="1600" dirty="0" smtClean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r>
                        <a:rPr lang="sr-Cyrl-RS" sz="16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sr-Latn-RS" sz="1600" dirty="0" smtClean="0">
                          <a:solidFill>
                            <a:schemeClr val="tx1"/>
                          </a:solidFill>
                          <a:effectLst/>
                        </a:rPr>
                        <a:t>III </a:t>
                      </a:r>
                      <a:r>
                        <a:rPr lang="sr-Cyrl-RS" sz="1600" dirty="0" smtClean="0">
                          <a:solidFill>
                            <a:schemeClr val="tx1"/>
                          </a:solidFill>
                          <a:effectLst/>
                        </a:rPr>
                        <a:t>и одговарајућих </a:t>
                      </a:r>
                      <a:r>
                        <a:rPr kumimoji="0" lang="sr-Cyrl-R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Одлука Европске Енергетске Заједнице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600" dirty="0" smtClean="0">
                          <a:solidFill>
                            <a:schemeClr val="tx1"/>
                          </a:solidFill>
                          <a:effectLst/>
                        </a:rPr>
                        <a:t>Измене и допуне Уредбе </a:t>
                      </a:r>
                      <a:r>
                        <a:rPr kumimoji="0" lang="sr-Cyrl-R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 граничним вредностима емисија загађујућих материја у ваздух из постројења за сагоревање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</a:tr>
              <a:tr h="11407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WI-</a:t>
                      </a:r>
                      <a:r>
                        <a:rPr lang="sr-Cyrl-RS" sz="1600" dirty="0" smtClean="0">
                          <a:solidFill>
                            <a:schemeClr val="tx1"/>
                          </a:solidFill>
                          <a:effectLst/>
                        </a:rPr>
                        <a:t>Инсинерација</a:t>
                      </a:r>
                      <a:r>
                        <a:rPr lang="sr-Cyrl-RS" sz="16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sr-Cyrl-RS" sz="1600" dirty="0" smtClean="0">
                          <a:solidFill>
                            <a:schemeClr val="tx1"/>
                          </a:solidFill>
                          <a:effectLst/>
                        </a:rPr>
                        <a:t>отпада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201</a:t>
                      </a:r>
                      <a:r>
                        <a:rPr lang="x-none" sz="1600" dirty="0" smtClean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en-US" sz="16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altLang="en-US" sz="1600" b="0" dirty="0" smtClean="0">
                          <a:solidFill>
                            <a:schemeClr val="tx1"/>
                          </a:solidFill>
                        </a:rPr>
                        <a:t>Измене Закона</a:t>
                      </a:r>
                      <a:r>
                        <a:rPr lang="sr-Cyrl-RS" altLang="en-US" sz="1600" b="0" baseline="0" dirty="0" smtClean="0">
                          <a:solidFill>
                            <a:schemeClr val="tx1"/>
                          </a:solidFill>
                        </a:rPr>
                        <a:t> о управљању отпадом и и доношење  подзаконских аката</a:t>
                      </a:r>
                      <a:endParaRPr lang="en-US" altLang="en-US" sz="16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</a:tr>
              <a:tr h="7606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VOC-</a:t>
                      </a:r>
                      <a:r>
                        <a:rPr lang="sr-Cyrl-RS" sz="1600" dirty="0" smtClean="0">
                          <a:solidFill>
                            <a:schemeClr val="tx1"/>
                          </a:solidFill>
                          <a:effectLst/>
                        </a:rPr>
                        <a:t>Испарљива органска једињења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2016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C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Измен</a:t>
                      </a:r>
                      <a:r>
                        <a:rPr lang="sr-Cyrl-R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 </a:t>
                      </a:r>
                      <a:r>
                        <a:rPr lang="sr-Cyrl-C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допун</a:t>
                      </a:r>
                      <a:r>
                        <a:rPr lang="sr-Cyrl-R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 </a:t>
                      </a:r>
                      <a:r>
                        <a:rPr lang="sr-Cyrl-CS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Уредбе о листи индустријских постројења и активности у којима се контролише емисија испарљивих органских једињења, ...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40000"/>
                      </a:srgbClr>
                    </a:solidFill>
                  </a:tcPr>
                </a:tc>
              </a:tr>
              <a:tr h="7605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TIO</a:t>
                      </a:r>
                      <a:r>
                        <a:rPr lang="en-US" sz="16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sr-Cyrl-RS" sz="1600" baseline="0" dirty="0" smtClean="0">
                          <a:solidFill>
                            <a:schemeClr val="tx1"/>
                          </a:solidFill>
                          <a:effectLst/>
                        </a:rPr>
                        <a:t> -отпад из производње </a:t>
                      </a:r>
                      <a:endParaRPr lang="sr-Cyrl-RS" sz="1600" baseline="-2500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x-none" sz="1600" dirty="0" smtClean="0">
                          <a:solidFill>
                            <a:schemeClr val="tx1"/>
                          </a:solidFill>
                          <a:effectLst/>
                        </a:rPr>
                        <a:t>2018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1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altLang="en-US" sz="1600" b="0" dirty="0" smtClean="0">
                          <a:solidFill>
                            <a:schemeClr val="tx1"/>
                          </a:solidFill>
                        </a:rPr>
                        <a:t>Измене Закона</a:t>
                      </a:r>
                      <a:r>
                        <a:rPr lang="sr-Cyrl-RS" altLang="en-US" sz="1600" b="0" baseline="0" dirty="0" smtClean="0">
                          <a:solidFill>
                            <a:schemeClr val="tx1"/>
                          </a:solidFill>
                        </a:rPr>
                        <a:t> о управљању отпадом и доношење  подзаконских аката</a:t>
                      </a:r>
                      <a:endParaRPr lang="en-US" altLang="en-US" sz="16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1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68579" marR="68579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7620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499" y="1054100"/>
            <a:ext cx="11036301" cy="5676900"/>
          </a:xfrm>
        </p:spPr>
        <p:txBody>
          <a:bodyPr>
            <a:normAutofit fontScale="90000"/>
          </a:bodyPr>
          <a:lstStyle/>
          <a:p>
            <a:pPr marL="342900" indent="-342900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GB" altLang="en-US" sz="16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GB" altLang="en-US" sz="16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GB" altLang="en-US" sz="16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GB" altLang="en-US" sz="16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GB" altLang="en-US" sz="16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GB" altLang="en-US" sz="16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GB" altLang="en-US" sz="16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GB" altLang="en-US" sz="16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GB" altLang="en-US" sz="16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GB" altLang="en-US" sz="16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GB" altLang="en-US" sz="16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GB" altLang="en-US" sz="16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GB" altLang="en-US" sz="16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GB" altLang="en-US" sz="16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GB" altLang="en-US" sz="16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GB" altLang="en-US" sz="16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GB" altLang="en-US" sz="16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GB" altLang="en-US" sz="16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en-US" sz="16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en-US" sz="16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en-US" sz="16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en-US" sz="16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en-US" sz="16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en-US" sz="16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Latn-RS" altLang="en-US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Latn-RS" altLang="en-US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en-US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en-US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en-US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en-US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en-US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en-US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en-US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en-US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en-US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en-US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en-US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en-US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en-US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en-US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en-US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en-US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en-US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en-US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en-US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en-US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en-US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en-US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en-US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en-US" sz="2000" kern="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en-US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sr-Cyrl-RS" altLang="en-US" sz="2000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Cyrl-RS" altLang="en-US" sz="2000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Cyrl-RS" altLang="en-US" sz="2000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Cyrl-RS" altLang="en-US" sz="2000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Cyrl-RS" altLang="en-US" sz="2000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Cyrl-RS" altLang="en-US" sz="2000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Cyrl-RS" altLang="en-US" sz="2000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Имплементација </a:t>
            </a:r>
            <a:r>
              <a:rPr lang="sr-Cyrl-RS" altLang="en-US" sz="2000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се заснива на постојећој законској регулативи која је хармонизована са одредбама претходних </a:t>
            </a:r>
            <a: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директива</a:t>
            </a:r>
            <a:b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Latn-RS" altLang="en-US" sz="2000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Latn-RS" altLang="en-US" sz="2000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Cyrl-RS" altLang="en-US" sz="2000" b="1" u="sng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Поглавље </a:t>
            </a:r>
            <a:r>
              <a:rPr lang="en-US" altLang="en-US" sz="2000" b="1" u="sng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II-</a:t>
            </a:r>
            <a:r>
              <a:rPr lang="sr-Cyrl-RS" altLang="en-US" sz="2000" b="1" u="sng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Интегрисано спречавање и конторла загађивања</a:t>
            </a:r>
            <a:br>
              <a:rPr lang="sr-Cyrl-RS" altLang="en-US" sz="2000" b="1" u="sng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Cyrl-RS" altLang="en-US" sz="2000" u="sng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Cyrl-RS" altLang="en-US" sz="2000" u="sng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-198 оператера на списку</a:t>
            </a:r>
            <a:r>
              <a:rPr lang="sr-Latn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предато 153 захтева који су у процеду допуне</a:t>
            </a:r>
            <a:r>
              <a:rPr lang="en-U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br>
              <a:rPr lang="en-U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U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n-U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U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</a:t>
            </a:r>
            <a: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16 интегрисаних дозвола је издато на сва три нивоа надлежности (6 министарство, 7 покрајина и 3 локални ниво)</a:t>
            </a:r>
            <a:b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планови импелементације</a:t>
            </a:r>
            <a:r>
              <a:rPr lang="en-U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n-U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U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n-U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Cyrl-RS" altLang="en-US" sz="2000" b="1" u="sng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Поглавље</a:t>
            </a:r>
            <a:r>
              <a:rPr lang="en-US" altLang="en-US" sz="2000" b="1" u="sng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III-</a:t>
            </a:r>
            <a:r>
              <a:rPr lang="sr-Cyrl-RS" altLang="en-US" sz="2000" b="1" u="sng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Велика постројења за сагоревање</a:t>
            </a:r>
            <a:r>
              <a:rPr lang="en-US" altLang="en-US" sz="2000" u="sng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n-US" altLang="en-US" sz="2000" u="sng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Latn-C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Latn-C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Latn-C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</a:t>
            </a:r>
            <a: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имплементација </a:t>
            </a:r>
            <a:r>
              <a:rPr lang="en-U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LCP</a:t>
            </a:r>
            <a: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директиве биће кроз Национални план за смањење емисија из постојећих великих постројења за сагоревање - </a:t>
            </a:r>
            <a:r>
              <a:rPr lang="en-U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NERP (</a:t>
            </a:r>
            <a: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биће урађен до краја </a:t>
            </a:r>
            <a:r>
              <a:rPr lang="en-U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2015</a:t>
            </a:r>
            <a:r>
              <a:rPr lang="en-US" altLang="en-US" sz="2000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имплементација</a:t>
            </a:r>
            <a:r>
              <a:rPr lang="sr-Latn-C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en-US" sz="2000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2018</a:t>
            </a:r>
            <a:r>
              <a:rPr lang="sr-Latn-CS" altLang="en-US" sz="2000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-2027</a:t>
            </a:r>
            <a:r>
              <a:rPr lang="en-US" altLang="en-US" sz="2000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); </a:t>
            </a:r>
            <a:br>
              <a:rPr lang="en-US" altLang="en-US" sz="2000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Latn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</a:t>
            </a:r>
            <a: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размотрене су флексибилне одредбе </a:t>
            </a:r>
            <a:r>
              <a:rPr lang="en-U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(NERP, „opt</a:t>
            </a:r>
            <a:r>
              <a:rPr lang="sr-Latn-C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-out</a:t>
            </a:r>
            <a:r>
              <a:rPr lang="en-U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”</a:t>
            </a:r>
            <a: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механизам</a:t>
            </a:r>
            <a:r>
              <a:rPr lang="sr-Latn-C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 </a:t>
            </a:r>
            <a: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 складу са Одлуком Европске Енергетске Заједнице</a:t>
            </a:r>
            <a:r>
              <a:rPr lang="en-U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Одлука</a:t>
            </a:r>
            <a:r>
              <a:rPr lang="sr-Latn-C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sr-Cyrl-RS" altLang="en-US" sz="2000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</a:t>
            </a:r>
            <a:r>
              <a:rPr lang="en-U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/2013/05/MC-E</a:t>
            </a:r>
            <a: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нЗ</a:t>
            </a:r>
            <a:r>
              <a:rPr lang="en-U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 имплементацији </a:t>
            </a:r>
            <a:r>
              <a:rPr lang="sr-Latn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LCP</a:t>
            </a:r>
            <a:r>
              <a:rPr lang="sr-Cyrl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директиве</a:t>
            </a:r>
            <a:r>
              <a:rPr lang="sr-Latn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Latn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Latn-R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</a:t>
            </a:r>
            <a:r>
              <a:rPr lang="sr-Cyrl-RS" sz="20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нацрт </a:t>
            </a:r>
            <a:r>
              <a:rPr lang="sr-Latn-RS" sz="20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NERP</a:t>
            </a:r>
            <a:r>
              <a:rPr lang="en-US" sz="20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sr-Cyrl-RS" sz="200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је припремљен у децембру 2014. године уз помоћ пројекта </a:t>
            </a:r>
            <a:r>
              <a:rPr lang="en-GB" sz="2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„</a:t>
            </a:r>
            <a:r>
              <a:rPr lang="sr-Cyrl-RS" sz="2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Политички и правни саветодавни центар</a:t>
            </a:r>
            <a:r>
              <a:rPr lang="en-GB" sz="2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”</a:t>
            </a:r>
            <a:r>
              <a:rPr lang="sr-Cyrl-RS" sz="2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lang="en-GB" sz="2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(</a:t>
            </a:r>
            <a:r>
              <a:rPr lang="sr-Latn-RS" sz="2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PLAC</a:t>
            </a:r>
            <a:r>
              <a:rPr lang="en-GB" sz="20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). </a:t>
            </a:r>
            <a:r>
              <a:rPr lang="sr-Latn-CS" altLang="en-US" sz="2000" b="1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Latn-CS" altLang="en-US" sz="2000" b="1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US" altLang="en-US" sz="20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GB" altLang="en-US" sz="2000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n-GB" altLang="en-US" sz="2000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1957996" y="203200"/>
            <a:ext cx="8224837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Calibri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Calibri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Calibri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Calibri" pitchFamily="34" charset="0"/>
              </a:defRPr>
            </a:lvl5pPr>
            <a:lvl6pPr marL="2514600" indent="-228600"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4" charset="0"/>
              </a:defRPr>
            </a:lvl6pPr>
            <a:lvl7pPr marL="2971800" indent="-228600"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4" charset="0"/>
              </a:defRPr>
            </a:lvl7pPr>
            <a:lvl8pPr marL="3429000" indent="-228600"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4" charset="0"/>
              </a:defRPr>
            </a:lvl8pPr>
            <a:lvl9pPr marL="3886200" indent="-228600"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4" charset="0"/>
              </a:defRPr>
            </a:lvl9pPr>
          </a:lstStyle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sr-Cyrl-RS" altLang="en-US" sz="4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ДИЕ-Статус имплементације</a:t>
            </a:r>
            <a:endParaRPr kumimoji="0" lang="en-US" altLang="en-US" sz="4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917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6900" y="736600"/>
            <a:ext cx="11366500" cy="57023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80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x-none" sz="7200" b="1" u="sng" dirty="0">
                <a:latin typeface="Arial" panose="020B0604020202020204" pitchFamily="34" charset="0"/>
                <a:cs typeface="Arial" panose="020B0604020202020204" pitchFamily="34" charset="0"/>
              </a:rPr>
              <a:t>Поглавље IV</a:t>
            </a:r>
            <a:r>
              <a:rPr lang="en-GB" sz="7200" b="1" u="sng" dirty="0">
                <a:latin typeface="Arial" panose="020B0604020202020204" pitchFamily="34" charset="0"/>
                <a:cs typeface="Arial" panose="020B0604020202020204" pitchFamily="34" charset="0"/>
              </a:rPr>
              <a:t> ДИЕ</a:t>
            </a:r>
            <a:r>
              <a:rPr lang="sr-Cyrl-RS" sz="72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7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2010/75/ЕУ-Постројења </a:t>
            </a:r>
            <a:r>
              <a:rPr lang="sr-Cyrl-RS" sz="7200" b="1" u="sng" dirty="0">
                <a:latin typeface="Arial" panose="020B0604020202020204" pitchFamily="34" charset="0"/>
                <a:cs typeface="Arial" panose="020B0604020202020204" pitchFamily="34" charset="0"/>
              </a:rPr>
              <a:t>за (к</a:t>
            </a:r>
            <a:r>
              <a:rPr lang="x-none" sz="7200" b="1" u="sng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sr-Latn-RS" sz="7200" b="1" u="sng" dirty="0">
                <a:latin typeface="Arial" panose="020B0604020202020204" pitchFamily="34" charset="0"/>
                <a:cs typeface="Arial" panose="020B0604020202020204" pitchFamily="34" charset="0"/>
              </a:rPr>
              <a:t>)-</a:t>
            </a:r>
            <a:r>
              <a:rPr lang="x-none" sz="7200" b="1" u="sng" dirty="0">
                <a:latin typeface="Arial" panose="020B0604020202020204" pitchFamily="34" charset="0"/>
                <a:cs typeface="Arial" panose="020B0604020202020204" pitchFamily="34" charset="0"/>
              </a:rPr>
              <a:t> инсинерациј</a:t>
            </a:r>
            <a:r>
              <a:rPr lang="sr-Cyrl-RS" sz="7200" b="1" u="sng" dirty="0"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x-none" sz="72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x-none" sz="7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отпада</a:t>
            </a:r>
            <a:endParaRPr lang="en-US" sz="72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RS" sz="7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sr-Cyrl-R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en-GB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очетн</a:t>
            </a:r>
            <a:r>
              <a:rPr lang="sr-Cyrl-R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GB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фаз</a:t>
            </a:r>
            <a:r>
              <a:rPr lang="sr-Cyrl-R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en-GB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имплементације</a:t>
            </a:r>
            <a:r>
              <a:rPr lang="sr-Cyrl-R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велика</a:t>
            </a:r>
            <a:r>
              <a:rPr lang="en-GB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финансијска</a:t>
            </a:r>
            <a:r>
              <a:rPr lang="en-GB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улагања</a:t>
            </a:r>
            <a:r>
              <a:rPr lang="en-GB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en-GB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приватни</a:t>
            </a:r>
            <a:r>
              <a:rPr lang="en-GB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сектор</a:t>
            </a:r>
            <a:r>
              <a:rPr lang="sr-Cyrl-R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sr-Cyrl-R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-о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д </a:t>
            </a:r>
            <a:r>
              <a:rPr lang="en-GB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  <a:r>
              <a:rPr lang="sr-Cyrl-R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GB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маја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2015.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године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7200" dirty="0">
                <a:latin typeface="Arial" panose="020B0604020202020204" pitchFamily="34" charset="0"/>
                <a:cs typeface="Arial" panose="020B0604020202020204" pitchFamily="34" charset="0"/>
              </a:rPr>
              <a:t>издато </a:t>
            </a:r>
            <a:r>
              <a:rPr lang="sr-Cyrl-R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шест</a:t>
            </a:r>
            <a:r>
              <a:rPr lang="en-GB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дозвола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складиштење</a:t>
            </a:r>
            <a:r>
              <a:rPr lang="sr-Cyrl-R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и / или </a:t>
            </a:r>
            <a:r>
              <a:rPr lang="en-GB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третман</a:t>
            </a:r>
            <a:r>
              <a:rPr lang="en-GB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отпада са циљем искоришћења топлотне енергије (фабрике цемента </a:t>
            </a:r>
            <a:r>
              <a:rPr lang="en-US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Holcim</a:t>
            </a:r>
            <a:r>
              <a:rPr 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Lafarge </a:t>
            </a:r>
            <a:r>
              <a:rPr lang="sr-Cyrl-R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за ко-инсинерацију отпадних гума и </a:t>
            </a:r>
            <a:r>
              <a:rPr lang="en-U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SRF</a:t>
            </a:r>
            <a:r>
              <a:rPr lang="sr-Cyrl-R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 у процесу производње цементног клинкера, </a:t>
            </a:r>
            <a:r>
              <a:rPr lang="sr-Cyrl-RS" sz="7200" dirty="0">
                <a:latin typeface="Arial" panose="020B0604020202020204" pitchFamily="34" charset="0"/>
                <a:cs typeface="Arial" panose="020B0604020202020204" pitchFamily="34" charset="0"/>
              </a:rPr>
              <a:t>АИК Бачка Топола </a:t>
            </a:r>
            <a:r>
              <a:rPr lang="sr-Cyrl-R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за спаљивање отпадних уља и фабрика намештаја Форма Идеале за спаљивање дрвеног отпада)</a:t>
            </a:r>
          </a:p>
          <a:p>
            <a:pPr marL="0" indent="0">
              <a:buNone/>
            </a:pPr>
            <a:endParaRPr lang="sr-Cyrl-RS" sz="7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RS" sz="7200" b="1" u="sng" dirty="0">
                <a:latin typeface="Arial" panose="020B0604020202020204" pitchFamily="34" charset="0"/>
                <a:cs typeface="Arial" panose="020B0604020202020204" pitchFamily="34" charset="0"/>
              </a:rPr>
              <a:t>Планови имплементације</a:t>
            </a:r>
            <a:endParaRPr lang="en-US" sz="7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7200" u="sng" dirty="0" err="1">
                <a:latin typeface="Arial" panose="020B0604020202020204" pitchFamily="34" charset="0"/>
                <a:cs typeface="Arial" panose="020B0604020202020204" pitchFamily="34" charset="0"/>
              </a:rPr>
              <a:t>Краткорочни</a:t>
            </a:r>
            <a:r>
              <a:rPr lang="en-GB" sz="72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u="sng" dirty="0" err="1">
                <a:latin typeface="Arial" panose="020B0604020202020204" pitchFamily="34" charset="0"/>
                <a:cs typeface="Arial" panose="020B0604020202020204" pitchFamily="34" charset="0"/>
              </a:rPr>
              <a:t>приоритети</a:t>
            </a:r>
            <a:r>
              <a:rPr lang="en-GB" sz="7200" u="sng" dirty="0">
                <a:latin typeface="Arial" panose="020B0604020202020204" pitchFamily="34" charset="0"/>
                <a:cs typeface="Arial" panose="020B0604020202020204" pitchFamily="34" charset="0"/>
              </a:rPr>
              <a:t> (2015-2016):</a:t>
            </a:r>
            <a:endParaRPr 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Char char="-"/>
            </a:pPr>
            <a:r>
              <a:rPr lang="sr-Cyrl-RS" sz="7200" dirty="0">
                <a:latin typeface="Arial" panose="020B0604020202020204" pitchFamily="34" charset="0"/>
                <a:cs typeface="Arial" panose="020B0604020202020204" pitchFamily="34" charset="0"/>
              </a:rPr>
              <a:t>Израда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Националног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плана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7200" dirty="0">
                <a:latin typeface="Arial" panose="020B0604020202020204" pitchFamily="34" charset="0"/>
                <a:cs typeface="Arial" panose="020B0604020202020204" pitchFamily="34" charset="0"/>
              </a:rPr>
              <a:t>имплементације (за постројења за </a:t>
            </a:r>
            <a:r>
              <a:rPr lang="sr-Cyrl-RS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ко-инсинерацију </a:t>
            </a:r>
            <a:r>
              <a:rPr lang="sr-Cyrl-RS" sz="7200" dirty="0">
                <a:latin typeface="Arial" panose="020B0604020202020204" pitchFamily="34" charset="0"/>
                <a:cs typeface="Arial" panose="020B0604020202020204" pitchFamily="34" charset="0"/>
              </a:rPr>
              <a:t>отпада)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7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2015/2016</a:t>
            </a:r>
            <a:r>
              <a:rPr lang="sr-Cyrl-RS" sz="7200" dirty="0">
                <a:latin typeface="Arial" panose="020B0604020202020204" pitchFamily="34" charset="0"/>
                <a:cs typeface="Arial" panose="020B0604020202020204" pitchFamily="34" charset="0"/>
              </a:rPr>
              <a:t>) из </a:t>
            </a:r>
            <a:r>
              <a:rPr lang="en-US" sz="7200" dirty="0">
                <a:latin typeface="Arial" panose="020B0604020202020204" pitchFamily="34" charset="0"/>
                <a:cs typeface="Arial" panose="020B0604020202020204" pitchFamily="34" charset="0"/>
              </a:rPr>
              <a:t>IPA </a:t>
            </a:r>
            <a:r>
              <a:rPr lang="sr-Cyrl-RS" sz="7200" dirty="0">
                <a:latin typeface="Arial" panose="020B0604020202020204" pitchFamily="34" charset="0"/>
                <a:cs typeface="Arial" panose="020B0604020202020204" pitchFamily="34" charset="0"/>
              </a:rPr>
              <a:t>2011</a:t>
            </a:r>
          </a:p>
          <a:p>
            <a:pPr lvl="0">
              <a:buFontTx/>
              <a:buChar char="-"/>
            </a:pP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Ревизија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Стратегије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управљања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отпадом</a:t>
            </a:r>
            <a:endParaRPr 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Утврђивање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листе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постројења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r-Cyrl-RS" sz="7200" dirty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sr-Cyrl-RS" sz="72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инсинерациј</a:t>
            </a:r>
            <a:r>
              <a:rPr lang="sr-Cyrl-RS" sz="7200" dirty="0"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са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номиналним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капацитетом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који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прелази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7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t</a:t>
            </a:r>
            <a:r>
              <a:rPr lang="sr-Cyrl-RS" sz="72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72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отпада</a:t>
            </a:r>
            <a:endParaRPr lang="en-US" sz="7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Спровођење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кампања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подизања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јавне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200" dirty="0" err="1">
                <a:latin typeface="Arial" panose="020B0604020202020204" pitchFamily="34" charset="0"/>
                <a:cs typeface="Arial" panose="020B0604020202020204" pitchFamily="34" charset="0"/>
              </a:rPr>
              <a:t>свести</a:t>
            </a:r>
            <a:r>
              <a:rPr lang="en-GB" sz="7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RS" sz="7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sz="7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sz="9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 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3095778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900" y="571499"/>
            <a:ext cx="11836399" cy="6286501"/>
          </a:xfrm>
        </p:spPr>
        <p:txBody>
          <a:bodyPr>
            <a:noAutofit/>
          </a:bodyPr>
          <a:lstStyle/>
          <a:p>
            <a:r>
              <a:rPr lang="sr-Cyrl-R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2000" u="sng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sz="2000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Поглавље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V-</a:t>
            </a:r>
            <a:r>
              <a:rPr lang="sr-Cyrl-R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sr-Cyrl-R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ако испарљива органска једињења</a:t>
            </a:r>
            <a:r>
              <a:rPr lang="en-US" sz="1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Имплементација је у почетној фази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sr-Cyrl-R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Изабран</a:t>
            </a:r>
            <a:r>
              <a:rPr lang="sr-Cyrl-CS" sz="1800" dirty="0">
                <a:latin typeface="Arial" panose="020B0604020202020204" pitchFamily="34" charset="0"/>
                <a:cs typeface="Arial" panose="020B0604020202020204" pitchFamily="34" charset="0"/>
              </a:rPr>
              <a:t>а је алтернативна опција во</a:t>
            </a:r>
            <a:r>
              <a:rPr lang="sr-Cyrl-RS" sz="1800" dirty="0">
                <a:latin typeface="Arial" panose="020B0604020202020204" pitchFamily="34" charset="0"/>
                <a:cs typeface="Arial" panose="020B0604020202020204" pitchFamily="34" charset="0"/>
              </a:rPr>
              <a:t>ђења</a:t>
            </a:r>
            <a:r>
              <a:rPr lang="sr-Cyrl-CS" sz="1800" dirty="0">
                <a:latin typeface="Arial" panose="020B0604020202020204" pitchFamily="34" charset="0"/>
                <a:cs typeface="Arial" panose="020B0604020202020204" pitchFamily="34" charset="0"/>
              </a:rPr>
              <a:t> регистр</a:t>
            </a:r>
            <a:r>
              <a:rPr lang="sr-Cyrl-RS" sz="1800" dirty="0">
                <a:latin typeface="Arial" panose="020B0604020202020204" pitchFamily="34" charset="0"/>
                <a:cs typeface="Arial" panose="020B0604020202020204" pitchFamily="34" charset="0"/>
              </a:rPr>
              <a:t>а (евиденције)</a:t>
            </a:r>
            <a:r>
              <a:rPr lang="sr-Cyrl-CS" sz="1800" dirty="0">
                <a:latin typeface="Arial" panose="020B0604020202020204" pitchFamily="34" charset="0"/>
                <a:cs typeface="Arial" panose="020B0604020202020204" pitchFamily="34" charset="0"/>
              </a:rPr>
              <a:t> постројења која користе органске </a:t>
            </a:r>
            <a:r>
              <a:rPr lang="sr-Cyrl-C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раствараче (</a:t>
            </a:r>
            <a:r>
              <a:rPr lang="sr-Cyrl-CS" sz="1800" dirty="0">
                <a:latin typeface="Arial" panose="020B0604020202020204" pitchFamily="34" charset="0"/>
                <a:cs typeface="Arial" panose="020B0604020202020204" pitchFamily="34" charset="0"/>
              </a:rPr>
              <a:t>дозволе </a:t>
            </a:r>
            <a:r>
              <a:rPr lang="sr-Cyrl-C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се неће </a:t>
            </a:r>
            <a:r>
              <a:rPr lang="sr-Cyrl-CS" sz="1800" dirty="0">
                <a:latin typeface="Arial" panose="020B0604020202020204" pitchFamily="34" charset="0"/>
                <a:cs typeface="Arial" panose="020B0604020202020204" pitchFamily="34" charset="0"/>
              </a:rPr>
              <a:t>издавати за постројења која користе испарљива </a:t>
            </a:r>
            <a:r>
              <a:rPr lang="sr-Cyrl-RS" sz="1800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sr-Cyrl-CS" sz="1800" dirty="0">
                <a:latin typeface="Arial" panose="020B0604020202020204" pitchFamily="34" charset="0"/>
                <a:cs typeface="Arial" panose="020B0604020202020204" pitchFamily="34" charset="0"/>
              </a:rPr>
              <a:t>рганска </a:t>
            </a:r>
            <a:r>
              <a:rPr lang="sr-Cyrl-C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једињења, а </a:t>
            </a:r>
            <a:r>
              <a:rPr lang="sr-Cyrl-CS" sz="1800" dirty="0">
                <a:latin typeface="Arial" panose="020B0604020202020204" pitchFamily="34" charset="0"/>
                <a:cs typeface="Arial" panose="020B0604020202020204" pitchFamily="34" charset="0"/>
              </a:rPr>
              <a:t>која нису </a:t>
            </a:r>
            <a:r>
              <a:rPr lang="sr-Cyrl-CS" sz="1800" i="1" dirty="0">
                <a:latin typeface="Arial" panose="020B0604020202020204" pitchFamily="34" charset="0"/>
                <a:cs typeface="Arial" panose="020B0604020202020204" pitchFamily="34" charset="0"/>
              </a:rPr>
              <a:t>IPPC</a:t>
            </a:r>
            <a:r>
              <a:rPr lang="sr-Cyrl-C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). У </a:t>
            </a:r>
            <a:r>
              <a:rPr lang="sr-Cyrl-CS" sz="1800" dirty="0">
                <a:latin typeface="Arial" panose="020B0604020202020204" pitchFamily="34" charset="0"/>
                <a:cs typeface="Arial" panose="020B0604020202020204" pitchFamily="34" charset="0"/>
              </a:rPr>
              <a:t>оквиру ИПА 2011 </a:t>
            </a:r>
            <a:r>
              <a:rPr lang="sr-Cyrl-C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пројекта </a:t>
            </a:r>
            <a:r>
              <a:rPr lang="sr-Cyrl-CS" sz="1800" dirty="0">
                <a:latin typeface="Arial" panose="020B0604020202020204" pitchFamily="34" charset="0"/>
                <a:cs typeface="Arial" panose="020B0604020202020204" pitchFamily="34" charset="0"/>
              </a:rPr>
              <a:t>у Агенцији за заштиту животне средине </a:t>
            </a:r>
            <a:r>
              <a:rPr lang="sr-Cyrl-C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започета је </a:t>
            </a:r>
            <a:r>
              <a:rPr lang="sr-Cyrl-CS" sz="1800" dirty="0">
                <a:latin typeface="Arial" panose="020B0604020202020204" pitchFamily="34" charset="0"/>
                <a:cs typeface="Arial" panose="020B0604020202020204" pitchFamily="34" charset="0"/>
              </a:rPr>
              <a:t>активност прослеђивања упитника оператерима </a:t>
            </a:r>
            <a:r>
              <a:rPr lang="sr-Cyrl-C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у циљу </a:t>
            </a:r>
            <a:r>
              <a:rPr lang="sr-Cyrl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утврђивања </a:t>
            </a:r>
            <a:r>
              <a:rPr lang="sr-Cyrl-CS" sz="1800" dirty="0">
                <a:latin typeface="Arial" panose="020B0604020202020204" pitchFamily="34" charset="0"/>
                <a:cs typeface="Arial" panose="020B0604020202020204" pitchFamily="34" charset="0"/>
              </a:rPr>
              <a:t>лист</a:t>
            </a:r>
            <a:r>
              <a:rPr lang="sr-Cyrl-RS" sz="1800" dirty="0">
                <a:latin typeface="Arial" panose="020B0604020202020204" pitchFamily="34" charset="0"/>
                <a:cs typeface="Arial" panose="020B0604020202020204" pitchFamily="34" charset="0"/>
              </a:rPr>
              <a:t>е </a:t>
            </a:r>
            <a:r>
              <a:rPr lang="sr-Cyrl-C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постројења на које се односи Уредба </a:t>
            </a:r>
            <a:r>
              <a:rPr lang="sr-Cyrl-CS" sz="1800" dirty="0">
                <a:latin typeface="Arial" panose="020B0604020202020204" pitchFamily="34" charset="0"/>
                <a:cs typeface="Arial" panose="020B0604020202020204" pitchFamily="34" charset="0"/>
              </a:rPr>
              <a:t>о листи индустријских постројења и активности у којима се контролише емисија испарљивих органских </a:t>
            </a:r>
            <a:r>
              <a:rPr lang="sr-Cyrl-C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једињења.</a:t>
            </a:r>
            <a:br>
              <a:rPr lang="sr-Cyrl-C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CS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C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C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C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CS" sz="1800" dirty="0">
                <a:latin typeface="Arial" panose="020B0604020202020204" pitchFamily="34" charset="0"/>
                <a:cs typeface="Arial" panose="020B0604020202020204" pitchFamily="34" charset="0"/>
              </a:rPr>
              <a:t>Побољшање инспекцијског надзора оператера </a:t>
            </a:r>
            <a:r>
              <a:rPr lang="sr-Cyrl-RS" sz="1800" dirty="0">
                <a:latin typeface="Arial" panose="020B0604020202020204" pitchFamily="34" charset="0"/>
                <a:cs typeface="Arial" panose="020B0604020202020204" pitchFamily="34" charset="0"/>
              </a:rPr>
              <a:t>у циљу обезбеђивања спровођења постојећег прописа. Обука инспекције на </a:t>
            </a:r>
            <a:r>
              <a:rPr lang="sr-Cyrl-CS" sz="1800" dirty="0">
                <a:latin typeface="Arial" panose="020B0604020202020204" pitchFamily="34" charset="0"/>
                <a:cs typeface="Arial" panose="020B0604020202020204" pitchFamily="34" charset="0"/>
              </a:rPr>
              <a:t>републичком нивоу</a:t>
            </a:r>
            <a:r>
              <a:rPr lang="sr-Cyrl-RS" sz="1800" dirty="0">
                <a:latin typeface="Arial" panose="020B0604020202020204" pitchFamily="34" charset="0"/>
                <a:cs typeface="Arial" panose="020B0604020202020204" pitchFamily="34" charset="0"/>
              </a:rPr>
              <a:t> планирана је уз подршку PLAC </a:t>
            </a:r>
            <a:r>
              <a:rPr lang="sr-Cyrl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пројекта (у плану модалитети за проширивање обуке </a:t>
            </a:r>
            <a:r>
              <a:rPr lang="sr-Cyrl-C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sr-Cyrl-CS" sz="1800" dirty="0">
                <a:latin typeface="Arial" panose="020B0604020202020204" pitchFamily="34" charset="0"/>
                <a:cs typeface="Arial" panose="020B0604020202020204" pitchFamily="34" charset="0"/>
              </a:rPr>
              <a:t>локалн</a:t>
            </a:r>
            <a:r>
              <a:rPr lang="sr-Cyrl-RS" sz="1800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sr-Cyrl-C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ниво</a:t>
            </a:r>
            <a:r>
              <a:rPr lang="sr-Cyrl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br>
              <a:rPr lang="sr-Cyrl-R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Cyrl-CS" sz="1800" dirty="0">
                <a:latin typeface="Arial" panose="020B0604020202020204" pitchFamily="34" charset="0"/>
                <a:cs typeface="Arial" panose="020B0604020202020204" pitchFamily="34" charset="0"/>
              </a:rPr>
              <a:t>Даљи планови за побољшање имплементације зависе од анализе с</a:t>
            </a:r>
            <a:r>
              <a:rPr lang="sr-Cyrl-RS" sz="1800" dirty="0">
                <a:latin typeface="Arial" panose="020B0604020202020204" pitchFamily="34" charset="0"/>
                <a:cs typeface="Arial" panose="020B0604020202020204" pitchFamily="34" charset="0"/>
              </a:rPr>
              <a:t>тања </a:t>
            </a:r>
            <a:r>
              <a:rPr lang="sr-Cyrl-CS" sz="1800" dirty="0">
                <a:latin typeface="Arial" panose="020B0604020202020204" pitchFamily="34" charset="0"/>
                <a:cs typeface="Arial" panose="020B0604020202020204" pitchFamily="34" charset="0"/>
              </a:rPr>
              <a:t>у постројењима која подлежу </a:t>
            </a:r>
            <a:r>
              <a:rPr lang="sr-Cyrl-C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Уредби </a:t>
            </a:r>
            <a:r>
              <a:rPr lang="sr-Cyrl-CS" sz="1800" dirty="0">
                <a:latin typeface="Arial" panose="020B0604020202020204" pitchFamily="34" charset="0"/>
                <a:cs typeface="Arial" panose="020B0604020202020204" pitchFamily="34" charset="0"/>
              </a:rPr>
              <a:t>и идентифик</a:t>
            </a:r>
            <a:r>
              <a:rPr lang="sr-Cyrl-RS" sz="1800" dirty="0">
                <a:latin typeface="Arial" panose="020B0604020202020204" pitchFamily="34" charset="0"/>
                <a:cs typeface="Arial" panose="020B0604020202020204" pitchFamily="34" charset="0"/>
              </a:rPr>
              <a:t>овања обима </a:t>
            </a:r>
            <a:r>
              <a:rPr lang="sr-Cyrl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усклађивања са захтевима Директиве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sr-Cyrl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Поглавље 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VI-</a:t>
            </a:r>
            <a:r>
              <a:rPr lang="sr-Cyrl-R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отпад од производње титан-диоксида</a:t>
            </a:r>
            <a:br>
              <a:rPr lang="sr-Cyrl-R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Титан-диоксид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производи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Републици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Србији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u="sng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800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r-Latn-RS" sz="18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3342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441" y="1341438"/>
            <a:ext cx="10900804" cy="4094162"/>
          </a:xfrm>
        </p:spPr>
        <p:txBody>
          <a:bodyPr/>
          <a:lstStyle/>
          <a:p>
            <a:pPr lvl="0" defTabSz="457200" eaLnBrk="0" fontAlgn="base" hangingPunct="0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</a:pPr>
            <a:r>
              <a:rPr lang="sr-Cyrl-RS" altLang="en-US" sz="24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Потпуна имплементација Директиве о индустријским емисијама биће омогућена доношењем одговарајућих прописа а у циљу дефинисања рокова за потпуну имплементацију важни су</a:t>
            </a:r>
            <a:r>
              <a:rPr lang="en-GB" altLang="en-US" sz="24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  <a:r>
              <a:rPr lang="sr-Cyrl-RS" altLang="en-US" sz="24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sr-Cyrl-RS" altLang="en-US" sz="24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GB" altLang="en-US" sz="2400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en-GB" altLang="en-US" sz="2400" kern="0" dirty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sr-Latn-RS" altLang="en-US" sz="24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</a:t>
            </a:r>
            <a:r>
              <a:rPr lang="sr-Cyrl-RS" altLang="en-US" sz="2400" kern="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Специфични план имплементације </a:t>
            </a:r>
            <a:r>
              <a:rPr lang="en-GB" altLang="en-US" sz="2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Cyrl-RS" altLang="en-US" sz="2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фази припреме, биће завршен до краја 2015. године</a:t>
            </a:r>
            <a:r>
              <a:rPr lang="en-GB" altLang="en-US" sz="2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GB" altLang="en-US" sz="24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altLang="en-US" sz="24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Latn-RS" altLang="en-US" sz="2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r-Cyrl-RS" altLang="en-US" sz="2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Национални план за смањење емисије </a:t>
            </a:r>
            <a:r>
              <a:rPr lang="en-US" altLang="en-US" sz="2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NERP</a:t>
            </a:r>
            <a:r>
              <a:rPr lang="en-GB" altLang="en-US" sz="2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r-Cyrl-RS" altLang="en-US" sz="2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фази припреме, </a:t>
            </a:r>
            <a:r>
              <a:rPr lang="sr-Cyrl-RS" altLang="en-US" sz="24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биће завршен до </a:t>
            </a:r>
            <a:r>
              <a:rPr lang="sr-Cyrl-RS" altLang="en-US" sz="2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краја </a:t>
            </a:r>
            <a:r>
              <a:rPr lang="sr-Cyrl-RS" altLang="en-US" sz="24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2015. године</a:t>
            </a:r>
            <a:r>
              <a:rPr lang="en-GB" altLang="en-US" sz="24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en-US" sz="24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4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957997" y="115888"/>
            <a:ext cx="8224837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Calibri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Calibri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Calibri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 b="1">
                <a:solidFill>
                  <a:srgbClr val="000000"/>
                </a:solidFill>
                <a:latin typeface="Calibri" pitchFamily="34" charset="0"/>
              </a:defRPr>
            </a:lvl5pPr>
            <a:lvl6pPr marL="2514600" indent="-228600"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4" charset="0"/>
              </a:defRPr>
            </a:lvl6pPr>
            <a:lvl7pPr marL="2971800" indent="-228600"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4" charset="0"/>
              </a:defRPr>
            </a:lvl7pPr>
            <a:lvl8pPr marL="3429000" indent="-228600"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4" charset="0"/>
              </a:defRPr>
            </a:lvl8pPr>
            <a:lvl9pPr marL="3886200" indent="-228600" algn="ctr" defTabSz="457200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400">
                <a:solidFill>
                  <a:srgbClr val="000000"/>
                </a:solidFill>
                <a:latin typeface="Calibri" pitchFamily="34" charset="0"/>
              </a:defRPr>
            </a:lvl9pPr>
          </a:lstStyle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sr-Cyrl-RS" altLang="en-US" sz="4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План имплементације</a:t>
            </a:r>
            <a:endParaRPr kumimoji="0" lang="en-US" altLang="en-US" sz="4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099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1364</TotalTime>
  <Words>1425</Words>
  <Application>Microsoft Office PowerPoint</Application>
  <PresentationFormat>Custom</PresentationFormat>
  <Paragraphs>170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         Пост скрининг документ Поглавље 27, Животна средина и климатске промене Индустријско загађење  Београд, 17.07.2015.</vt:lpstr>
      <vt:lpstr>-ДИРЕКТИВА о индустријским емисијама 2010/75/EУ  -СЕВЕСО ДИРЕКТИВА  -УРЕДБА  (EК) број 1221/2009 о добровољном учешћу у систему управљања и контроле заштите животне средине (EMAS) и УРЕДБА  (ЕК) број 1980/2000 –еко означавање  -ДИРЕКТИВА  2004/42- Испарљива органска једињења (VOC) у бојама  -УРЕДБА (ЕК) бр 1102/2008 о забрани извоза елементарне живе и одређених једињења живе и смеша и безбедно складиштење елементарне живе (Уредба о елементарној живи)  -ДИРЕКТИВА  Савета 1987/217/EEЗ oд 19.03.1987. о спречавању и смањењу загађења животне средине азбестом   </vt:lpstr>
      <vt:lpstr>                     Постоји правни оквир за област коју покрива Директива о индустријским емисијама на основу делимичне транспозиције претходних директива :  -IPPC (1996/61/ EC codified 2008/1/EC): Закон о интегрисаном спречавању и контроли загађивања животне средине и подзаконска акта  -LCP (2001/80/EC): Закон о заштити ваздуха и Уредба о граничним вредностима емисија загађујућих материја у ваздух  -WI (2000/76/EC): Закон о управљању отпадом и Уредба о термичком третману отпада  -VOC (1999/13/EC):Уредба о листи индустријских постројења и активности у којима се контролише емисија испарљивих органских једињења, о вредностима емисије испарљивих органских једињења при одређеној потрошњи растварача и укупним дозвољеним емисијама, као и шеми за смањење емисија  -TiO2 (78/176/EEC, 82/883/EEC, 92/112/EEC): Закон о управљању отпадом и Правилника о начину и поступку управљања отпадом од титан-диоксида, мерама надзора и мониторинга животне средине на локацији     </vt:lpstr>
      <vt:lpstr>      - Анализа правних недостатака је урађена у 2013. и 2014. уз помоћ пројекта IPA 2011 - „Спровођење закона у области контроле индустријског загађења, спречавања хемијских удеса и успостављања система EMAS у Србији“;  -Недостаци у транспозицији се односе на одредбе које су нове у Директиви о индустријским емисијама  -Према  NPAA потпуна транспозиција Директиве о индустријским емисијама се очекује до 2018. године  </vt:lpstr>
      <vt:lpstr>Slide 5</vt:lpstr>
      <vt:lpstr>                                   Имплементација се заснива на постојећој законској регулативи која је хармонизована са одредбама претходних директива  Поглавље  II-Интегрисано спречавање и конторла загађивања  -198 оператера на списку, предато 153 захтева који су у процеду допуне   -16 интегрисаних дозвола је издато на сва три нивоа надлежности (6 министарство, 7 покрајина и 3 локални ниво) планови импелементације  Поглавље III-Велика постројења за сагоревање  -имплементација LCP директиве биће кроз Национални план за смањење емисија из постојећих великих постројења за сагоревање - NERP (биће урађен до краја 2015, имплементација 2018-2027);  - размотрене су флексибилне одредбе (NERP, „opt-out” механизам) у складу са Одлуком Европске Енергетске Заједнице: Одлука О/2013/05/MC-EнЗ о имплементацији LCP директиве - нацрт NERP је припремљен у децембру 2014. године уз помоћ пројекта „Политички и правни саветодавни центар” (PLAC).     </vt:lpstr>
      <vt:lpstr>Slide 7</vt:lpstr>
      <vt:lpstr>  Поглавље V-Лако испарљива органска једињења  -Имплементација је у почетној фази.   -Изабрана је алтернативна опција вођења регистра (евиденције) постројења која користе органске раствараче (дозволе се неће издавати за постројења која користе испарљива органска једињења, а која нису IPPC). У оквиру ИПА 2011 пројекта у Агенцији за заштиту животне средине започета је активност прослеђивања упитника оператерима у циљу утврђивања листе постројења на које се односи Уредба о листи индустријских постројења и активности у којима се контролише емисија испарљивих органских једињења.   -Побољшање инспекцијског надзора оператера у циљу обезбеђивања спровођења постојећег прописа. Обука инспекције на републичком нивоу планирана је уз подршку PLAC пројекта (у плану модалитети за проширивање обуке на локални ниво).  -Даљи планови за побољшање имплементације зависе од анализе стања у постројењима која подлежу Уредби и идентификовања обима усклађивања са захтевима Директиве.   Поглавље VI-отпад од производње титан-диоксида  Титан-диоксид се не производи у Републици Србији   </vt:lpstr>
      <vt:lpstr>Потпуна имплементација Директиве о индустријским емисијама биће омогућена доношењем одговарајућих прописа а у циљу дефинисања рокова за потпуну имплементацију важни су:  - Специфични план имплементације (у фази припреме, биће завршен до краја 2015. године) - Национални план за смањење емисије NERP (у фази припреме, биће завршен до краја 2015. године)  </vt:lpstr>
      <vt:lpstr>Slide 10</vt:lpstr>
      <vt:lpstr>СЕВЕСО директива-статус транспозиције</vt:lpstr>
      <vt:lpstr>СЕВЕСО директива-имплементација и надлежности</vt:lpstr>
      <vt:lpstr>     ЕКО-ОЗНАЧАЊЕ</vt:lpstr>
      <vt:lpstr>Директива 2004/42- Испарљива органска једињења (VOC) у бојама</vt:lpstr>
      <vt:lpstr>Уредба (ЕК) бр 1102/2008 о забрани извоза елементарне живе и одређених једињења живе и смеша и безбедно складиштење елементарне живе (Уредба о елементарној живи)</vt:lpstr>
      <vt:lpstr>Slide 16</vt:lpstr>
      <vt:lpstr>          СТАТУС ИМПЛЕМЕНТАЦИЈЕ И ПЛАНОВИ  У оквиру пројекта „Јачање капацитета за управљање опасним отпадом“, МПЗЖС је припремило нацрт националних планова за управљање отпадним уљима, старих батерија и акумулатора, електричног и електронског отпада и отпада који садржи азбест. Правилник о забранама и ограничењима производње, стављања у промет и коришћења хемикалија (Службени гласник РС, број 90/2013) забрањује производњу производа који садрже азбест. Постоје четири локације за одлагање отпада који садржи азбест (Лапово и Кикинда) и две санитарне депоније (Лесковац и Јагодина) Краткорочно: 2015-2017 Ревизија Стратегије управљања отпадом; Твининг пројекат Унапређење управљања опасним отпадом у Републици Србији, којим ће се даље јачати управљање отпадом који садржи азбест. У оквиру пројекта припремиће се Интегрисани план управљања опасним отпадом и Национални план управљања грађевинским и отпадом од рушења; Национални план за отпад који садржи азбест (у процедури за усвајање на Влади Републике Србије, очекује се 2015.) Имплементација кампање за подизање јавне свести о одговарајућој методи за уклањање производа који садрже азбест, као и о одлагању азбеста.   Средњорочно: 2018-2019 Имплементација јединствене шеме за одојено сакупљање отпада који садржи азбест: Имплементација система за одвојено сакупљање отпада који садржи азбест Постојање довољног броја депонија на које се може одлагати отпад који садржи азбест, или адекватне техничке опреме и обученог особља.   АДМИНИСТРАТИВНИ КАПАЦИТЕТИ Тренутни административни капацитети за управљање овом врстом отпада су недовољни.  Постоји више компанија које имају дозволе за третман отпада који садржи азбест. </vt:lpstr>
    </vt:vector>
  </TitlesOfParts>
  <Company>MERZ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EU-SERBIA SUB-COMMITTEE TRANSPORT, ENERGY, ENVIRONMENT, CLIMATE CHANGE AND REGIONAL DEVELOPMENT Belgrade, 2 -3  July 2015  6. ENVIRONMENT</dc:title>
  <dc:creator>Vesna Kahrimanovic</dc:creator>
  <cp:lastModifiedBy>Zhorz</cp:lastModifiedBy>
  <cp:revision>71</cp:revision>
  <dcterms:created xsi:type="dcterms:W3CDTF">2015-06-02T08:55:25Z</dcterms:created>
  <dcterms:modified xsi:type="dcterms:W3CDTF">2015-07-16T17:38:44Z</dcterms:modified>
</cp:coreProperties>
</file>