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6" r:id="rId5"/>
    <p:sldId id="265" r:id="rId6"/>
    <p:sldId id="267" r:id="rId7"/>
    <p:sldId id="268" r:id="rId8"/>
    <p:sldId id="269" r:id="rId9"/>
    <p:sldId id="270" r:id="rId10"/>
    <p:sldId id="271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-96" y="-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15.7.2015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95703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15.7.2015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249188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15.7.2015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78249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15.7.2015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122001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15.7.2015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172235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15.7.2015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717452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15.7.2015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964501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15.7.2015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71646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15.7.2015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93321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15.7.2015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11185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15.7.2015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827620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5934C-968D-436B-BB74-FF7DCD8DEDF2}" type="datetimeFigureOut">
              <a:rPr lang="sr-Latn-RS" smtClean="0"/>
              <a:pPr/>
              <a:t>15.7.2015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13593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7000" y="2006600"/>
            <a:ext cx="9271000" cy="22098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b="1" dirty="0" smtClean="0"/>
              <a:t>Пост скрининг документ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Поглавље 27, Животна средина и климатске промене 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2900" y="5422900"/>
            <a:ext cx="9055100" cy="1079500"/>
          </a:xfrm>
        </p:spPr>
        <p:txBody>
          <a:bodyPr/>
          <a:lstStyle/>
          <a:p>
            <a:r>
              <a:rPr lang="sr-Cyrl-RS" dirty="0" smtClean="0"/>
              <a:t>Београд, </a:t>
            </a:r>
            <a:r>
              <a:rPr lang="en-GB" dirty="0" smtClean="0"/>
              <a:t>20</a:t>
            </a:r>
            <a:r>
              <a:rPr lang="sr-Cyrl-RS" dirty="0" smtClean="0"/>
              <a:t>.</a:t>
            </a:r>
            <a:r>
              <a:rPr lang="en-GB" dirty="0" smtClean="0"/>
              <a:t> </a:t>
            </a:r>
            <a:r>
              <a:rPr lang="sr-Cyrl-RS" dirty="0" smtClean="0"/>
              <a:t>јул 2015</a:t>
            </a:r>
            <a:endParaRPr lang="sr-Latn-R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9565" y="161131"/>
            <a:ext cx="912870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8540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prienceshrestha.files.wordpress.com/2011/10/fund-rais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92209" y="4657289"/>
            <a:ext cx="3299791" cy="220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compass.ie/wordpress/wp-content/uploads/INSPIRE_logo_white_backgr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90048" y="0"/>
            <a:ext cx="1901952" cy="1828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INSPIRE</a:t>
            </a:r>
            <a:r>
              <a:rPr lang="sr-Cyrl-RS" b="1" dirty="0" smtClean="0"/>
              <a:t> директива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3756"/>
            <a:ext cx="10797209" cy="4837044"/>
          </a:xfrm>
        </p:spPr>
        <p:txBody>
          <a:bodyPr numCol="1">
            <a:noAutofit/>
          </a:bodyPr>
          <a:lstStyle/>
          <a:p>
            <a:pPr>
              <a:spcAft>
                <a:spcPts val="1200"/>
              </a:spcAft>
              <a:buNone/>
            </a:pPr>
            <a:r>
              <a:rPr lang="sr-Cyrl-RS" sz="3200" b="1" dirty="0" smtClean="0"/>
              <a:t>Процена трошкова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b="1" dirty="0" smtClean="0"/>
              <a:t>Прелиминарна процена </a:t>
            </a:r>
            <a:r>
              <a:rPr lang="sr-Cyrl-RS" sz="2400" dirty="0" smtClean="0"/>
              <a:t>трошкова на основу извештаја држава чланица из 2013 о </a:t>
            </a:r>
            <a:r>
              <a:rPr lang="en-US" sz="2400" dirty="0" smtClean="0"/>
              <a:t>INSPIRE </a:t>
            </a:r>
            <a:r>
              <a:rPr lang="sr-Cyrl-RS" sz="2400" dirty="0" smtClean="0"/>
              <a:t>имплементацији:</a:t>
            </a:r>
          </a:p>
          <a:p>
            <a:pPr lvl="1">
              <a:spcBef>
                <a:spcPts val="0"/>
              </a:spcBef>
              <a:buClr>
                <a:schemeClr val="accent2"/>
              </a:buClr>
            </a:pPr>
            <a:r>
              <a:rPr lang="en-GB" sz="2000" dirty="0" smtClean="0"/>
              <a:t>IT</a:t>
            </a:r>
            <a:r>
              <a:rPr lang="sr-Cyrl-RS" sz="2000" dirty="0" smtClean="0"/>
              <a:t> инфраструктура (хардвер </a:t>
            </a:r>
            <a:r>
              <a:rPr lang="sr-Cyrl-RS" sz="2000" dirty="0" smtClean="0"/>
              <a:t>и </a:t>
            </a:r>
            <a:r>
              <a:rPr lang="sr-Cyrl-RS" sz="2000" dirty="0" smtClean="0"/>
              <a:t>софтвер): </a:t>
            </a:r>
            <a:r>
              <a:rPr lang="sr-Cyrl-RS" sz="2000" dirty="0" smtClean="0"/>
              <a:t>5 милиона евра;</a:t>
            </a:r>
            <a:endParaRPr lang="en-US" sz="2000" dirty="0" smtClean="0"/>
          </a:p>
          <a:p>
            <a:pPr lvl="1">
              <a:spcBef>
                <a:spcPts val="0"/>
              </a:spcBef>
              <a:buClr>
                <a:schemeClr val="accent2"/>
              </a:buClr>
            </a:pPr>
            <a:r>
              <a:rPr lang="sr-Cyrl-RS" sz="2000" dirty="0" smtClean="0"/>
              <a:t>Метаподаци: </a:t>
            </a:r>
            <a:r>
              <a:rPr lang="sr-Cyrl-RS" sz="2000" dirty="0" smtClean="0"/>
              <a:t>0.5 </a:t>
            </a:r>
            <a:r>
              <a:rPr lang="sr-Cyrl-RS" sz="2000" dirty="0" smtClean="0"/>
              <a:t>милиона евра; </a:t>
            </a:r>
            <a:endParaRPr lang="en-US" sz="2000" dirty="0" smtClean="0"/>
          </a:p>
          <a:p>
            <a:pPr lvl="1">
              <a:spcBef>
                <a:spcPts val="0"/>
              </a:spcBef>
              <a:buClr>
                <a:schemeClr val="accent2"/>
              </a:buClr>
            </a:pPr>
            <a:r>
              <a:rPr lang="sr-Cyrl-RS" sz="2000" dirty="0" smtClean="0"/>
              <a:t>Хармонизација података: </a:t>
            </a:r>
            <a:r>
              <a:rPr lang="sr-Cyrl-RS" sz="2000" dirty="0" smtClean="0"/>
              <a:t>4.5 </a:t>
            </a:r>
            <a:r>
              <a:rPr lang="sr-Cyrl-RS" sz="2000" dirty="0" smtClean="0"/>
              <a:t>милиона евра; </a:t>
            </a:r>
            <a:endParaRPr lang="en-US" sz="2000" dirty="0" smtClean="0"/>
          </a:p>
          <a:p>
            <a:pPr lvl="1">
              <a:spcBef>
                <a:spcPts val="0"/>
              </a:spcBef>
              <a:buClr>
                <a:schemeClr val="accent2"/>
              </a:buClr>
            </a:pPr>
            <a:r>
              <a:rPr lang="sr-Cyrl-RS" sz="2000" dirty="0" smtClean="0"/>
              <a:t>Мрежни сервиси: </a:t>
            </a:r>
            <a:r>
              <a:rPr lang="sr-Cyrl-RS" sz="2000" dirty="0" smtClean="0"/>
              <a:t>3.5 </a:t>
            </a:r>
            <a:r>
              <a:rPr lang="sr-Cyrl-RS" sz="2000" dirty="0" smtClean="0"/>
              <a:t>милиона евра; </a:t>
            </a:r>
            <a:endParaRPr lang="en-US" sz="2000" dirty="0" smtClean="0"/>
          </a:p>
          <a:p>
            <a:pPr lvl="1">
              <a:spcBef>
                <a:spcPts val="0"/>
              </a:spcBef>
              <a:buClr>
                <a:schemeClr val="accent2"/>
              </a:buClr>
            </a:pPr>
            <a:r>
              <a:rPr lang="sr-Cyrl-RS" sz="2000" dirty="0" smtClean="0"/>
              <a:t>Праћење и извештавање: </a:t>
            </a:r>
            <a:r>
              <a:rPr lang="sr-Cyrl-RS" sz="2000" dirty="0" smtClean="0"/>
              <a:t>0.3 </a:t>
            </a:r>
            <a:r>
              <a:rPr lang="sr-Cyrl-RS" sz="2000" dirty="0" smtClean="0"/>
              <a:t>милиона евра; </a:t>
            </a:r>
            <a:endParaRPr lang="en-US" sz="2000" dirty="0" smtClean="0"/>
          </a:p>
          <a:p>
            <a:pPr lvl="1">
              <a:spcBef>
                <a:spcPts val="0"/>
              </a:spcBef>
              <a:buClr>
                <a:schemeClr val="accent2"/>
              </a:buClr>
            </a:pPr>
            <a:r>
              <a:rPr lang="sr-Cyrl-RS" sz="2000" dirty="0" smtClean="0"/>
              <a:t>Координација и хоризонталне мере: </a:t>
            </a:r>
            <a:r>
              <a:rPr lang="sr-Cyrl-RS" sz="2000" dirty="0" smtClean="0"/>
              <a:t>1.2 </a:t>
            </a:r>
            <a:r>
              <a:rPr lang="sr-Cyrl-RS" sz="2000" dirty="0" smtClean="0"/>
              <a:t>милиона </a:t>
            </a:r>
            <a:r>
              <a:rPr lang="sr-Cyrl-RS" sz="2000" dirty="0" smtClean="0"/>
              <a:t>евра</a:t>
            </a:r>
          </a:p>
          <a:p>
            <a:pPr lvl="1">
              <a:buClr>
                <a:schemeClr val="accent2"/>
              </a:buClr>
              <a:buNone/>
            </a:pPr>
            <a:r>
              <a:rPr lang="sr-Cyrl-RS" sz="2000" dirty="0" smtClean="0"/>
              <a:t>	</a:t>
            </a:r>
            <a:r>
              <a:rPr lang="sr-Cyrl-RS" sz="2000" dirty="0" smtClean="0"/>
              <a:t>Укупно: 15 </a:t>
            </a:r>
            <a:r>
              <a:rPr lang="sr-Cyrl-RS" sz="2000" dirty="0" smtClean="0"/>
              <a:t>милиона евра</a:t>
            </a:r>
            <a:endParaRPr lang="sr-Cyrl-RS" sz="2000" dirty="0" smtClean="0"/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dirty="0" smtClean="0"/>
              <a:t>Процена трошкова ће се урадити у даљем процесу</a:t>
            </a:r>
          </a:p>
          <a:p>
            <a:pPr marL="358775" lvl="2" indent="-1588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None/>
            </a:pPr>
            <a:r>
              <a:rPr lang="sr-Cyrl-RS" dirty="0" smtClean="0"/>
              <a:t>INSPIRE директива захтева посебну </a:t>
            </a:r>
            <a:r>
              <a:rPr lang="sr-Cyrl-RS" dirty="0" smtClean="0"/>
              <a:t>пажњу </a:t>
            </a:r>
            <a:r>
              <a:rPr lang="sr-Cyrl-RS" dirty="0" smtClean="0"/>
              <a:t>у погледу финансирања</a:t>
            </a:r>
          </a:p>
          <a:p>
            <a:pPr marL="358775" lvl="2" indent="-1588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None/>
            </a:pPr>
            <a:r>
              <a:rPr lang="sr-Cyrl-RS" dirty="0" smtClean="0"/>
              <a:t>услед успостављања комплексне организационе и техничке инфраструктуре</a:t>
            </a:r>
            <a:endParaRPr lang="sr-Cyrl-R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Cyrl-RS" sz="5400" b="1" dirty="0" smtClean="0"/>
              <a:t>Хоризонтално законодавство</a:t>
            </a:r>
            <a:endParaRPr lang="sr-Latn-R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INSPIRE</a:t>
            </a:r>
            <a:r>
              <a:rPr lang="sr-Cyrl-RS" sz="4800" dirty="0" smtClean="0"/>
              <a:t> директива</a:t>
            </a:r>
            <a:endParaRPr lang="sr-Latn-RS" sz="4800" dirty="0"/>
          </a:p>
        </p:txBody>
      </p:sp>
    </p:spTree>
    <p:extLst>
      <p:ext uri="{BB962C8B-B14F-4D97-AF65-F5344CB8AC3E}">
        <p14:creationId xmlns:p14="http://schemas.microsoft.com/office/powerpoint/2010/main" xmlns="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ompass.ie/wordpress/wp-content/uploads/INSPIRE_logo_white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90048" y="0"/>
            <a:ext cx="1901952" cy="1828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INSPIRE</a:t>
            </a:r>
            <a:r>
              <a:rPr lang="sr-Cyrl-RS" b="1" dirty="0" smtClean="0"/>
              <a:t> директива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3757"/>
            <a:ext cx="10515600" cy="4613206"/>
          </a:xfrm>
        </p:spPr>
        <p:txBody>
          <a:bodyPr numCol="1"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sr-Cyrl-RS" sz="3200" b="1" dirty="0" smtClean="0"/>
              <a:t>Статус транспозиције</a:t>
            </a:r>
          </a:p>
          <a:p>
            <a:pPr marL="0" indent="0">
              <a:buNone/>
            </a:pPr>
            <a:r>
              <a:rPr lang="sr-Cyrl-RS" sz="2400" b="1" dirty="0" smtClean="0"/>
              <a:t>2009</a:t>
            </a:r>
            <a:r>
              <a:rPr lang="sr-Cyrl-RS" sz="2400" dirty="0" smtClean="0"/>
              <a:t>: Делимична транспозиција кроз Закон о државном премеру и катастру</a:t>
            </a:r>
          </a:p>
          <a:p>
            <a:pPr marL="1454150" lvl="2" indent="-381000" fontAlgn="t">
              <a:spcBef>
                <a:spcPts val="600"/>
              </a:spcBef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sr-Cyrl-RS" dirty="0" smtClean="0"/>
              <a:t>Субјекти НИГП-а</a:t>
            </a:r>
          </a:p>
          <a:p>
            <a:pPr marL="1454150" lvl="2" indent="-381000" fontAlgn="t">
              <a:spcBef>
                <a:spcPts val="600"/>
              </a:spcBef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sr-Cyrl-RS" dirty="0" smtClean="0"/>
              <a:t>Оснивање</a:t>
            </a:r>
          </a:p>
          <a:p>
            <a:pPr marL="1454150" lvl="2" indent="-381000" fontAlgn="t">
              <a:spcBef>
                <a:spcPts val="600"/>
              </a:spcBef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sr-Cyrl-RS" dirty="0" smtClean="0"/>
              <a:t>Садржај НИГП-а</a:t>
            </a:r>
          </a:p>
          <a:p>
            <a:pPr marL="1454150" lvl="2" indent="-381000" fontAlgn="t">
              <a:spcBef>
                <a:spcPts val="600"/>
              </a:spcBef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sr-Cyrl-RS" dirty="0" smtClean="0"/>
              <a:t>Метаподаци</a:t>
            </a:r>
            <a:endParaRPr lang="sr-Cyrl-RS" dirty="0" smtClean="0"/>
          </a:p>
          <a:p>
            <a:pPr marL="1454150" lvl="2" indent="-381000" fontAlgn="t">
              <a:spcBef>
                <a:spcPts val="600"/>
              </a:spcBef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sr-Cyrl-RS" dirty="0" smtClean="0"/>
              <a:t>Геоподаци и </a:t>
            </a:r>
            <a:r>
              <a:rPr lang="sr-Cyrl-RS" dirty="0" smtClean="0"/>
              <a:t>сервиси</a:t>
            </a:r>
          </a:p>
          <a:p>
            <a:pPr marL="1454150" lvl="2" indent="-381000" fontAlgn="t">
              <a:spcBef>
                <a:spcPts val="600"/>
              </a:spcBef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sr-Cyrl-RS" dirty="0" smtClean="0"/>
              <a:t>Национални геопортал</a:t>
            </a:r>
          </a:p>
          <a:p>
            <a:pPr marL="1454150" lvl="2" indent="-381000" fontAlgn="t">
              <a:spcBef>
                <a:spcPts val="600"/>
              </a:spcBef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sr-Cyrl-RS" dirty="0" smtClean="0"/>
              <a:t>Ограничења</a:t>
            </a:r>
          </a:p>
          <a:p>
            <a:pPr marL="1454150" lvl="2" indent="-381000" fontAlgn="t">
              <a:spcBef>
                <a:spcPts val="600"/>
              </a:spcBef>
              <a:buClr>
                <a:srgbClr val="FF9900"/>
              </a:buClr>
              <a:buFont typeface="Wingdings" pitchFamily="2" charset="2"/>
              <a:buChar char="§"/>
              <a:defRPr/>
            </a:pPr>
            <a:r>
              <a:rPr lang="sr-Cyrl-RS" dirty="0" smtClean="0"/>
              <a:t>Органи НИГП-а</a:t>
            </a:r>
            <a:endParaRPr lang="sr-Cyrl-RS" dirty="0" smtClean="0"/>
          </a:p>
          <a:p>
            <a:pPr marL="0" indent="0">
              <a:buNone/>
            </a:pPr>
            <a:r>
              <a:rPr lang="sr-Cyrl-RS" sz="2400" b="1" dirty="0" smtClean="0"/>
              <a:t>2015</a:t>
            </a:r>
            <a:r>
              <a:rPr lang="sr-Cyrl-RS" sz="2400" dirty="0" smtClean="0"/>
              <a:t>: Потпуна транспозиција планирана је кроз Закон о НИГП-у [према NPAA]</a:t>
            </a:r>
          </a:p>
        </p:txBody>
      </p:sp>
      <p:pic>
        <p:nvPicPr>
          <p:cNvPr id="2052" name="Picture 4" descr="http://www.lawadmissiontutorials.com/images/hamm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94574" y="3215044"/>
            <a:ext cx="2597426" cy="17478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ompass.ie/wordpress/wp-content/uploads/INSPIRE_logo_white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90048" y="0"/>
            <a:ext cx="1901952" cy="1828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INSPIRE</a:t>
            </a:r>
            <a:r>
              <a:rPr lang="sr-Cyrl-RS" b="1" dirty="0" smtClean="0"/>
              <a:t> директива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3757"/>
            <a:ext cx="10515600" cy="4613206"/>
          </a:xfrm>
        </p:spPr>
        <p:txBody>
          <a:bodyPr numCol="1">
            <a:normAutofit/>
          </a:bodyPr>
          <a:lstStyle/>
          <a:p>
            <a:pPr>
              <a:spcAft>
                <a:spcPts val="1200"/>
              </a:spcAft>
              <a:buNone/>
            </a:pPr>
            <a:r>
              <a:rPr lang="sr-Cyrl-RS" sz="3200" b="1" dirty="0" smtClean="0"/>
              <a:t>Статус имплементације: институционални оквир</a:t>
            </a:r>
          </a:p>
          <a:p>
            <a:pPr marL="536575" lvl="2" indent="-536575">
              <a:spcBef>
                <a:spcPts val="600"/>
              </a:spcBef>
              <a:buClr>
                <a:srgbClr val="C00000"/>
              </a:buClr>
              <a:buSzPct val="150000"/>
              <a:buFont typeface="Wingdings 2" pitchFamily="18" charset="2"/>
              <a:buChar char=""/>
              <a:defRPr/>
            </a:pPr>
            <a:r>
              <a:rPr lang="sr-Cyrl-RS" sz="2400" dirty="0" smtClean="0"/>
              <a:t>2010: </a:t>
            </a:r>
            <a:r>
              <a:rPr lang="sr-Cyrl-RS" sz="2400" b="1" dirty="0" smtClean="0"/>
              <a:t>Стратегија</a:t>
            </a:r>
            <a:r>
              <a:rPr lang="sr-Cyrl-RS" sz="2400" dirty="0" smtClean="0"/>
              <a:t> НИГП-а, период 2010 – 2012</a:t>
            </a:r>
          </a:p>
          <a:p>
            <a:pPr marL="536575" lvl="2" indent="-536575">
              <a:spcBef>
                <a:spcPts val="600"/>
              </a:spcBef>
              <a:buClr>
                <a:srgbClr val="C00000"/>
              </a:buClr>
              <a:buSzPct val="150000"/>
              <a:buFont typeface="Wingdings 2" pitchFamily="18" charset="2"/>
              <a:buChar char=""/>
              <a:defRPr/>
            </a:pPr>
            <a:r>
              <a:rPr lang="sr-Cyrl-RS" sz="2400" dirty="0" smtClean="0"/>
              <a:t>2010; 2013: </a:t>
            </a:r>
            <a:r>
              <a:rPr lang="sr-Cyrl-RS" sz="2400" b="1" dirty="0" smtClean="0"/>
              <a:t>Савет</a:t>
            </a:r>
            <a:r>
              <a:rPr lang="sr-Cyrl-RS" sz="2400" dirty="0" smtClean="0"/>
              <a:t> НИГП-а формиран одлуком Владе РС</a:t>
            </a:r>
          </a:p>
          <a:p>
            <a:pPr marL="536575" lvl="2" indent="-536575">
              <a:spcBef>
                <a:spcPts val="600"/>
              </a:spcBef>
              <a:buClr>
                <a:srgbClr val="C00000"/>
              </a:buClr>
              <a:buSzPct val="150000"/>
              <a:buFont typeface="Wingdings 2" pitchFamily="18" charset="2"/>
              <a:buChar char=""/>
              <a:defRPr/>
            </a:pPr>
            <a:r>
              <a:rPr lang="sr-Cyrl-RS" sz="2400" dirty="0" smtClean="0"/>
              <a:t>2011: Одлука о формирању радних група НИГП-а</a:t>
            </a:r>
          </a:p>
          <a:p>
            <a:pPr marL="1349375" lvl="3" indent="-361950">
              <a:spcBef>
                <a:spcPts val="600"/>
              </a:spcBef>
              <a:buClr>
                <a:srgbClr val="FF6600"/>
              </a:buClr>
              <a:buFont typeface="Wingdings" pitchFamily="2" charset="2"/>
              <a:buChar char="§"/>
              <a:defRPr/>
            </a:pPr>
            <a:r>
              <a:rPr lang="sr-Cyrl-RS" sz="2000" b="1" dirty="0" smtClean="0"/>
              <a:t>Радна група за сарадњу</a:t>
            </a:r>
            <a:r>
              <a:rPr lang="sr-Cyrl-RS" sz="2000" dirty="0" smtClean="0"/>
              <a:t> [19 чланова]</a:t>
            </a:r>
          </a:p>
          <a:p>
            <a:pPr marL="1349375" lvl="3" indent="-361950">
              <a:spcBef>
                <a:spcPts val="600"/>
              </a:spcBef>
              <a:buClr>
                <a:srgbClr val="FF6600"/>
              </a:buClr>
              <a:buFont typeface="Wingdings" pitchFamily="2" charset="2"/>
              <a:buChar char="§"/>
              <a:defRPr/>
            </a:pPr>
            <a:r>
              <a:rPr lang="sr-Cyrl-RS" sz="2000" b="1" dirty="0" smtClean="0"/>
              <a:t>Радна група за правни оквир</a:t>
            </a:r>
            <a:r>
              <a:rPr lang="sr-Cyrl-RS" sz="2000" dirty="0" smtClean="0"/>
              <a:t> [10 чланова]</a:t>
            </a:r>
          </a:p>
          <a:p>
            <a:pPr marL="1349375" lvl="3" indent="-361950">
              <a:spcBef>
                <a:spcPts val="600"/>
              </a:spcBef>
              <a:buClr>
                <a:srgbClr val="FF6600"/>
              </a:buClr>
              <a:buFont typeface="Wingdings" pitchFamily="2" charset="2"/>
              <a:buChar char="§"/>
              <a:defRPr/>
            </a:pPr>
            <a:r>
              <a:rPr lang="sr-Cyrl-RS" sz="2000" b="1" dirty="0" smtClean="0"/>
              <a:t>Радна група за технички оквир </a:t>
            </a:r>
            <a:r>
              <a:rPr lang="sr-Cyrl-RS" sz="2000" dirty="0" smtClean="0"/>
              <a:t>[23 члана]</a:t>
            </a:r>
          </a:p>
          <a:p>
            <a:pPr marL="536575" lvl="2" indent="-536575">
              <a:spcBef>
                <a:spcPts val="600"/>
              </a:spcBef>
              <a:buClr>
                <a:srgbClr val="C00000"/>
              </a:buClr>
              <a:buSzPct val="150000"/>
              <a:buFont typeface="Wingdings 2" pitchFamily="18" charset="2"/>
              <a:buChar char=""/>
              <a:defRPr/>
            </a:pPr>
            <a:r>
              <a:rPr lang="sr-Cyrl-RS" sz="2400" dirty="0" smtClean="0"/>
              <a:t>2011: </a:t>
            </a:r>
            <a:r>
              <a:rPr lang="sr-Cyrl-RS" sz="2400" b="1" dirty="0" smtClean="0"/>
              <a:t>Средњорочни програм </a:t>
            </a:r>
            <a:r>
              <a:rPr lang="sr-Cyrl-RS" sz="2400" dirty="0" smtClean="0"/>
              <a:t>НИГП-а, период 2011 – 2015</a:t>
            </a:r>
            <a:endParaRPr lang="sr-Cyrl-RS" sz="2400" dirty="0" smtClean="0"/>
          </a:p>
          <a:p>
            <a:pPr marL="536575" lvl="2" indent="-536575">
              <a:spcBef>
                <a:spcPts val="600"/>
              </a:spcBef>
              <a:buClr>
                <a:srgbClr val="C00000"/>
              </a:buClr>
              <a:buSzPct val="150000"/>
              <a:buFont typeface="Wingdings 2" pitchFamily="18" charset="2"/>
              <a:buChar char=""/>
              <a:defRPr/>
            </a:pPr>
            <a:r>
              <a:rPr lang="sr-Cyrl-RS" sz="2400" dirty="0" smtClean="0"/>
              <a:t>2012: </a:t>
            </a:r>
            <a:r>
              <a:rPr lang="sr-Cyrl-RS" sz="2400" dirty="0" smtClean="0"/>
              <a:t>Преглед </a:t>
            </a:r>
            <a:r>
              <a:rPr lang="sr-Cyrl-RS" sz="2400" b="1" dirty="0" smtClean="0"/>
              <a:t>правне регулативе </a:t>
            </a:r>
            <a:r>
              <a:rPr lang="sr-Cyrl-RS" sz="2400" dirty="0" smtClean="0"/>
              <a:t>у области геоподатака</a:t>
            </a:r>
            <a:endParaRPr lang="sr-Cyrl-RS" dirty="0" smtClean="0"/>
          </a:p>
          <a:p>
            <a:pPr marL="536575" lvl="2" indent="-536575">
              <a:spcBef>
                <a:spcPts val="600"/>
              </a:spcBef>
              <a:buClr>
                <a:srgbClr val="C00000"/>
              </a:buClr>
              <a:buSzPct val="150000"/>
              <a:buFont typeface="Wingdings 2" pitchFamily="18" charset="2"/>
              <a:buChar char=""/>
              <a:defRPr/>
            </a:pPr>
            <a:r>
              <a:rPr lang="sr-Cyrl-RS" sz="2400" dirty="0" smtClean="0"/>
              <a:t>2012-2013: Анализа </a:t>
            </a:r>
            <a:r>
              <a:rPr lang="sr-Cyrl-RS" sz="2400" dirty="0" smtClean="0"/>
              <a:t>стања </a:t>
            </a:r>
            <a:r>
              <a:rPr lang="sr-Cyrl-RS" sz="2400" dirty="0" smtClean="0"/>
              <a:t>у </a:t>
            </a:r>
            <a:r>
              <a:rPr lang="sr-Cyrl-RS" sz="2400" b="1" dirty="0" smtClean="0"/>
              <a:t>гео-сектору</a:t>
            </a:r>
            <a:endParaRPr lang="sr-Cyrl-RS" sz="2400" b="1" dirty="0" smtClean="0"/>
          </a:p>
        </p:txBody>
      </p:sp>
      <p:pic>
        <p:nvPicPr>
          <p:cNvPr id="6" name="Picture 9" descr="Srbija_net new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8226" y="5317997"/>
            <a:ext cx="3193774" cy="154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ompass.ie/wordpress/wp-content/uploads/INSPIRE_logo_white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90048" y="0"/>
            <a:ext cx="1901952" cy="1828800"/>
          </a:xfrm>
          <a:prstGeom prst="rect">
            <a:avLst/>
          </a:prstGeom>
          <a:noFill/>
        </p:spPr>
      </p:pic>
      <p:pic>
        <p:nvPicPr>
          <p:cNvPr id="7" name="Picture 5" descr="Zupcanic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12627" y="4908281"/>
            <a:ext cx="2279374" cy="1949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INSPIRE</a:t>
            </a:r>
            <a:r>
              <a:rPr lang="sr-Cyrl-RS" b="1" dirty="0" smtClean="0"/>
              <a:t> директива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3756"/>
            <a:ext cx="10515600" cy="5009321"/>
          </a:xfrm>
        </p:spPr>
        <p:txBody>
          <a:bodyPr numCol="1">
            <a:noAutofit/>
          </a:bodyPr>
          <a:lstStyle/>
          <a:p>
            <a:pPr>
              <a:spcAft>
                <a:spcPts val="1200"/>
              </a:spcAft>
              <a:buNone/>
            </a:pPr>
            <a:r>
              <a:rPr lang="sr-Cyrl-RS" sz="3200" b="1" dirty="0" smtClean="0"/>
              <a:t>Статус имплементације: технички оквир</a:t>
            </a:r>
          </a:p>
          <a:p>
            <a:pPr marL="536575" lvl="2" indent="-536575">
              <a:spcBef>
                <a:spcPct val="50000"/>
              </a:spcBef>
              <a:buClr>
                <a:srgbClr val="C00000"/>
              </a:buClr>
              <a:buSzPct val="150000"/>
              <a:buFont typeface="Wingdings 2" pitchFamily="18" charset="2"/>
              <a:buChar char=""/>
            </a:pPr>
            <a:r>
              <a:rPr lang="sr-Cyrl-RS" sz="2400" dirty="0" smtClean="0"/>
              <a:t>2009: Иницијални </a:t>
            </a:r>
            <a:r>
              <a:rPr lang="sr-Cyrl-RS" sz="2400" b="1" dirty="0" smtClean="0"/>
              <a:t>геопортал</a:t>
            </a:r>
            <a:r>
              <a:rPr lang="sr-Cyrl-RS" sz="2400" dirty="0" smtClean="0"/>
              <a:t> пуштен у рад [</a:t>
            </a:r>
            <a:r>
              <a:rPr lang="sr-Cyrl-RS" sz="2400" u="sng" dirty="0" smtClean="0">
                <a:solidFill>
                  <a:srgbClr val="0000CC"/>
                </a:solidFill>
              </a:rPr>
              <a:t>www.geosrbija.rs]</a:t>
            </a:r>
            <a:endParaRPr lang="sr-Cyrl-RS" sz="2400" dirty="0" smtClean="0"/>
          </a:p>
          <a:p>
            <a:pPr marL="536575" lvl="2" indent="-536575">
              <a:spcBef>
                <a:spcPct val="50000"/>
              </a:spcBef>
              <a:buClr>
                <a:srgbClr val="C00000"/>
              </a:buClr>
              <a:buSzPct val="150000"/>
              <a:buFont typeface="Wingdings 2" pitchFamily="18" charset="2"/>
              <a:buChar char=""/>
            </a:pPr>
            <a:r>
              <a:rPr lang="sr-Cyrl-RS" sz="2400" dirty="0" smtClean="0"/>
              <a:t>2010: </a:t>
            </a:r>
            <a:r>
              <a:rPr lang="sr-Cyrl-RS" sz="2400" b="1" dirty="0" smtClean="0"/>
              <a:t>Метаподаци </a:t>
            </a:r>
            <a:r>
              <a:rPr lang="sr-Cyrl-RS" sz="2400" dirty="0" smtClean="0"/>
              <a:t>– Предлог профила за метаподатке</a:t>
            </a:r>
          </a:p>
          <a:p>
            <a:pPr marL="536575" lvl="2" indent="-536575">
              <a:spcBef>
                <a:spcPct val="50000"/>
              </a:spcBef>
              <a:buClr>
                <a:srgbClr val="C00000"/>
              </a:buClr>
              <a:buSzPct val="150000"/>
              <a:buFont typeface="Wingdings 2" pitchFamily="18" charset="2"/>
              <a:buChar char=""/>
            </a:pPr>
            <a:r>
              <a:rPr lang="sr-Cyrl-RS" sz="2400" dirty="0" smtClean="0"/>
              <a:t>2011: </a:t>
            </a:r>
            <a:r>
              <a:rPr lang="sr-Cyrl-RS" sz="2400" b="1" dirty="0" smtClean="0"/>
              <a:t>Едитор метаподатака </a:t>
            </a:r>
            <a:r>
              <a:rPr lang="sr-Cyrl-RS" sz="2400" dirty="0" smtClean="0"/>
              <a:t>[INSPIRE + ISO 19115 + ISO 19139] </a:t>
            </a:r>
          </a:p>
          <a:p>
            <a:pPr marL="536575" lvl="2" indent="-536575">
              <a:spcBef>
                <a:spcPct val="50000"/>
              </a:spcBef>
              <a:buClr>
                <a:srgbClr val="C00000"/>
              </a:buClr>
              <a:buSzPct val="150000"/>
              <a:buFont typeface="Wingdings 2" pitchFamily="18" charset="2"/>
              <a:buChar char=""/>
            </a:pPr>
            <a:r>
              <a:rPr lang="sr-Cyrl-RS" sz="2400" dirty="0" smtClean="0"/>
              <a:t>2009 – 2015: Обезбеђење геоподатака и WMS сервиса за </a:t>
            </a:r>
            <a:r>
              <a:rPr lang="sr-Cyrl-RS" sz="2400" b="1" dirty="0" smtClean="0"/>
              <a:t>публиковање на </a:t>
            </a:r>
            <a:r>
              <a:rPr lang="sr-Cyrl-RS" sz="2400" dirty="0" smtClean="0"/>
              <a:t>геопорталу (</a:t>
            </a:r>
            <a:r>
              <a:rPr lang="sr-Cyrl-RS" dirty="0" smtClean="0"/>
              <a:t>ортофото, катастарске парцеле, адресе, административне јединице, топографске и тематске карте, секторски просторни подаци од других институција</a:t>
            </a:r>
            <a:r>
              <a:rPr lang="sr-Cyrl-RS" sz="2400" dirty="0" smtClean="0"/>
              <a:t>)</a:t>
            </a:r>
          </a:p>
          <a:p>
            <a:pPr marL="536575" lvl="2" indent="-536575">
              <a:spcBef>
                <a:spcPct val="50000"/>
              </a:spcBef>
              <a:buClr>
                <a:srgbClr val="C00000"/>
              </a:buClr>
              <a:buSzPct val="150000"/>
              <a:buFont typeface="Wingdings 2" pitchFamily="18" charset="2"/>
              <a:buChar char=""/>
            </a:pPr>
            <a:r>
              <a:rPr lang="sr-Cyrl-RS" sz="2400" dirty="0" smtClean="0"/>
              <a:t>2010 – 2014: Прикупљање података и </a:t>
            </a:r>
            <a:r>
              <a:rPr lang="sr-Cyrl-RS" sz="2400" b="1" dirty="0" smtClean="0"/>
              <a:t>израда нових производа </a:t>
            </a:r>
            <a:r>
              <a:rPr lang="sr-Cyrl-RS" sz="2400" dirty="0" smtClean="0"/>
              <a:t>кроз имплементацију IGIS пројекта</a:t>
            </a:r>
          </a:p>
          <a:p>
            <a:pPr marL="536575" lvl="2" indent="-536575">
              <a:spcBef>
                <a:spcPct val="50000"/>
              </a:spcBef>
              <a:buClr>
                <a:srgbClr val="C00000"/>
              </a:buClr>
              <a:buSzPct val="150000"/>
              <a:buFont typeface="Wingdings 2" pitchFamily="18" charset="2"/>
              <a:buChar char=""/>
            </a:pPr>
            <a:r>
              <a:rPr lang="sr-Cyrl-RS" sz="2400" dirty="0" smtClean="0"/>
              <a:t>2009 – 2015: Израда </a:t>
            </a:r>
            <a:r>
              <a:rPr lang="sr-Cyrl-RS" sz="2400" b="1" dirty="0" smtClean="0"/>
              <a:t>EuroGeographics</a:t>
            </a:r>
            <a:r>
              <a:rPr lang="sr-Cyrl-RS" sz="2400" dirty="0" smtClean="0"/>
              <a:t> производа: EuroBounradyMap, EuroGlobalMap, EuroRegionalMap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ompass.ie/wordpress/wp-content/uploads/INSPIRE_logo_white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90048" y="0"/>
            <a:ext cx="1901952" cy="1828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INSPIRE</a:t>
            </a:r>
            <a:r>
              <a:rPr lang="sr-Cyrl-RS" b="1" dirty="0" smtClean="0"/>
              <a:t> директива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3756"/>
            <a:ext cx="11062252" cy="5009321"/>
          </a:xfrm>
        </p:spPr>
        <p:txBody>
          <a:bodyPr numCol="1">
            <a:noAutofit/>
          </a:bodyPr>
          <a:lstStyle/>
          <a:p>
            <a:pPr>
              <a:spcAft>
                <a:spcPts val="1200"/>
              </a:spcAft>
              <a:buNone/>
            </a:pPr>
            <a:r>
              <a:rPr lang="sr-Cyrl-RS" sz="3200" b="1" dirty="0" smtClean="0"/>
              <a:t>План имплементације: краткорочни (2015 – 2016)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dirty="0" smtClean="0"/>
              <a:t>Усвајање Закона о </a:t>
            </a:r>
            <a:r>
              <a:rPr lang="sr-Cyrl-RS" sz="2400" dirty="0" smtClean="0"/>
              <a:t>НИГП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dirty="0" smtClean="0"/>
              <a:t>Израда нацрта </a:t>
            </a:r>
            <a:r>
              <a:rPr lang="sr-Cyrl-RS" sz="2400" b="1" dirty="0" smtClean="0"/>
              <a:t>Стратегије НИГП </a:t>
            </a:r>
            <a:r>
              <a:rPr lang="sr-Cyrl-RS" sz="2400" dirty="0" smtClean="0"/>
              <a:t>за период до 2020. године 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dirty="0" smtClean="0"/>
              <a:t>Идентификација и именовање </a:t>
            </a:r>
            <a:r>
              <a:rPr lang="sr-Cyrl-RS" sz="2400" b="1" dirty="0" smtClean="0"/>
              <a:t>одговорних субјеката </a:t>
            </a:r>
            <a:r>
              <a:rPr lang="sr-Cyrl-RS" sz="2400" dirty="0" smtClean="0"/>
              <a:t>за теме из Анекса I и II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dirty="0" smtClean="0"/>
              <a:t>Прикупљање </a:t>
            </a:r>
            <a:r>
              <a:rPr lang="sr-Cyrl-RS" sz="2400" b="1" dirty="0" smtClean="0"/>
              <a:t>метаподатака</a:t>
            </a:r>
            <a:r>
              <a:rPr lang="sr-Cyrl-RS" sz="2400" dirty="0" smtClean="0"/>
              <a:t> за скупове геоподатака и сервисе из Анекса I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b="1" dirty="0" smtClean="0"/>
              <a:t>Унапређење техничке инфраструктуре </a:t>
            </a:r>
            <a:r>
              <a:rPr lang="sr-Cyrl-RS" sz="2400" dirty="0" smtClean="0"/>
              <a:t>за слободан јавни приступ скуповима просторних података кроз услуге проналажења и прегледа на националном нивоу, као и омогућавање несметане и неограничене размене података и сервиса између органа јавних власти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dirty="0" smtClean="0"/>
              <a:t>Праћење и </a:t>
            </a:r>
            <a:r>
              <a:rPr lang="sr-Cyrl-RS" sz="2400" b="1" dirty="0" smtClean="0"/>
              <a:t>извештавање</a:t>
            </a:r>
            <a:r>
              <a:rPr lang="sr-Cyrl-RS" sz="2400" dirty="0" smtClean="0"/>
              <a:t> Европској комисији</a:t>
            </a:r>
            <a:endParaRPr lang="sr-Cyrl-RS" sz="24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ompass.ie/wordpress/wp-content/uploads/INSPIRE_logo_white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90048" y="0"/>
            <a:ext cx="1901952" cy="1828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INSPIRE</a:t>
            </a:r>
            <a:r>
              <a:rPr lang="sr-Cyrl-RS" b="1" dirty="0" smtClean="0"/>
              <a:t> директива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3756"/>
            <a:ext cx="11062252" cy="5294244"/>
          </a:xfrm>
        </p:spPr>
        <p:txBody>
          <a:bodyPr numCol="1">
            <a:noAutofit/>
          </a:bodyPr>
          <a:lstStyle/>
          <a:p>
            <a:pPr>
              <a:spcAft>
                <a:spcPts val="1200"/>
              </a:spcAft>
              <a:buNone/>
            </a:pPr>
            <a:r>
              <a:rPr lang="sr-Cyrl-RS" sz="3200" b="1" dirty="0" smtClean="0"/>
              <a:t>План имплементације: срењорочни (2017 – 2020)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dirty="0" smtClean="0"/>
              <a:t>Развој </a:t>
            </a:r>
            <a:r>
              <a:rPr lang="sr-Cyrl-RS" sz="2400" b="1" dirty="0" smtClean="0"/>
              <a:t>пословног модела НИГП </a:t>
            </a:r>
            <a:r>
              <a:rPr lang="sr-Cyrl-RS" dirty="0" smtClean="0"/>
              <a:t>(модел финансирања, политика цена, координациона структура, размена геоподатака (open data приступ), лиценцирање, анализа трошкова и добити, пружање просторних података и сервиса за управљање ризицима од непогода)</a:t>
            </a:r>
            <a:endParaRPr lang="sr-Cyrl-RS" sz="2400" dirty="0" smtClean="0"/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dirty="0" smtClean="0"/>
              <a:t>Идентификација и именовање </a:t>
            </a:r>
            <a:r>
              <a:rPr lang="sr-Cyrl-RS" sz="2400" b="1" dirty="0" smtClean="0"/>
              <a:t>одговорних субјеката </a:t>
            </a:r>
            <a:r>
              <a:rPr lang="sr-Cyrl-RS" sz="2400" dirty="0" smtClean="0"/>
              <a:t>за теме из Анекса III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dirty="0" smtClean="0"/>
              <a:t>Укључивање INSPIRE </a:t>
            </a:r>
            <a:r>
              <a:rPr lang="sr-Cyrl-RS" sz="2400" b="1" dirty="0" smtClean="0"/>
              <a:t>имплементационих правила </a:t>
            </a:r>
            <a:r>
              <a:rPr lang="sr-Cyrl-RS" sz="2400" dirty="0" smtClean="0"/>
              <a:t>у национално законодавство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dirty="0" smtClean="0"/>
              <a:t>Прикупљање </a:t>
            </a:r>
            <a:r>
              <a:rPr lang="sr-Cyrl-RS" sz="2400" b="1" dirty="0" smtClean="0"/>
              <a:t>метаподатака</a:t>
            </a:r>
            <a:r>
              <a:rPr lang="sr-Cyrl-RS" sz="2400" dirty="0" smtClean="0"/>
              <a:t> за скупове геоподатака и сервисе из Анекса III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b="1" dirty="0" smtClean="0"/>
              <a:t>Развој техничке платформе </a:t>
            </a:r>
            <a:r>
              <a:rPr lang="sr-Cyrl-RS" sz="2400" dirty="0" smtClean="0"/>
              <a:t>у складу са INSPIRE техничким спецификацијама за мрежне сервисе за проналажење, преглед и преузимање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dirty="0" smtClean="0"/>
              <a:t>Повезивање националних сервиса са </a:t>
            </a:r>
            <a:r>
              <a:rPr lang="sr-Cyrl-RS" sz="2400" b="1" dirty="0" smtClean="0"/>
              <a:t>EU INSPIRE геопорталом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b="1" dirty="0" smtClean="0"/>
              <a:t>Хармонизација података </a:t>
            </a:r>
            <a:r>
              <a:rPr lang="sr-Cyrl-RS" sz="2400" dirty="0" smtClean="0"/>
              <a:t>за скупове података из Анекса I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dirty="0" smtClean="0"/>
              <a:t>Координација, праћење и </a:t>
            </a:r>
            <a:r>
              <a:rPr lang="sr-Cyrl-RS" sz="2400" b="1" dirty="0" smtClean="0"/>
              <a:t>извештавање</a:t>
            </a:r>
            <a:r>
              <a:rPr lang="sr-Cyrl-RS" sz="2400" dirty="0" smtClean="0"/>
              <a:t> ЕК о спровођењу директиве </a:t>
            </a:r>
            <a:endParaRPr lang="sr-Cyrl-RS" sz="24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ompass.ie/wordpress/wp-content/uploads/INSPIRE_logo_white_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90048" y="0"/>
            <a:ext cx="1901952" cy="1828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INSPIRE</a:t>
            </a:r>
            <a:r>
              <a:rPr lang="sr-Cyrl-RS" b="1" dirty="0" smtClean="0"/>
              <a:t> директива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3756"/>
            <a:ext cx="11062252" cy="4717774"/>
          </a:xfrm>
        </p:spPr>
        <p:txBody>
          <a:bodyPr numCol="1">
            <a:noAutofit/>
          </a:bodyPr>
          <a:lstStyle/>
          <a:p>
            <a:pPr>
              <a:spcAft>
                <a:spcPts val="1200"/>
              </a:spcAft>
              <a:buNone/>
            </a:pPr>
            <a:r>
              <a:rPr lang="sr-Cyrl-RS" sz="3200" b="1" dirty="0" smtClean="0"/>
              <a:t>План имплементације: дугорочни (2020 и даље)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b="1" dirty="0" smtClean="0"/>
              <a:t>Проширење техничке платформе </a:t>
            </a:r>
            <a:r>
              <a:rPr lang="sr-Cyrl-RS" sz="2400" dirty="0" smtClean="0"/>
              <a:t>у складу са техничким спецификацијама за имплементацију INSPIRE мрежних сервиса за трансфромацију и повезивање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b="1" dirty="0" smtClean="0"/>
              <a:t>Хармонизација података </a:t>
            </a:r>
            <a:r>
              <a:rPr lang="sr-Cyrl-RS" sz="2400" dirty="0" smtClean="0"/>
              <a:t>за теме из Анекса II и III у циљу усклађивања са INSPIRE спецификацијама 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b="1" dirty="0" smtClean="0"/>
              <a:t>Обезбеђење одрживих услова </a:t>
            </a:r>
            <a:r>
              <a:rPr lang="sr-Cyrl-RS" sz="2400" dirty="0" smtClean="0"/>
              <a:t>за континуирано прикупљање и ажурирање метаподатака, скупова просторних података и сервиса за потребе националних органа, као и институција ЕУ заједнице 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ru-RU" sz="2400" dirty="0" smtClean="0"/>
              <a:t>Праћење </a:t>
            </a:r>
            <a:r>
              <a:rPr lang="ru-RU" sz="2400" dirty="0" smtClean="0"/>
              <a:t>и </a:t>
            </a:r>
            <a:r>
              <a:rPr lang="ru-RU" sz="2400" b="1" dirty="0" smtClean="0"/>
              <a:t>извештавање</a:t>
            </a:r>
            <a:r>
              <a:rPr lang="ru-RU" sz="2400" dirty="0" smtClean="0"/>
              <a:t> ЕК о спровођењу директиве</a:t>
            </a:r>
            <a:endParaRPr lang="sr-Cyrl-RS" sz="24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core0.staticworld.net/images/idge/imported/article/nww/2011/06/odence-toomanychoices-100276007-ori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72939" y="3839459"/>
            <a:ext cx="3419061" cy="3018542"/>
          </a:xfrm>
          <a:prstGeom prst="rect">
            <a:avLst/>
          </a:prstGeom>
          <a:noFill/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2050" name="Picture 2" descr="http://compass.ie/wordpress/wp-content/uploads/INSPIRE_logo_white_backgrou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90048" y="0"/>
            <a:ext cx="1901952" cy="1828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INSPIRE</a:t>
            </a:r>
            <a:r>
              <a:rPr lang="sr-Cyrl-RS" b="1" dirty="0" smtClean="0"/>
              <a:t> директива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3756"/>
            <a:ext cx="10797209" cy="4717774"/>
          </a:xfrm>
        </p:spPr>
        <p:txBody>
          <a:bodyPr numCol="1">
            <a:noAutofit/>
          </a:bodyPr>
          <a:lstStyle/>
          <a:p>
            <a:pPr>
              <a:spcAft>
                <a:spcPts val="1200"/>
              </a:spcAft>
              <a:buNone/>
            </a:pPr>
            <a:r>
              <a:rPr lang="sr-Cyrl-RS" sz="3200" b="1" dirty="0" smtClean="0"/>
              <a:t>Административни капацитети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dirty="0" smtClean="0"/>
              <a:t>Кључни фактор за успешну имплементацију INSPIRE директиве су </a:t>
            </a:r>
            <a:r>
              <a:rPr lang="sr-Cyrl-RS" sz="2400" b="1" dirty="0" smtClean="0"/>
              <a:t>стабилни капацитети</a:t>
            </a:r>
            <a:r>
              <a:rPr lang="sr-Cyrl-RS" sz="2400" dirty="0" smtClean="0"/>
              <a:t> и повољни услови за сарадњу између субјеката НИГП-а, са фокусом на одрживо финансирање кроз примену </a:t>
            </a:r>
            <a:r>
              <a:rPr lang="sr-Cyrl-RS" sz="2400" b="1" dirty="0" smtClean="0"/>
              <a:t>Open Data </a:t>
            </a:r>
            <a:r>
              <a:rPr lang="sr-Cyrl-RS" sz="2400" dirty="0" smtClean="0"/>
              <a:t>модела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b="1" dirty="0" smtClean="0"/>
              <a:t>Развој људских ресурса </a:t>
            </a:r>
            <a:r>
              <a:rPr lang="sr-Cyrl-RS" sz="2400" dirty="0" smtClean="0"/>
              <a:t>компетентних за имплементацију комплексног INSPIRE институционалног и техничког оквира</a:t>
            </a:r>
          </a:p>
          <a:p>
            <a:pPr marL="360000" lvl="2" indent="-360000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SzPct val="100000"/>
              <a:buFont typeface="Wingdings" pitchFamily="2" charset="2"/>
              <a:buChar char="§"/>
            </a:pPr>
            <a:r>
              <a:rPr lang="sr-Cyrl-RS" sz="2400" dirty="0" smtClean="0"/>
              <a:t>Повезивање са </a:t>
            </a:r>
            <a:r>
              <a:rPr lang="sr-Cyrl-RS" sz="2400" b="1" dirty="0" smtClean="0"/>
              <a:t>е-управом</a:t>
            </a:r>
            <a:r>
              <a:rPr lang="sr-Cyrl-RS" sz="2400" dirty="0" smtClean="0"/>
              <a:t> на обезбеђивању е-сервиса</a:t>
            </a:r>
            <a:endParaRPr lang="sr-Cyrl-RS" sz="24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633</Words>
  <Application>Microsoft Office PowerPoint</Application>
  <PresentationFormat>Custom</PresentationFormat>
  <Paragraphs>77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                       Пост скрининг документ Поглавље 27, Животна средина и климатске промене </vt:lpstr>
      <vt:lpstr>Хоризонтално законодавство</vt:lpstr>
      <vt:lpstr>INSPIRE директива</vt:lpstr>
      <vt:lpstr>INSPIRE директива</vt:lpstr>
      <vt:lpstr>INSPIRE директива</vt:lpstr>
      <vt:lpstr>INSPIRE директива</vt:lpstr>
      <vt:lpstr>INSPIRE директива</vt:lpstr>
      <vt:lpstr>INSPIRE директива</vt:lpstr>
      <vt:lpstr>INSPIRE директива</vt:lpstr>
      <vt:lpstr>INSPIRE директива</vt:lpstr>
    </vt:vector>
  </TitlesOfParts>
  <Company>MERZ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 скрининг документ Поглавље 27, Животна средина и климатске промене</dc:title>
  <dc:creator>Sandra Sperlic</dc:creator>
  <cp:lastModifiedBy>Dragica Pajic</cp:lastModifiedBy>
  <cp:revision>37</cp:revision>
  <dcterms:created xsi:type="dcterms:W3CDTF">2015-07-13T09:26:37Z</dcterms:created>
  <dcterms:modified xsi:type="dcterms:W3CDTF">2015-07-15T17:57:16Z</dcterms:modified>
</cp:coreProperties>
</file>