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60" r:id="rId4"/>
    <p:sldId id="264" r:id="rId5"/>
    <p:sldId id="265" r:id="rId6"/>
    <p:sldId id="266" r:id="rId7"/>
    <p:sldId id="267" r:id="rId8"/>
    <p:sldId id="274" r:id="rId9"/>
    <p:sldId id="271" r:id="rId10"/>
    <p:sldId id="272" r:id="rId11"/>
  </p:sldIdLst>
  <p:sldSz cx="12192000" cy="6858000"/>
  <p:notesSz cx="9144000" cy="6858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4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7C9BD-7F5E-45A8-A4C1-F3DB55EAAA2A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B5274-3356-4DF9-A7E4-E2A4E414BB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3280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3F574-F752-41DA-AAD1-DF88DB7DBAAC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58839-E772-4642-8BB7-C42BE81967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953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/>
            <a:fld id="{6B26E5B9-D7F8-49FA-9426-062BB5FD6527}" type="slidenum">
              <a:rPr lang="en-US" altLang="en-US">
                <a:solidFill>
                  <a:srgbClr val="000000"/>
                </a:solidFill>
                <a:latin typeface="Arial" panose="020B0604020202020204" pitchFamily="34" charset="0"/>
                <a:ea typeface="DejaVu Sans" pitchFamily="34" charset="0"/>
                <a:cs typeface="DejaVu Sans" pitchFamily="34" charset="0"/>
              </a:rPr>
              <a:pPr eaLnBrk="1" hangingPunct="1"/>
              <a:t>9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6988" y="744538"/>
            <a:ext cx="6615112" cy="3721100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6750" y="4714875"/>
            <a:ext cx="5334000" cy="446563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sr-Latn-C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251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sr-Latn-RS" smtClean="0"/>
              <a:pPr/>
              <a:t>16.7.2015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Пост скрининг документ</a:t>
            </a:r>
            <a:br>
              <a:rPr lang="sr-Cyrl-RS" dirty="0" smtClean="0"/>
            </a:br>
            <a:r>
              <a:rPr lang="sr-Cyrl-RS" dirty="0" smtClean="0"/>
              <a:t>Поглавље 27, Животна средина и климатске промене 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sr-Cyrl-RS" dirty="0" smtClean="0"/>
              <a:t>Београд, </a:t>
            </a:r>
            <a:r>
              <a:rPr lang="en-US" dirty="0" smtClean="0"/>
              <a:t>20.07.2015</a:t>
            </a:r>
            <a:r>
              <a:rPr lang="sr-Cyrl-RS" dirty="0" smtClean="0"/>
              <a:t>.</a:t>
            </a:r>
            <a:endParaRPr lang="sr-Latn-R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5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265" y="796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700" y="3382357"/>
            <a:ext cx="12191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sz="4000" dirty="0"/>
              <a:t>ХВАЛА НА ПАЖЊИ</a:t>
            </a:r>
            <a:r>
              <a:rPr lang="en-US" sz="4000" dirty="0"/>
              <a:t> </a:t>
            </a:r>
            <a:endParaRPr lang="en-US" sz="4000" dirty="0" smtClean="0"/>
          </a:p>
          <a:p>
            <a:endParaRPr lang="en-US" sz="3600" dirty="0"/>
          </a:p>
          <a:p>
            <a:pPr algn="ctr"/>
            <a:r>
              <a:rPr lang="sr-Cyrl-RS" sz="2400" dirty="0" smtClean="0"/>
              <a:t>Кристина Перић</a:t>
            </a:r>
            <a:endParaRPr lang="en-US" sz="2400" dirty="0" smtClean="0"/>
          </a:p>
          <a:p>
            <a:pPr algn="ctr"/>
            <a:r>
              <a:rPr lang="sr-Cyrl-RS" sz="2000" dirty="0" smtClean="0"/>
              <a:t>Шеф Одсека за заштиту од буке, вибрација и нејонизујућих зрачења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170412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55609"/>
            <a:ext cx="9144000" cy="2242866"/>
          </a:xfrm>
        </p:spPr>
        <p:txBody>
          <a:bodyPr>
            <a:normAutofit/>
          </a:bodyPr>
          <a:lstStyle/>
          <a:p>
            <a:r>
              <a:rPr lang="sr-Cyrl-RS" dirty="0" smtClean="0"/>
              <a:t>Заштита од буке </a:t>
            </a:r>
            <a:br>
              <a:rPr lang="sr-Cyrl-RS" dirty="0" smtClean="0"/>
            </a:br>
            <a:r>
              <a:rPr lang="sr-Cyrl-RS" sz="4400" dirty="0" smtClean="0"/>
              <a:t>у животној средини</a:t>
            </a:r>
            <a:endParaRPr lang="sr-Latn-RS" sz="4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4863" y="3994150"/>
            <a:ext cx="336708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 smtClean="0"/>
              <a:t>Директива 2002/49/ЕК о процени и </a:t>
            </a:r>
            <a:br>
              <a:rPr lang="sr-Cyrl-RS" sz="4000" dirty="0" smtClean="0"/>
            </a:br>
            <a:r>
              <a:rPr lang="sr-Cyrl-RS" sz="4000" dirty="0" smtClean="0"/>
              <a:t>управљању буком у животној средини</a:t>
            </a:r>
            <a:endParaRPr lang="sr-Latn-R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849" y="1825625"/>
            <a:ext cx="1074995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r-Cyrl-RS" sz="2000" b="1" dirty="0" smtClean="0"/>
              <a:t>Статус транспозиције </a:t>
            </a:r>
            <a:r>
              <a:rPr lang="sr-Cyrl-RS" sz="2000" dirty="0" smtClean="0"/>
              <a:t>– Директива је делимично транспонована следећим документима:</a:t>
            </a:r>
          </a:p>
          <a:p>
            <a:r>
              <a:rPr lang="en-GB" sz="2000" dirty="0" err="1"/>
              <a:t>Законом</a:t>
            </a:r>
            <a:r>
              <a:rPr lang="en-GB" sz="2000" dirty="0"/>
              <a:t> о </a:t>
            </a:r>
            <a:r>
              <a:rPr lang="en-GB" sz="2000" dirty="0" err="1"/>
              <a:t>заштити</a:t>
            </a:r>
            <a:r>
              <a:rPr lang="en-GB" sz="2000" dirty="0"/>
              <a:t> </a:t>
            </a:r>
            <a:r>
              <a:rPr lang="en-GB" sz="2000" dirty="0" err="1"/>
              <a:t>од</a:t>
            </a:r>
            <a:r>
              <a:rPr lang="en-GB" sz="2000" dirty="0"/>
              <a:t> </a:t>
            </a:r>
            <a:r>
              <a:rPr lang="en-GB" sz="2000" dirty="0" err="1"/>
              <a:t>буке</a:t>
            </a:r>
            <a:r>
              <a:rPr lang="en-GB" sz="2000" dirty="0"/>
              <a:t> у </a:t>
            </a:r>
            <a:r>
              <a:rPr lang="en-GB" sz="2000" dirty="0" err="1"/>
              <a:t>животној</a:t>
            </a:r>
            <a:r>
              <a:rPr lang="en-GB" sz="2000" dirty="0"/>
              <a:t> </a:t>
            </a:r>
            <a:r>
              <a:rPr lang="en-GB" sz="2000" dirty="0" err="1"/>
              <a:t>средини</a:t>
            </a:r>
            <a:r>
              <a:rPr lang="en-GB" sz="2000" dirty="0"/>
              <a:t> (</a:t>
            </a:r>
            <a:r>
              <a:rPr lang="en-GB" sz="2000" dirty="0" err="1" smtClean="0"/>
              <a:t>Сл</a:t>
            </a:r>
            <a:r>
              <a:rPr lang="sr-Cyrl-RS" sz="2000" dirty="0" smtClean="0"/>
              <a:t>. </a:t>
            </a:r>
            <a:r>
              <a:rPr lang="en-GB" sz="2000" dirty="0" err="1" smtClean="0"/>
              <a:t>гласник</a:t>
            </a:r>
            <a:r>
              <a:rPr lang="en-GB" sz="2000" dirty="0" smtClean="0"/>
              <a:t> </a:t>
            </a:r>
            <a:r>
              <a:rPr lang="en-GB" sz="2000" dirty="0"/>
              <a:t>РС, </a:t>
            </a:r>
            <a:r>
              <a:rPr lang="en-GB" sz="2000" dirty="0" err="1"/>
              <a:t>број</a:t>
            </a:r>
            <a:r>
              <a:rPr lang="en-GB" sz="2000" dirty="0"/>
              <a:t> 36/2009, 88/2010),  </a:t>
            </a:r>
            <a:endParaRPr lang="sr-Cyrl-RS" sz="2000" dirty="0" smtClean="0"/>
          </a:p>
          <a:p>
            <a:r>
              <a:rPr lang="en-GB" sz="2000" dirty="0" err="1" smtClean="0"/>
              <a:t>Уредбом</a:t>
            </a:r>
            <a:r>
              <a:rPr lang="en-GB" sz="2000" dirty="0" smtClean="0"/>
              <a:t> </a:t>
            </a:r>
            <a:r>
              <a:rPr lang="en-GB" sz="2000" dirty="0"/>
              <a:t>о </a:t>
            </a:r>
            <a:r>
              <a:rPr lang="en-GB" sz="2000" dirty="0" err="1"/>
              <a:t>индикаторима</a:t>
            </a:r>
            <a:r>
              <a:rPr lang="en-GB" sz="2000" dirty="0"/>
              <a:t> </a:t>
            </a:r>
            <a:r>
              <a:rPr lang="en-GB" sz="2000" dirty="0" err="1"/>
              <a:t>буке</a:t>
            </a:r>
            <a:r>
              <a:rPr lang="en-GB" sz="2000" dirty="0"/>
              <a:t>, </a:t>
            </a:r>
            <a:r>
              <a:rPr lang="en-GB" sz="2000" dirty="0" err="1"/>
              <a:t>граничним</a:t>
            </a:r>
            <a:r>
              <a:rPr lang="en-GB" sz="2000" dirty="0"/>
              <a:t> </a:t>
            </a:r>
            <a:r>
              <a:rPr lang="en-GB" sz="2000" dirty="0" err="1"/>
              <a:t>вредностима</a:t>
            </a:r>
            <a:r>
              <a:rPr lang="en-GB" sz="2000" dirty="0"/>
              <a:t>, </a:t>
            </a:r>
            <a:r>
              <a:rPr lang="en-GB" sz="2000" dirty="0" err="1"/>
              <a:t>методама</a:t>
            </a:r>
            <a:r>
              <a:rPr lang="en-GB" sz="2000" dirty="0"/>
              <a:t> </a:t>
            </a:r>
            <a:r>
              <a:rPr lang="en-GB" sz="2000" dirty="0" err="1"/>
              <a:t>за</a:t>
            </a:r>
            <a:r>
              <a:rPr lang="en-GB" sz="2000" dirty="0"/>
              <a:t> </a:t>
            </a:r>
            <a:r>
              <a:rPr lang="en-GB" sz="2000" dirty="0" err="1"/>
              <a:t>оцењивање</a:t>
            </a:r>
            <a:r>
              <a:rPr lang="en-GB" sz="2000" dirty="0"/>
              <a:t> </a:t>
            </a:r>
            <a:r>
              <a:rPr lang="en-GB" sz="2000" dirty="0" err="1"/>
              <a:t>индикатора</a:t>
            </a:r>
            <a:r>
              <a:rPr lang="en-GB" sz="2000" dirty="0"/>
              <a:t> </a:t>
            </a:r>
            <a:r>
              <a:rPr lang="en-GB" sz="2000" dirty="0" err="1"/>
              <a:t>буке</a:t>
            </a:r>
            <a:r>
              <a:rPr lang="en-GB" sz="2000" dirty="0"/>
              <a:t>, </a:t>
            </a:r>
            <a:r>
              <a:rPr lang="en-GB" sz="2000" dirty="0" err="1"/>
              <a:t>узнемиравања</a:t>
            </a:r>
            <a:r>
              <a:rPr lang="en-GB" sz="2000" dirty="0"/>
              <a:t> и </a:t>
            </a:r>
            <a:r>
              <a:rPr lang="en-GB" sz="2000" dirty="0" err="1"/>
              <a:t>штетних</a:t>
            </a:r>
            <a:r>
              <a:rPr lang="en-GB" sz="2000" dirty="0"/>
              <a:t> </a:t>
            </a:r>
            <a:r>
              <a:rPr lang="en-GB" sz="2000" dirty="0" err="1"/>
              <a:t>ефеката</a:t>
            </a:r>
            <a:r>
              <a:rPr lang="en-GB" sz="2000" dirty="0"/>
              <a:t> </a:t>
            </a:r>
            <a:r>
              <a:rPr lang="en-GB" sz="2000" dirty="0" err="1"/>
              <a:t>буке</a:t>
            </a:r>
            <a:r>
              <a:rPr lang="en-GB" sz="2000" dirty="0"/>
              <a:t> у </a:t>
            </a:r>
            <a:r>
              <a:rPr lang="en-GB" sz="2000" dirty="0" err="1"/>
              <a:t>животној</a:t>
            </a:r>
            <a:r>
              <a:rPr lang="en-GB" sz="2000" dirty="0"/>
              <a:t> </a:t>
            </a:r>
            <a:r>
              <a:rPr lang="en-GB" sz="2000" dirty="0" err="1"/>
              <a:t>средини</a:t>
            </a:r>
            <a:r>
              <a:rPr lang="en-GB" sz="2000" dirty="0"/>
              <a:t> (</a:t>
            </a:r>
            <a:r>
              <a:rPr lang="en-GB" sz="2000" dirty="0" err="1" smtClean="0"/>
              <a:t>Сл</a:t>
            </a:r>
            <a:r>
              <a:rPr lang="en-GB" sz="2000" dirty="0" smtClean="0"/>
              <a:t> </a:t>
            </a:r>
            <a:r>
              <a:rPr lang="en-GB" sz="2000" dirty="0" err="1"/>
              <a:t>гласник</a:t>
            </a:r>
            <a:r>
              <a:rPr lang="en-GB" sz="2000" dirty="0"/>
              <a:t> РС, </a:t>
            </a:r>
            <a:r>
              <a:rPr lang="en-GB" sz="2000" dirty="0" err="1"/>
              <a:t>број</a:t>
            </a:r>
            <a:r>
              <a:rPr lang="en-GB" sz="2000" dirty="0"/>
              <a:t> 75/2010), </a:t>
            </a:r>
            <a:endParaRPr lang="sr-Cyrl-RS" sz="2000" dirty="0" smtClean="0"/>
          </a:p>
          <a:p>
            <a:r>
              <a:rPr lang="en-GB" sz="2000" dirty="0" err="1" smtClean="0"/>
              <a:t>Правилником</a:t>
            </a:r>
            <a:r>
              <a:rPr lang="en-GB" sz="2000" dirty="0" smtClean="0"/>
              <a:t> </a:t>
            </a:r>
            <a:r>
              <a:rPr lang="en-GB" sz="2000" dirty="0"/>
              <a:t>о </a:t>
            </a:r>
            <a:r>
              <a:rPr lang="en-GB" sz="2000" dirty="0" err="1"/>
              <a:t>методологији</a:t>
            </a:r>
            <a:r>
              <a:rPr lang="en-GB" sz="2000" dirty="0"/>
              <a:t> </a:t>
            </a:r>
            <a:r>
              <a:rPr lang="en-GB" sz="2000" dirty="0" err="1"/>
              <a:t>израде</a:t>
            </a:r>
            <a:r>
              <a:rPr lang="en-GB" sz="2000" dirty="0"/>
              <a:t> </a:t>
            </a:r>
            <a:r>
              <a:rPr lang="en-GB" sz="2000" dirty="0" err="1"/>
              <a:t>акционих</a:t>
            </a:r>
            <a:r>
              <a:rPr lang="en-GB" sz="2000" dirty="0"/>
              <a:t> </a:t>
            </a:r>
            <a:r>
              <a:rPr lang="en-GB" sz="2000" dirty="0" err="1"/>
              <a:t>планова</a:t>
            </a:r>
            <a:r>
              <a:rPr lang="en-GB" sz="2000" dirty="0"/>
              <a:t> (</a:t>
            </a:r>
            <a:r>
              <a:rPr lang="en-GB" sz="2000" dirty="0" err="1" smtClean="0"/>
              <a:t>Сл</a:t>
            </a:r>
            <a:r>
              <a:rPr lang="sr-Cyrl-RS" sz="2000" dirty="0" smtClean="0"/>
              <a:t>. </a:t>
            </a:r>
            <a:r>
              <a:rPr lang="en-GB" sz="2000" dirty="0" err="1" smtClean="0"/>
              <a:t>гласник</a:t>
            </a:r>
            <a:r>
              <a:rPr lang="en-GB" sz="2000" dirty="0" smtClean="0"/>
              <a:t> </a:t>
            </a:r>
            <a:r>
              <a:rPr lang="en-GB" sz="2000" dirty="0"/>
              <a:t>РС, </a:t>
            </a:r>
            <a:r>
              <a:rPr lang="en-GB" sz="2000" dirty="0" err="1"/>
              <a:t>број</a:t>
            </a:r>
            <a:r>
              <a:rPr lang="en-US" sz="2000" dirty="0"/>
              <a:t> 72/2010)</a:t>
            </a:r>
            <a:r>
              <a:rPr lang="en-GB" sz="2000" dirty="0"/>
              <a:t> и </a:t>
            </a:r>
            <a:endParaRPr lang="sr-Cyrl-RS" sz="2000" dirty="0" smtClean="0"/>
          </a:p>
          <a:p>
            <a:r>
              <a:rPr lang="en-GB" sz="2000" dirty="0" err="1" smtClean="0"/>
              <a:t>Правилником</a:t>
            </a:r>
            <a:r>
              <a:rPr lang="en-GB" sz="2000" dirty="0" smtClean="0"/>
              <a:t> </a:t>
            </a:r>
            <a:r>
              <a:rPr lang="en-GB" sz="2000" dirty="0"/>
              <a:t>о </a:t>
            </a:r>
            <a:r>
              <a:rPr lang="en-GB" sz="2000" dirty="0" err="1"/>
              <a:t>садржини</a:t>
            </a:r>
            <a:r>
              <a:rPr lang="en-GB" sz="2000" dirty="0"/>
              <a:t> и </a:t>
            </a:r>
            <a:r>
              <a:rPr lang="en-GB" sz="2000" dirty="0" err="1"/>
              <a:t>методама</a:t>
            </a:r>
            <a:r>
              <a:rPr lang="en-GB" sz="2000" dirty="0"/>
              <a:t> </a:t>
            </a:r>
            <a:r>
              <a:rPr lang="en-GB" sz="2000" dirty="0" err="1"/>
              <a:t>израде</a:t>
            </a:r>
            <a:r>
              <a:rPr lang="en-GB" sz="2000" dirty="0"/>
              <a:t> </a:t>
            </a:r>
            <a:r>
              <a:rPr lang="en-GB" sz="2000" dirty="0" err="1"/>
              <a:t>стратешких</a:t>
            </a:r>
            <a:r>
              <a:rPr lang="en-GB" sz="2000" dirty="0"/>
              <a:t> </a:t>
            </a:r>
            <a:r>
              <a:rPr lang="en-GB" sz="2000" dirty="0" err="1"/>
              <a:t>карата</a:t>
            </a:r>
            <a:r>
              <a:rPr lang="en-GB" sz="2000" dirty="0"/>
              <a:t> </a:t>
            </a:r>
            <a:r>
              <a:rPr lang="en-GB" sz="2000" dirty="0" err="1"/>
              <a:t>буке</a:t>
            </a:r>
            <a:r>
              <a:rPr lang="en-GB" sz="2000" dirty="0"/>
              <a:t> и </a:t>
            </a:r>
            <a:r>
              <a:rPr lang="en-GB" sz="2000" dirty="0" err="1"/>
              <a:t>начину</a:t>
            </a:r>
            <a:r>
              <a:rPr lang="en-GB" sz="2000" dirty="0"/>
              <a:t> </a:t>
            </a:r>
            <a:r>
              <a:rPr lang="en-GB" sz="2000" dirty="0" err="1"/>
              <a:t>њиховог</a:t>
            </a:r>
            <a:r>
              <a:rPr lang="en-GB" sz="2000" dirty="0"/>
              <a:t> </a:t>
            </a:r>
            <a:r>
              <a:rPr lang="en-GB" sz="2000" dirty="0" err="1"/>
              <a:t>приказивања</a:t>
            </a:r>
            <a:r>
              <a:rPr lang="en-GB" sz="2000" dirty="0"/>
              <a:t> </a:t>
            </a:r>
            <a:r>
              <a:rPr lang="en-GB" sz="2000" dirty="0" err="1" smtClean="0"/>
              <a:t>јавности</a:t>
            </a:r>
            <a:r>
              <a:rPr lang="sr-Cyrl-RS" sz="2000" dirty="0" smtClean="0"/>
              <a:t> </a:t>
            </a:r>
            <a:r>
              <a:rPr lang="en-GB" sz="2000" dirty="0"/>
              <a:t>(</a:t>
            </a:r>
            <a:r>
              <a:rPr lang="en-GB" sz="2000" dirty="0" err="1"/>
              <a:t>Сл</a:t>
            </a:r>
            <a:r>
              <a:rPr lang="en-GB" sz="2000" dirty="0"/>
              <a:t> </a:t>
            </a:r>
            <a:r>
              <a:rPr lang="en-GB" sz="2000" dirty="0" err="1"/>
              <a:t>гласник</a:t>
            </a:r>
            <a:r>
              <a:rPr lang="en-GB" sz="2000" dirty="0"/>
              <a:t> РС, </a:t>
            </a:r>
            <a:r>
              <a:rPr lang="en-GB" sz="2000" dirty="0" err="1"/>
              <a:t>број</a:t>
            </a:r>
            <a:r>
              <a:rPr lang="en-GB" sz="2000" dirty="0"/>
              <a:t> </a:t>
            </a:r>
            <a:r>
              <a:rPr lang="sr-Cyrl-RS" sz="2000" dirty="0" smtClean="0"/>
              <a:t>80</a:t>
            </a:r>
            <a:r>
              <a:rPr lang="en-GB" sz="2000" dirty="0" smtClean="0"/>
              <a:t>/2010).</a:t>
            </a:r>
            <a:endParaRPr lang="en-US" sz="2000" dirty="0"/>
          </a:p>
          <a:p>
            <a:pPr marL="0" indent="0">
              <a:buNone/>
            </a:pPr>
            <a:r>
              <a:rPr lang="sr-Cyrl-RS" sz="2000" b="1" dirty="0" smtClean="0"/>
              <a:t>Планови транспозиције</a:t>
            </a:r>
          </a:p>
          <a:p>
            <a:pPr marL="0" indent="0">
              <a:buNone/>
            </a:pPr>
            <a:r>
              <a:rPr lang="sr-Cyrl-RS" sz="2000" dirty="0" smtClean="0"/>
              <a:t>- </a:t>
            </a:r>
            <a:r>
              <a:rPr lang="sr-Cyrl-RS" sz="2000" b="1" i="1" dirty="0" smtClean="0"/>
              <a:t>Краткорочни приоритети</a:t>
            </a:r>
            <a:r>
              <a:rPr lang="sr-Cyrl-RS" sz="2000" dirty="0" smtClean="0"/>
              <a:t>: доношење Закона о изменама и допунама Закона о заштити од буке</a:t>
            </a:r>
            <a:r>
              <a:rPr lang="en-US" sz="2000" dirty="0" smtClean="0"/>
              <a:t> </a:t>
            </a:r>
            <a:r>
              <a:rPr lang="sr-Cyrl-RS" sz="2000" dirty="0" smtClean="0"/>
              <a:t>до 2016.г: - усвајање препорука са билатералног скрининга (надлежности и рокови)</a:t>
            </a:r>
            <a:r>
              <a:rPr lang="en-US" sz="2000" dirty="0" smtClean="0"/>
              <a:t> </a:t>
            </a:r>
            <a:r>
              <a:rPr lang="sr-Cyrl-RS" sz="2000" dirty="0" smtClean="0"/>
              <a:t>као и сачекатои да се усвоји Анекс </a:t>
            </a:r>
            <a:r>
              <a:rPr lang="en-US" sz="2000" dirty="0" smtClean="0"/>
              <a:t>II</a:t>
            </a:r>
            <a:r>
              <a:rPr lang="sr-Cyrl-RS" sz="2000" dirty="0" smtClean="0"/>
              <a:t> Директиве -</a:t>
            </a:r>
          </a:p>
          <a:p>
            <a:pPr marL="0" indent="0">
              <a:buNone/>
            </a:pPr>
            <a:r>
              <a:rPr lang="sr-Cyrl-RS" sz="2000" dirty="0" smtClean="0"/>
              <a:t>- </a:t>
            </a:r>
            <a:r>
              <a:rPr lang="sr-Cyrl-RS" sz="2000" i="1" dirty="0" smtClean="0"/>
              <a:t>С</a:t>
            </a:r>
            <a:r>
              <a:rPr lang="sr-Cyrl-RS" sz="2000" b="1" i="1" dirty="0" smtClean="0"/>
              <a:t>редњорочни  приоритети</a:t>
            </a:r>
            <a:r>
              <a:rPr lang="sr-Cyrl-RS" sz="2000" i="1" dirty="0" smtClean="0"/>
              <a:t>:</a:t>
            </a:r>
            <a:r>
              <a:rPr lang="sr-Cyrl-RS" sz="2000" dirty="0" smtClean="0"/>
              <a:t> доношење подзаконских прописа до 2018</a:t>
            </a:r>
            <a:br>
              <a:rPr lang="sr-Cyrl-RS" sz="2000" dirty="0" smtClean="0"/>
            </a:br>
            <a:r>
              <a:rPr lang="sr-Cyrl-RS" sz="2000" dirty="0" smtClean="0"/>
              <a:t/>
            </a:r>
            <a:br>
              <a:rPr lang="sr-Cyrl-RS" sz="2000" dirty="0" smtClean="0"/>
            </a:br>
            <a:endParaRPr lang="sr-Latn-RS" sz="2000" dirty="0"/>
          </a:p>
        </p:txBody>
      </p:sp>
    </p:spTree>
    <p:extLst>
      <p:ext uri="{BB962C8B-B14F-4D97-AF65-F5344CB8AC3E}">
        <p14:creationId xmlns:p14="http://schemas.microsoft.com/office/powerpoint/2010/main" xmlns="" val="738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Директива 2002/49/ЕК о процени и управљању буком у животној средини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Статус имплементације</a:t>
            </a:r>
          </a:p>
          <a:p>
            <a:r>
              <a:rPr lang="sr-Cyrl-RS" sz="2400" dirty="0" smtClean="0"/>
              <a:t>Имплементција треба да почне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Планови имплементације</a:t>
            </a:r>
          </a:p>
          <a:p>
            <a:pPr marL="0" indent="0">
              <a:buNone/>
            </a:pPr>
            <a:r>
              <a:rPr lang="sr-Cyrl-RS" sz="2400" dirty="0" smtClean="0"/>
              <a:t>- </a:t>
            </a:r>
            <a:r>
              <a:rPr lang="sr-Cyrl-RS" sz="2400" b="1" dirty="0" smtClean="0"/>
              <a:t>Краткорочни</a:t>
            </a:r>
            <a:r>
              <a:rPr lang="sr-Cyrl-RS" sz="2400" dirty="0" smtClean="0"/>
              <a:t> – почетак пројекта ИПА 2015 </a:t>
            </a:r>
          </a:p>
          <a:p>
            <a:pPr marL="0" indent="0">
              <a:buNone/>
            </a:pPr>
            <a:r>
              <a:rPr lang="sr-Cyrl-RS" sz="2400" dirty="0" smtClean="0"/>
              <a:t>- </a:t>
            </a:r>
            <a:r>
              <a:rPr lang="sr-Cyrl-RS" sz="2400" b="1" dirty="0" smtClean="0"/>
              <a:t>Средњорочни</a:t>
            </a:r>
            <a:r>
              <a:rPr lang="sr-Cyrl-RS" sz="2400" dirty="0" smtClean="0"/>
              <a:t> – наставак рада ИПА 2015 и израда стратешких карата буке и акционих планова</a:t>
            </a:r>
          </a:p>
          <a:p>
            <a:pPr marL="0" indent="0">
              <a:buNone/>
            </a:pPr>
            <a:r>
              <a:rPr lang="sr-Cyrl-RS" sz="2400" dirty="0" smtClean="0"/>
              <a:t>- </a:t>
            </a:r>
            <a:r>
              <a:rPr lang="sr-Cyrl-RS" sz="2400" b="1" dirty="0" smtClean="0"/>
              <a:t>Дугорочни</a:t>
            </a:r>
            <a:r>
              <a:rPr lang="sr-Cyrl-RS" sz="2400" dirty="0" smtClean="0"/>
              <a:t> – успостављање механизама извештавања</a:t>
            </a:r>
            <a:br>
              <a:rPr lang="sr-Cyrl-RS" sz="2400" dirty="0" smtClean="0"/>
            </a:br>
            <a:r>
              <a:rPr lang="sr-Cyrl-RS" sz="2400" dirty="0" smtClean="0"/>
              <a:t> 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xmlns="" val="7506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463" y="655219"/>
            <a:ext cx="7198594" cy="1223962"/>
          </a:xfrm>
        </p:spPr>
        <p:txBody>
          <a:bodyPr/>
          <a:lstStyle/>
          <a:p>
            <a:pPr algn="ctr">
              <a:defRPr/>
            </a:pPr>
            <a:r>
              <a:rPr lang="sr-Cyrl-RS" sz="2800" dirty="0">
                <a:solidFill>
                  <a:schemeClr val="accent5">
                    <a:lumMod val="75000"/>
                  </a:schemeClr>
                </a:solidFill>
              </a:rPr>
              <a:t>Динамика израде стратешких карата буке</a:t>
            </a:r>
            <a:endParaRPr lang="sr-Latn-R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59421345"/>
              </p:ext>
            </p:extLst>
          </p:nvPr>
        </p:nvGraphicFramePr>
        <p:xfrm>
          <a:off x="2292350" y="2286000"/>
          <a:ext cx="7289800" cy="311467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7960"/>
                <a:gridCol w="1457960"/>
                <a:gridCol w="1457960"/>
                <a:gridCol w="1457960"/>
                <a:gridCol w="1457960"/>
              </a:tblGrid>
              <a:tr h="370916"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800" dirty="0" smtClean="0"/>
                        <a:t>Државе  ЕУ</a:t>
                      </a:r>
                      <a:endParaRPr lang="sr-Latn-RS" sz="1800" dirty="0"/>
                    </a:p>
                  </a:txBody>
                  <a:tcPr marT="45729" marB="45729"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r-Latn-RS" dirty="0"/>
                    </a:p>
                  </a:txBody>
                  <a:tcP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/>
                        <a:t>Србија</a:t>
                      </a:r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</a:tr>
              <a:tr h="518266">
                <a:tc>
                  <a:txBody>
                    <a:bodyPr/>
                    <a:lstStyle/>
                    <a:p>
                      <a:endParaRPr lang="sr-Latn-RS" sz="18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/>
                </a:tc>
                <a:tc gridSpan="2">
                  <a:txBody>
                    <a:bodyPr/>
                    <a:lstStyle/>
                    <a:p>
                      <a:r>
                        <a:rPr lang="sr-Cyrl-RS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Планиране измене рокова</a:t>
                      </a:r>
                      <a:endParaRPr lang="sr-Latn-RS" sz="1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29" marB="45729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Садашњи</a:t>
                      </a:r>
                      <a:r>
                        <a:rPr lang="sr-Cyrl-RS" sz="1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прописи</a:t>
                      </a:r>
                      <a:endParaRPr lang="sr-Latn-RS" sz="1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29" marB="45729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2007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B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2007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2015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 </a:t>
                      </a: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и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2020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III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2025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2027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2030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2032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2035</a:t>
                      </a:r>
                      <a:r>
                        <a:rPr lang="sr-Cyrl-RS" sz="1800" b="1" baseline="0" dirty="0" smtClean="0">
                          <a:solidFill>
                            <a:srgbClr val="339966"/>
                          </a:solidFill>
                        </a:rPr>
                        <a:t>    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9882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1879" y="620713"/>
            <a:ext cx="7228936" cy="1223962"/>
          </a:xfrm>
        </p:spPr>
        <p:txBody>
          <a:bodyPr/>
          <a:lstStyle/>
          <a:p>
            <a:pPr algn="ctr">
              <a:defRPr/>
            </a:pPr>
            <a:r>
              <a:rPr lang="sr-Cyrl-RS" sz="2800" dirty="0">
                <a:solidFill>
                  <a:schemeClr val="accent5">
                    <a:lumMod val="75000"/>
                  </a:schemeClr>
                </a:solidFill>
              </a:rPr>
              <a:t>Динамика израде </a:t>
            </a:r>
            <a:r>
              <a:rPr lang="sr-Cyrl-RS" sz="2800" dirty="0" smtClean="0">
                <a:solidFill>
                  <a:schemeClr val="accent5">
                    <a:lumMod val="75000"/>
                  </a:schemeClr>
                </a:solidFill>
              </a:rPr>
              <a:t>акустичких планова</a:t>
            </a:r>
            <a:endParaRPr lang="sr-Latn-RS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51121944"/>
              </p:ext>
            </p:extLst>
          </p:nvPr>
        </p:nvGraphicFramePr>
        <p:xfrm>
          <a:off x="2292350" y="2286000"/>
          <a:ext cx="7289800" cy="311467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57960"/>
                <a:gridCol w="1457960"/>
                <a:gridCol w="1457960"/>
                <a:gridCol w="1457960"/>
                <a:gridCol w="1457960"/>
              </a:tblGrid>
              <a:tr h="370916">
                <a:tc gridSpan="2">
                  <a:txBody>
                    <a:bodyPr/>
                    <a:lstStyle/>
                    <a:p>
                      <a:pPr algn="ctr"/>
                      <a:r>
                        <a:rPr lang="sr-Cyrl-RS" sz="1800" dirty="0" smtClean="0"/>
                        <a:t>Државе  ЕУ</a:t>
                      </a:r>
                      <a:endParaRPr lang="sr-Latn-RS" sz="1800" dirty="0"/>
                    </a:p>
                  </a:txBody>
                  <a:tcPr marT="45729" marB="45729">
                    <a:solidFill>
                      <a:srgbClr val="3399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r-Latn-RS" dirty="0"/>
                    </a:p>
                  </a:txBody>
                  <a:tcPr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dirty="0" smtClean="0"/>
                        <a:t>Србија</a:t>
                      </a:r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>
                    <a:solidFill>
                      <a:srgbClr val="0070C0"/>
                    </a:solidFill>
                  </a:tcPr>
                </a:tc>
              </a:tr>
              <a:tr h="518266">
                <a:tc>
                  <a:txBody>
                    <a:bodyPr/>
                    <a:lstStyle/>
                    <a:p>
                      <a:endParaRPr lang="sr-Latn-RS" sz="1800"/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endParaRPr lang="sr-Latn-RS" sz="1800" dirty="0"/>
                    </a:p>
                  </a:txBody>
                  <a:tcPr marT="45729" marB="45729"/>
                </a:tc>
                <a:tc gridSpan="2">
                  <a:txBody>
                    <a:bodyPr/>
                    <a:lstStyle/>
                    <a:p>
                      <a:r>
                        <a:rPr lang="sr-Cyrl-RS" sz="18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Планиране измене рокова</a:t>
                      </a:r>
                      <a:endParaRPr lang="sr-Latn-RS" sz="18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29" marB="45729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R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Садашњи</a:t>
                      </a:r>
                      <a:r>
                        <a:rPr lang="sr-Cyrl-RS" sz="1400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прописи</a:t>
                      </a:r>
                      <a:endParaRPr lang="sr-Latn-RS" sz="1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T="45729" marB="45729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2008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B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2008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2016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2018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 </a:t>
                      </a: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и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2021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III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2026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III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2028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IV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2031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   IV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916"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VI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2033</a:t>
                      </a:r>
                      <a:endParaRPr lang="sr-Latn-RS" sz="1800" b="1" dirty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800" b="1" dirty="0" smtClean="0">
                          <a:solidFill>
                            <a:srgbClr val="339966"/>
                          </a:solidFill>
                        </a:rPr>
                        <a:t>203</a:t>
                      </a:r>
                      <a:r>
                        <a:rPr lang="sr-Cyrl-RS" sz="1800" b="1" baseline="0" dirty="0" smtClean="0">
                          <a:solidFill>
                            <a:srgbClr val="339966"/>
                          </a:solidFill>
                        </a:rPr>
                        <a:t>     </a:t>
                      </a:r>
                      <a:r>
                        <a:rPr lang="en-US" sz="1800" b="1" dirty="0" smtClean="0">
                          <a:solidFill>
                            <a:srgbClr val="339966"/>
                          </a:solidFill>
                        </a:rPr>
                        <a:t>V</a:t>
                      </a:r>
                      <a:endParaRPr lang="sr-Latn-RS" sz="1800" b="1" dirty="0" smtClean="0">
                        <a:solidFill>
                          <a:srgbClr val="339966"/>
                        </a:solidFill>
                      </a:endParaRPr>
                    </a:p>
                  </a:txBody>
                  <a:tcPr marT="45729" marB="45729">
                    <a:lnL w="5715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3738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5467"/>
            <a:ext cx="10515600" cy="1325563"/>
          </a:xfrm>
        </p:spPr>
        <p:txBody>
          <a:bodyPr>
            <a:normAutofit/>
          </a:bodyPr>
          <a:lstStyle/>
          <a:p>
            <a:r>
              <a:rPr lang="sr-Cyrl-RS" sz="4000" dirty="0" smtClean="0"/>
              <a:t>Институционални оквир и процене трошкова</a:t>
            </a:r>
            <a:endParaRPr lang="sr-Latn-R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6822"/>
            <a:ext cx="10515600" cy="448573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sr-Cyrl-RS" sz="4400" dirty="0" smtClean="0"/>
              <a:t>Институционални оквир: надлежности на 3 нивоа</a:t>
            </a:r>
            <a:r>
              <a:rPr lang="sr-Cyrl-RS" sz="3600" dirty="0" smtClean="0"/>
              <a:t>:</a:t>
            </a:r>
          </a:p>
          <a:p>
            <a:pPr lvl="1"/>
            <a:r>
              <a:rPr lang="sr-Cyrl-RS" sz="3600" dirty="0" smtClean="0"/>
              <a:t>Министарство пољопривреде и заштите животне средине, </a:t>
            </a:r>
          </a:p>
          <a:p>
            <a:pPr lvl="1"/>
            <a:r>
              <a:rPr lang="sr-Cyrl-RS" sz="3600" dirty="0" smtClean="0"/>
              <a:t>Покрајински секретаријат за урбанизам, градитељство и заштиту жив. Средине</a:t>
            </a:r>
          </a:p>
          <a:p>
            <a:pPr lvl="1"/>
            <a:r>
              <a:rPr lang="sr-Cyrl-RS" sz="3600" dirty="0" smtClean="0"/>
              <a:t>Градски секретаријати (већи градови) или јединице локалне самоуправе 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sz="4400" smtClean="0"/>
              <a:t>Министарство пољопривреде и заштите животне средине </a:t>
            </a:r>
            <a:endParaRPr lang="sr-Cyrl-RS" sz="4400" dirty="0" smtClean="0"/>
          </a:p>
          <a:p>
            <a:pPr lvl="1"/>
            <a:r>
              <a:rPr lang="sr-Cyrl-RS" sz="3600" dirty="0"/>
              <a:t>Одељење за нормативне послове и хармонизацију прописа </a:t>
            </a:r>
            <a:endParaRPr lang="sr-Cyrl-RS" sz="3600" dirty="0" smtClean="0"/>
          </a:p>
          <a:p>
            <a:pPr lvl="1"/>
            <a:r>
              <a:rPr lang="sr-Cyrl-RS" sz="3600" dirty="0" smtClean="0"/>
              <a:t>Сектор</a:t>
            </a:r>
            <a:r>
              <a:rPr lang="en-GB" sz="3600" dirty="0" smtClean="0"/>
              <a:t> </a:t>
            </a:r>
            <a:r>
              <a:rPr lang="en-GB" sz="3600" dirty="0" err="1"/>
              <a:t>за</a:t>
            </a:r>
            <a:r>
              <a:rPr lang="en-GB" sz="3600" dirty="0"/>
              <a:t> </a:t>
            </a:r>
            <a:r>
              <a:rPr lang="en-GB" sz="3600" dirty="0" err="1"/>
              <a:t>планирање</a:t>
            </a:r>
            <a:r>
              <a:rPr lang="en-GB" sz="3600" dirty="0"/>
              <a:t> и </a:t>
            </a:r>
            <a:r>
              <a:rPr lang="en-GB" sz="3600" dirty="0" err="1"/>
              <a:t>управљање</a:t>
            </a:r>
            <a:r>
              <a:rPr lang="en-GB" sz="3600" dirty="0"/>
              <a:t>, </a:t>
            </a:r>
            <a:r>
              <a:rPr lang="en-GB" sz="3600" dirty="0" err="1"/>
              <a:t>Одсек</a:t>
            </a:r>
            <a:r>
              <a:rPr lang="en-GB" sz="3600" dirty="0"/>
              <a:t> </a:t>
            </a:r>
            <a:r>
              <a:rPr lang="en-GB" sz="3600" dirty="0" err="1"/>
              <a:t>за</a:t>
            </a:r>
            <a:r>
              <a:rPr lang="en-GB" sz="3600" dirty="0"/>
              <a:t> </a:t>
            </a:r>
            <a:r>
              <a:rPr lang="en-GB" sz="3600" dirty="0" err="1"/>
              <a:t>заштиту</a:t>
            </a:r>
            <a:r>
              <a:rPr lang="en-GB" sz="3600" dirty="0"/>
              <a:t> </a:t>
            </a:r>
            <a:r>
              <a:rPr lang="en-GB" sz="3600" dirty="0" err="1"/>
              <a:t>од</a:t>
            </a:r>
            <a:r>
              <a:rPr lang="en-GB" sz="3600" dirty="0"/>
              <a:t> </a:t>
            </a:r>
            <a:r>
              <a:rPr lang="en-GB" sz="3600" dirty="0" err="1"/>
              <a:t>буке</a:t>
            </a:r>
            <a:r>
              <a:rPr lang="en-GB" sz="3600" dirty="0"/>
              <a:t>, </a:t>
            </a:r>
            <a:r>
              <a:rPr lang="en-GB" sz="3600" dirty="0" err="1"/>
              <a:t>вибрација</a:t>
            </a:r>
            <a:r>
              <a:rPr lang="en-GB" sz="3600" dirty="0"/>
              <a:t> и </a:t>
            </a:r>
            <a:r>
              <a:rPr lang="en-GB" sz="3600" dirty="0" err="1"/>
              <a:t>нејонизујућ</a:t>
            </a:r>
            <a:r>
              <a:rPr lang="sr-Cyrl-RS" sz="3600" dirty="0"/>
              <a:t>их</a:t>
            </a:r>
            <a:r>
              <a:rPr lang="en-GB" sz="3600" dirty="0"/>
              <a:t> </a:t>
            </a:r>
            <a:r>
              <a:rPr lang="en-GB" sz="3600" dirty="0" err="1"/>
              <a:t>зрачења</a:t>
            </a:r>
            <a:r>
              <a:rPr lang="en-GB" sz="3600" dirty="0"/>
              <a:t> </a:t>
            </a:r>
            <a:r>
              <a:rPr lang="sr-Cyrl-RS" sz="3600" dirty="0" smtClean="0"/>
              <a:t>– </a:t>
            </a:r>
          </a:p>
          <a:p>
            <a:pPr lvl="1"/>
            <a:r>
              <a:rPr lang="sr-Cyrl-RS" sz="3600" dirty="0" smtClean="0"/>
              <a:t>Сектор </a:t>
            </a:r>
            <a:r>
              <a:rPr lang="sr-Cyrl-RS" sz="3600" dirty="0"/>
              <a:t>инспекције за заштиту животне средине - обавља послове контроле и надзора у овој области</a:t>
            </a:r>
            <a:r>
              <a:rPr lang="en-GB" sz="3600" dirty="0"/>
              <a:t>,</a:t>
            </a:r>
            <a:endParaRPr lang="en-US" sz="3600" dirty="0"/>
          </a:p>
          <a:p>
            <a:pPr lvl="1"/>
            <a:r>
              <a:rPr lang="en-GB" sz="3600" dirty="0" err="1"/>
              <a:t>Агенција</a:t>
            </a:r>
            <a:r>
              <a:rPr lang="en-GB" sz="3600" dirty="0"/>
              <a:t> </a:t>
            </a:r>
            <a:r>
              <a:rPr lang="en-GB" sz="3600" dirty="0" err="1"/>
              <a:t>за</a:t>
            </a:r>
            <a:r>
              <a:rPr lang="en-GB" sz="3600" dirty="0"/>
              <a:t> </a:t>
            </a:r>
            <a:r>
              <a:rPr lang="en-GB" sz="3600" dirty="0" err="1"/>
              <a:t>заштиту</a:t>
            </a:r>
            <a:r>
              <a:rPr lang="en-GB" sz="3600" dirty="0"/>
              <a:t> </a:t>
            </a:r>
            <a:r>
              <a:rPr lang="en-GB" sz="3600" dirty="0" err="1"/>
              <a:t>животне</a:t>
            </a:r>
            <a:r>
              <a:rPr lang="en-GB" sz="3600" dirty="0"/>
              <a:t> </a:t>
            </a:r>
            <a:r>
              <a:rPr lang="en-GB" sz="3600" dirty="0" err="1"/>
              <a:t>средине</a:t>
            </a:r>
            <a:r>
              <a:rPr lang="en-GB" sz="3600" dirty="0"/>
              <a:t> </a:t>
            </a:r>
            <a:r>
              <a:rPr lang="en-GB" sz="3600" dirty="0" err="1"/>
              <a:t>Републике</a:t>
            </a:r>
            <a:r>
              <a:rPr lang="en-GB" sz="3600" dirty="0"/>
              <a:t> </a:t>
            </a:r>
            <a:r>
              <a:rPr lang="en-GB" sz="3600" dirty="0" err="1"/>
              <a:t>Србије</a:t>
            </a:r>
            <a:r>
              <a:rPr lang="en-GB" sz="3600" dirty="0"/>
              <a:t>, </a:t>
            </a:r>
            <a:r>
              <a:rPr lang="sr-Cyrl-RS" sz="3600" dirty="0"/>
              <a:t>Сектор за стање животне середине, Група за нејонизујуће зрачење и буку у животној средини – обавља послове који се тичу информационог система.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896857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5467"/>
            <a:ext cx="10515600" cy="1325563"/>
          </a:xfrm>
        </p:spPr>
        <p:txBody>
          <a:bodyPr>
            <a:normAutofit/>
          </a:bodyPr>
          <a:lstStyle/>
          <a:p>
            <a:r>
              <a:rPr lang="sr-Cyrl-RS" sz="4000" dirty="0" smtClean="0"/>
              <a:t>Институционални оквир и процене трошкова</a:t>
            </a:r>
            <a:endParaRPr lang="sr-Latn-R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91030"/>
            <a:ext cx="10515600" cy="448573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sr-Cyrl-RS" dirty="0" smtClean="0"/>
          </a:p>
          <a:p>
            <a:r>
              <a:rPr lang="sr-Cyrl-RS" sz="4400" dirty="0" smtClean="0"/>
              <a:t>Процене трошкова </a:t>
            </a:r>
          </a:p>
          <a:p>
            <a:pPr lvl="1"/>
            <a:r>
              <a:rPr lang="sr-Cyrl-RS" sz="3600" dirty="0" smtClean="0"/>
              <a:t>Према НЕАС-у и Секторској стратегији за имплементацију директиве предвиђено је 17.6 милиона евра</a:t>
            </a:r>
          </a:p>
          <a:p>
            <a:pPr lvl="1"/>
            <a:r>
              <a:rPr lang="sr-Cyrl-RS" sz="3600" dirty="0" smtClean="0"/>
              <a:t>Према Националном програму трошкови за сектор буке се процењују на 18.6 милиона евра</a:t>
            </a:r>
          </a:p>
          <a:p>
            <a:pPr lvl="1"/>
            <a:r>
              <a:rPr lang="sr-Cyrl-RS" sz="3600" dirty="0" smtClean="0"/>
              <a:t>Препоручено је на билатералном скринингу да се прва два круга стратешких карата буке и акционих планова раде одједном, јер све државе које улазе у ЕУ </a:t>
            </a:r>
            <a:r>
              <a:rPr lang="en-US" sz="3600" dirty="0" smtClean="0"/>
              <a:t> </a:t>
            </a:r>
            <a:r>
              <a:rPr lang="sr-Cyrl-RS" sz="3600" dirty="0" smtClean="0"/>
              <a:t>морају имати урађена прва два круга </a:t>
            </a:r>
            <a:r>
              <a:rPr lang="sr-Cyrl-RS" sz="3600" dirty="0" smtClean="0"/>
              <a:t>стр</a:t>
            </a:r>
            <a:r>
              <a:rPr lang="en-US" sz="3600" dirty="0" smtClean="0"/>
              <a:t>a</a:t>
            </a:r>
            <a:r>
              <a:rPr lang="sr-Cyrl-RS" sz="3600" smtClean="0"/>
              <a:t>тешких карата </a:t>
            </a:r>
            <a:r>
              <a:rPr lang="sr-Cyrl-RS" sz="3600" dirty="0" smtClean="0"/>
              <a:t>буке и </a:t>
            </a:r>
            <a:r>
              <a:rPr lang="sr-Cyrl-RS" sz="3600" smtClean="0"/>
              <a:t>акционих </a:t>
            </a:r>
            <a:r>
              <a:rPr lang="sr-Cyrl-RS" sz="3600" smtClean="0"/>
              <a:t>планова </a:t>
            </a:r>
            <a:endParaRPr lang="sr-Cyrl-RS" sz="3600" dirty="0" smtClean="0"/>
          </a:p>
          <a:p>
            <a:pPr lvl="1"/>
            <a:r>
              <a:rPr lang="sr-Cyrl-RS" sz="3600" dirty="0" smtClean="0"/>
              <a:t>Према трошковима израде карата у државама чланицама, процена је да је за оба круга карата буке и акционих планова потребно 4.200.000 евра.</a:t>
            </a:r>
          </a:p>
          <a:p>
            <a:pPr marL="0" indent="0">
              <a:buNone/>
            </a:pPr>
            <a:r>
              <a:rPr lang="sr-Cyrl-RS" sz="3600" dirty="0" smtClean="0"/>
              <a:t>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44730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"/>
          <p:cNvGrpSpPr>
            <a:grpSpLocks/>
          </p:cNvGrpSpPr>
          <p:nvPr/>
        </p:nvGrpSpPr>
        <p:grpSpPr bwMode="auto">
          <a:xfrm>
            <a:off x="8345489" y="2332038"/>
            <a:ext cx="1468437" cy="3168650"/>
            <a:chOff x="4297" y="1469"/>
            <a:chExt cx="925" cy="1996"/>
          </a:xfrm>
        </p:grpSpPr>
        <p:pic>
          <p:nvPicPr>
            <p:cNvPr id="133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7" y="1469"/>
              <a:ext cx="925" cy="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3319" name="Text Box 3"/>
            <p:cNvSpPr txBox="1">
              <a:spLocks noChangeArrowheads="1"/>
            </p:cNvSpPr>
            <p:nvPr/>
          </p:nvSpPr>
          <p:spPr bwMode="auto">
            <a:xfrm>
              <a:off x="4297" y="1469"/>
              <a:ext cx="925" cy="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sr-Latn-CS" altLang="en-US"/>
            </a:p>
          </p:txBody>
        </p:sp>
      </p:grp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1273968" y="414068"/>
            <a:ext cx="8318605" cy="1106758"/>
          </a:xfrm>
          <a:prstGeom prst="rect">
            <a:avLst/>
          </a:prstGeom>
          <a:solidFill>
            <a:srgbClr val="FFFFFF"/>
          </a:solidFill>
          <a:ln w="28440">
            <a:noFill/>
            <a:miter lim="800000"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sr-Cyrl-CS" altLang="en-US" sz="2800" dirty="0" smtClean="0">
                <a:solidFill>
                  <a:srgbClr val="008080"/>
                </a:solidFill>
                <a:latin typeface="+mj-lt"/>
              </a:rPr>
              <a:t>Пример стратешке карте буке друмског саобраћа</a:t>
            </a:r>
            <a:r>
              <a:rPr lang="sr-Cyrl-CS" altLang="en-US" sz="2800" b="1" dirty="0" smtClean="0">
                <a:solidFill>
                  <a:srgbClr val="008080"/>
                </a:solidFill>
                <a:latin typeface="+mj-lt"/>
              </a:rPr>
              <a:t>ј</a:t>
            </a:r>
            <a:r>
              <a:rPr lang="sr-Cyrl-CS" altLang="en-US" sz="2400" b="1" dirty="0" smtClean="0">
                <a:solidFill>
                  <a:srgbClr val="008080"/>
                </a:solidFill>
                <a:latin typeface="+mj-lt"/>
              </a:rPr>
              <a:t>а</a:t>
            </a:r>
            <a:endParaRPr lang="sr-Cyrl-CS" altLang="en-US" sz="2400" b="1" dirty="0">
              <a:solidFill>
                <a:srgbClr val="008080"/>
              </a:solidFill>
              <a:latin typeface="+mj-lt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520826"/>
            <a:ext cx="561657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4519614" y="3244851"/>
            <a:ext cx="2819403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Myriad Pro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sr-Cyrl-CS" altLang="en-US">
                <a:solidFill>
                  <a:srgbClr val="488E9E"/>
                </a:solidFill>
              </a:rPr>
              <a:t>уз коришћење софтвера</a:t>
            </a:r>
          </a:p>
        </p:txBody>
      </p:sp>
    </p:spTree>
    <p:extLst>
      <p:ext uri="{BB962C8B-B14F-4D97-AF65-F5344CB8AC3E}">
        <p14:creationId xmlns:p14="http://schemas.microsoft.com/office/powerpoint/2010/main" xmlns="" val="2719374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507</Words>
  <Application>Microsoft Office PowerPoint</Application>
  <PresentationFormat>Custom</PresentationFormat>
  <Paragraphs>110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                    Пост скрининг документ Поглавље 27, Животна средина и климатске промене </vt:lpstr>
      <vt:lpstr>Заштита од буке  у животној средини</vt:lpstr>
      <vt:lpstr>Директива 2002/49/ЕК о процени и  управљању буком у животној средини</vt:lpstr>
      <vt:lpstr>Директива 2002/49/ЕК о процени и управљању буком у животној средини</vt:lpstr>
      <vt:lpstr>Динамика израде стратешких карата буке</vt:lpstr>
      <vt:lpstr>Динамика израде акустичких планова</vt:lpstr>
      <vt:lpstr>Институционални оквир и процене трошкова</vt:lpstr>
      <vt:lpstr>Институционални оквир и процене трошкова</vt:lpstr>
      <vt:lpstr>Slide 9</vt:lpstr>
      <vt:lpstr>Slide 10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Zhorz</cp:lastModifiedBy>
  <cp:revision>32</cp:revision>
  <cp:lastPrinted>2015-07-15T12:07:25Z</cp:lastPrinted>
  <dcterms:created xsi:type="dcterms:W3CDTF">2015-07-13T09:26:37Z</dcterms:created>
  <dcterms:modified xsi:type="dcterms:W3CDTF">2015-07-16T17:25:27Z</dcterms:modified>
</cp:coreProperties>
</file>