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62" r:id="rId3"/>
    <p:sldId id="263" r:id="rId4"/>
    <p:sldId id="260" r:id="rId5"/>
    <p:sldId id="266" r:id="rId6"/>
    <p:sldId id="268" r:id="rId7"/>
    <p:sldId id="279" r:id="rId8"/>
    <p:sldId id="261" r:id="rId9"/>
    <p:sldId id="276" r:id="rId10"/>
    <p:sldId id="277" r:id="rId11"/>
    <p:sldId id="280" r:id="rId12"/>
    <p:sldId id="281" r:id="rId13"/>
    <p:sldId id="278" r:id="rId14"/>
    <p:sldId id="275" r:id="rId15"/>
    <p:sldId id="282" r:id="rId1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0016" autoAdjust="0"/>
    <p:restoredTop sz="94629" autoAdjust="0"/>
  </p:normalViewPr>
  <p:slideViewPr>
    <p:cSldViewPr snapToGrid="0">
      <p:cViewPr varScale="1">
        <p:scale>
          <a:sx n="111" d="100"/>
          <a:sy n="111" d="100"/>
        </p:scale>
        <p:origin x="-30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t>20.7.2015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95703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t>20.7.2015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49188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t>20.7.2015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78249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t>20.7.2015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22001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t>20.7.2015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72235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t>20.7.2015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717452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t>20.7.2015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64501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t>20.7.2015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1646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t>20.7.2015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3321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t>20.7.2015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1185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t>20.7.2015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27620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5934C-968D-436B-BB74-FF7DCD8DEDF2}" type="datetimeFigureOut">
              <a:rPr lang="sr-Latn-RS" smtClean="0"/>
              <a:t>20.7.2015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DC701-75E9-439C-8E50-56B4BC763BE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3593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#_ftnref1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7000" y="2006600"/>
            <a:ext cx="9271000" cy="22098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>Пост скрининг документ</a:t>
            </a:r>
            <a:br>
              <a:rPr lang="sr-Cyrl-RS" dirty="0" smtClean="0"/>
            </a:br>
            <a:r>
              <a:rPr lang="sr-Cyrl-RS" dirty="0" smtClean="0"/>
              <a:t>Поглавље 27, Животна средина и климатске промене 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2900" y="5422900"/>
            <a:ext cx="9055100" cy="1079500"/>
          </a:xfrm>
        </p:spPr>
        <p:txBody>
          <a:bodyPr/>
          <a:lstStyle/>
          <a:p>
            <a:r>
              <a:rPr lang="sr-Cyrl-RS" dirty="0" smtClean="0"/>
              <a:t>Београд, јул 2015</a:t>
            </a:r>
            <a:endParaRPr lang="sr-Latn-R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565" y="161131"/>
            <a:ext cx="912870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5402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200" u="sng" dirty="0"/>
              <a:t>Планови за даљу имплементацију ОДС и Ф-гас уредбе</a:t>
            </a:r>
            <a:br>
              <a:rPr lang="sr-Cyrl-RS" sz="3200" u="sng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i="1" dirty="0" smtClean="0">
                <a:solidFill>
                  <a:schemeClr val="accent5">
                    <a:lumMod val="75000"/>
                  </a:schemeClr>
                </a:solidFill>
              </a:rPr>
              <a:t>2015/2016</a:t>
            </a:r>
          </a:p>
          <a:p>
            <a:r>
              <a:rPr lang="sr-Cyrl-RS" sz="2000" dirty="0" smtClean="0"/>
              <a:t>Успостављање обуке и сертификације сервисних техничара;</a:t>
            </a:r>
          </a:p>
          <a:p>
            <a:r>
              <a:rPr lang="sr-Cyrl-RS" sz="2000" dirty="0" smtClean="0"/>
              <a:t>Инвестициони део ХПМП пројекта – замена технологија у производном сектору;</a:t>
            </a:r>
          </a:p>
          <a:p>
            <a:r>
              <a:rPr lang="sr-Cyrl-RS" sz="2000" dirty="0" smtClean="0"/>
              <a:t>Увођење квота за увоз производа и опреме који садрже ОДС;</a:t>
            </a:r>
          </a:p>
          <a:p>
            <a:r>
              <a:rPr lang="sr-Cyrl-RS" sz="2000" dirty="0" smtClean="0"/>
              <a:t>Обука инспекције за заштиту животне средине;</a:t>
            </a:r>
          </a:p>
          <a:p>
            <a:pPr marL="0" indent="0">
              <a:buNone/>
            </a:pPr>
            <a:r>
              <a:rPr lang="sr-Cyrl-RS" sz="2000" i="1" dirty="0" smtClean="0">
                <a:solidFill>
                  <a:schemeClr val="accent5">
                    <a:lumMod val="75000"/>
                  </a:schemeClr>
                </a:solidFill>
              </a:rPr>
              <a:t>2017/2020</a:t>
            </a:r>
          </a:p>
          <a:p>
            <a:r>
              <a:rPr lang="ru-RU" sz="2000" dirty="0"/>
              <a:t>Преглед алтернатива за супстанце које оштећују озонски </a:t>
            </a:r>
            <a:r>
              <a:rPr lang="ru-RU" sz="2000" dirty="0" smtClean="0"/>
              <a:t>омотач (одобрена средства из МЛФ);</a:t>
            </a:r>
          </a:p>
          <a:p>
            <a:r>
              <a:rPr lang="ru-RU" sz="2000" dirty="0" smtClean="0"/>
              <a:t>Наставак обуке за сервисне техничаре, инспекцију и царинике.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1250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773" y="117991"/>
            <a:ext cx="10515600" cy="1130042"/>
          </a:xfrm>
        </p:spPr>
        <p:txBody>
          <a:bodyPr>
            <a:normAutofit/>
          </a:bodyPr>
          <a:lstStyle/>
          <a:p>
            <a:r>
              <a:rPr lang="en-GB" sz="3600" b="1" i="1" dirty="0" err="1"/>
              <a:t>Емисије</a:t>
            </a:r>
            <a:r>
              <a:rPr lang="en-GB" sz="3600" b="1" i="1" dirty="0"/>
              <a:t> CO</a:t>
            </a:r>
            <a:r>
              <a:rPr lang="en-GB" sz="3600" b="1" i="1" baseline="-25000" dirty="0"/>
              <a:t>2</a:t>
            </a:r>
            <a:r>
              <a:rPr lang="en-GB" sz="3600" b="1" i="1" dirty="0"/>
              <a:t> </a:t>
            </a:r>
            <a:r>
              <a:rPr lang="en-GB" sz="3600" b="1" i="1" dirty="0" err="1"/>
              <a:t>из</a:t>
            </a:r>
            <a:r>
              <a:rPr lang="en-GB" sz="3600" b="1" i="1" dirty="0"/>
              <a:t> </a:t>
            </a:r>
            <a:r>
              <a:rPr lang="en-GB" sz="3600" b="1" i="1" dirty="0" err="1"/>
              <a:t>путничких</a:t>
            </a:r>
            <a:r>
              <a:rPr lang="en-GB" sz="3600" b="1" i="1" dirty="0"/>
              <a:t> </a:t>
            </a:r>
            <a:r>
              <a:rPr lang="en-GB" sz="3600" b="1" i="1" dirty="0" err="1"/>
              <a:t>возила</a:t>
            </a:r>
            <a:r>
              <a:rPr lang="en-GB" sz="3600" b="1" i="1" dirty="0"/>
              <a:t> и </a:t>
            </a:r>
            <a:r>
              <a:rPr lang="en-GB" sz="3600" b="1" i="1" dirty="0" err="1"/>
              <a:t>комбија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3486" y="1260389"/>
            <a:ext cx="11197281" cy="5511114"/>
          </a:xfrm>
        </p:spPr>
        <p:txBody>
          <a:bodyPr>
            <a:normAutofit fontScale="92500" lnSpcReduction="2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Транспозиција</a:t>
            </a:r>
            <a:r>
              <a:rPr lang="sr-Cyrl-RS" dirty="0">
                <a:solidFill>
                  <a:schemeClr val="accent5">
                    <a:lumMod val="75000"/>
                  </a:schemeClr>
                </a:solidFill>
              </a:rPr>
              <a:t>: </a:t>
            </a:r>
            <a:endParaRPr lang="en-US" dirty="0"/>
          </a:p>
          <a:p>
            <a:pPr marL="0" indent="0">
              <a:buNone/>
            </a:pPr>
            <a:r>
              <a:rPr lang="en-GB" i="1" u="sng" dirty="0" err="1" smtClean="0"/>
              <a:t>Краткорочни</a:t>
            </a:r>
            <a:r>
              <a:rPr lang="en-GB" i="1" u="sng" dirty="0" smtClean="0"/>
              <a:t> </a:t>
            </a:r>
            <a:r>
              <a:rPr lang="en-GB" i="1" u="sng" dirty="0" err="1"/>
              <a:t>приоритети</a:t>
            </a:r>
            <a:r>
              <a:rPr lang="en-GB" i="1" u="sng" dirty="0"/>
              <a:t> (2015-2016):</a:t>
            </a:r>
            <a:endParaRPr lang="en-US" dirty="0"/>
          </a:p>
          <a:p>
            <a:pPr marL="0" indent="0">
              <a:buNone/>
            </a:pPr>
            <a:r>
              <a:rPr lang="en-GB" dirty="0" err="1"/>
              <a:t>Прву</a:t>
            </a:r>
            <a:r>
              <a:rPr lang="en-GB" dirty="0"/>
              <a:t> </a:t>
            </a:r>
            <a:r>
              <a:rPr lang="en-GB" dirty="0" err="1"/>
              <a:t>анализу</a:t>
            </a:r>
            <a:r>
              <a:rPr lang="en-GB" dirty="0"/>
              <a:t> </a:t>
            </a:r>
            <a:r>
              <a:rPr lang="en-GB" dirty="0" err="1"/>
              <a:t>могућности</a:t>
            </a:r>
            <a:r>
              <a:rPr lang="en-GB" dirty="0"/>
              <a:t> </a:t>
            </a:r>
            <a:r>
              <a:rPr lang="en-GB" dirty="0" err="1"/>
              <a:t>транспозиције</a:t>
            </a:r>
            <a:r>
              <a:rPr lang="en-GB" dirty="0"/>
              <a:t> и </a:t>
            </a:r>
            <a:r>
              <a:rPr lang="en-GB" dirty="0" err="1"/>
              <a:t>усклађивања</a:t>
            </a:r>
            <a:r>
              <a:rPr lang="en-GB" dirty="0"/>
              <a:t> </a:t>
            </a:r>
            <a:r>
              <a:rPr lang="sr-Cyrl-RS" dirty="0" smtClean="0"/>
              <a:t>током </a:t>
            </a:r>
            <a:r>
              <a:rPr lang="en-GB" dirty="0" smtClean="0"/>
              <a:t>2015</a:t>
            </a:r>
            <a:r>
              <a:rPr lang="en-GB" dirty="0"/>
              <a:t>. </a:t>
            </a:r>
            <a:r>
              <a:rPr lang="en-GB" dirty="0" err="1" smtClean="0"/>
              <a:t>године</a:t>
            </a:r>
            <a:r>
              <a:rPr lang="en-US" dirty="0" smtClean="0"/>
              <a:t>/</a:t>
            </a:r>
            <a:r>
              <a:rPr lang="en-GB" dirty="0" err="1" smtClean="0"/>
              <a:t>Агенција</a:t>
            </a:r>
            <a:r>
              <a:rPr lang="en-GB" dirty="0" smtClean="0"/>
              <a:t> </a:t>
            </a:r>
            <a:r>
              <a:rPr lang="en-GB" dirty="0" err="1"/>
              <a:t>за</a:t>
            </a:r>
            <a:r>
              <a:rPr lang="en-GB" dirty="0"/>
              <a:t> </a:t>
            </a:r>
            <a:r>
              <a:rPr lang="en-GB" dirty="0" err="1"/>
              <a:t>безбедност</a:t>
            </a:r>
            <a:r>
              <a:rPr lang="en-GB" dirty="0"/>
              <a:t> </a:t>
            </a:r>
            <a:r>
              <a:rPr lang="en-GB" dirty="0" err="1"/>
              <a:t>саобраћаја</a:t>
            </a:r>
            <a:r>
              <a:rPr lang="en-GB" dirty="0"/>
              <a:t> </a:t>
            </a:r>
            <a:endParaRPr lang="sr-Cyrl-RS" dirty="0" smtClean="0"/>
          </a:p>
          <a:p>
            <a:pPr marL="0" indent="0">
              <a:buNone/>
            </a:pPr>
            <a:endParaRPr lang="sr-Cyrl-RS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sr-Cyrl-RS" dirty="0" smtClean="0">
                <a:solidFill>
                  <a:schemeClr val="accent5">
                    <a:lumMod val="75000"/>
                  </a:schemeClr>
                </a:solidFill>
              </a:rPr>
              <a:t>Статус </a:t>
            </a:r>
            <a:r>
              <a:rPr lang="sr-Cyrl-RS" dirty="0">
                <a:solidFill>
                  <a:schemeClr val="accent5">
                    <a:lumMod val="75000"/>
                  </a:schemeClr>
                </a:solidFill>
              </a:rPr>
              <a:t>имплементације:</a:t>
            </a:r>
          </a:p>
          <a:p>
            <a:pPr marL="0" indent="0">
              <a:buNone/>
            </a:pPr>
            <a:r>
              <a:rPr lang="en-GB" i="1" u="sng" dirty="0" err="1" smtClean="0"/>
              <a:t>Краткорочни</a:t>
            </a:r>
            <a:r>
              <a:rPr lang="en-GB" i="1" u="sng" dirty="0" smtClean="0"/>
              <a:t> </a:t>
            </a:r>
            <a:r>
              <a:rPr lang="en-GB" i="1" u="sng" dirty="0" err="1"/>
              <a:t>приоритети</a:t>
            </a:r>
            <a:r>
              <a:rPr lang="en-GB" i="1" u="sng" dirty="0"/>
              <a:t> ( 2015 – 2016 ): </a:t>
            </a:r>
            <a:endParaRPr lang="en-US" dirty="0"/>
          </a:p>
          <a:p>
            <a:pPr marL="0" indent="0">
              <a:buNone/>
            </a:pPr>
            <a:r>
              <a:rPr lang="en-GB" dirty="0" err="1"/>
              <a:t>Пуна</a:t>
            </a:r>
            <a:r>
              <a:rPr lang="en-GB" dirty="0"/>
              <a:t> </a:t>
            </a:r>
            <a:r>
              <a:rPr lang="en-GB" dirty="0" err="1"/>
              <a:t>имплементација</a:t>
            </a:r>
            <a:r>
              <a:rPr lang="en-GB" dirty="0"/>
              <a:t> </a:t>
            </a:r>
            <a:r>
              <a:rPr lang="en-GB" dirty="0" err="1"/>
              <a:t>сакупљања</a:t>
            </a:r>
            <a:r>
              <a:rPr lang="en-GB" dirty="0"/>
              <a:t> </a:t>
            </a:r>
            <a:r>
              <a:rPr lang="en-GB" dirty="0" err="1"/>
              <a:t>података</a:t>
            </a:r>
            <a:r>
              <a:rPr lang="en-GB" dirty="0"/>
              <a:t> </a:t>
            </a:r>
            <a:r>
              <a:rPr lang="en-GB" dirty="0" err="1"/>
              <a:t>мониторинга</a:t>
            </a:r>
            <a:r>
              <a:rPr lang="en-GB" dirty="0"/>
              <a:t> </a:t>
            </a:r>
            <a:r>
              <a:rPr lang="sr-Cyrl-RS" dirty="0" smtClean="0"/>
              <a:t>- </a:t>
            </a:r>
            <a:r>
              <a:rPr lang="en-GB" dirty="0" err="1" smtClean="0"/>
              <a:t>до</a:t>
            </a:r>
            <a:r>
              <a:rPr lang="en-GB" dirty="0" smtClean="0"/>
              <a:t> </a:t>
            </a:r>
            <a:r>
              <a:rPr lang="en-GB" dirty="0" err="1"/>
              <a:t>краја</a:t>
            </a:r>
            <a:r>
              <a:rPr lang="en-GB" dirty="0"/>
              <a:t> 2015. </a:t>
            </a:r>
            <a:r>
              <a:rPr lang="en-GB" dirty="0" err="1" smtClean="0"/>
              <a:t>године</a:t>
            </a:r>
            <a:endParaRPr lang="sr-Cyrl-RS" dirty="0" smtClean="0"/>
          </a:p>
          <a:p>
            <a:pPr marL="0" indent="0">
              <a:buNone/>
            </a:pPr>
            <a:r>
              <a:rPr lang="en-GB" i="1" u="sng" dirty="0" err="1" smtClean="0"/>
              <a:t>Средњорочни</a:t>
            </a:r>
            <a:r>
              <a:rPr lang="en-GB" i="1" u="sng" dirty="0" smtClean="0"/>
              <a:t> </a:t>
            </a:r>
            <a:r>
              <a:rPr lang="en-GB" i="1" u="sng" dirty="0" err="1"/>
              <a:t>приоритети</a:t>
            </a:r>
            <a:r>
              <a:rPr lang="en-GB" i="1" u="sng" dirty="0"/>
              <a:t> </a:t>
            </a:r>
            <a:r>
              <a:rPr lang="en-GB" i="1" u="sng" dirty="0" smtClean="0"/>
              <a:t>(2017 </a:t>
            </a:r>
            <a:r>
              <a:rPr lang="en-GB" i="1" u="sng" dirty="0"/>
              <a:t>- 2020)</a:t>
            </a:r>
            <a:endParaRPr lang="en-US" dirty="0"/>
          </a:p>
          <a:p>
            <a:pPr marL="0" lvl="0" indent="0">
              <a:buNone/>
            </a:pPr>
            <a:r>
              <a:rPr lang="en-GB" dirty="0" err="1"/>
              <a:t>Релевантни</a:t>
            </a:r>
            <a:r>
              <a:rPr lang="en-GB" dirty="0"/>
              <a:t> </a:t>
            </a:r>
            <a:r>
              <a:rPr lang="en-GB" dirty="0" err="1"/>
              <a:t>прописи</a:t>
            </a:r>
            <a:r>
              <a:rPr lang="en-GB" dirty="0"/>
              <a:t> </a:t>
            </a:r>
            <a:r>
              <a:rPr lang="sr-Cyrl-RS" dirty="0"/>
              <a:t>би </a:t>
            </a:r>
            <a:r>
              <a:rPr lang="en-GB" dirty="0" err="1"/>
              <a:t>треба</a:t>
            </a:r>
            <a:r>
              <a:rPr lang="sr-Cyrl-RS" dirty="0"/>
              <a:t>ло</a:t>
            </a:r>
            <a:r>
              <a:rPr lang="en-GB" dirty="0"/>
              <a:t> </a:t>
            </a:r>
            <a:r>
              <a:rPr lang="en-GB" dirty="0" err="1"/>
              <a:t>да</a:t>
            </a:r>
            <a:r>
              <a:rPr lang="en-GB" dirty="0"/>
              <a:t> </a:t>
            </a:r>
            <a:r>
              <a:rPr lang="en-GB" dirty="0" err="1"/>
              <a:t>ступе</a:t>
            </a:r>
            <a:r>
              <a:rPr lang="en-GB" dirty="0"/>
              <a:t> </a:t>
            </a:r>
            <a:r>
              <a:rPr lang="en-GB" dirty="0" err="1"/>
              <a:t>на</a:t>
            </a:r>
            <a:r>
              <a:rPr lang="en-GB" dirty="0"/>
              <a:t> </a:t>
            </a:r>
            <a:r>
              <a:rPr lang="en-GB" dirty="0" err="1"/>
              <a:t>снагу</a:t>
            </a:r>
            <a:r>
              <a:rPr lang="en-GB" dirty="0"/>
              <a:t> </a:t>
            </a:r>
            <a:r>
              <a:rPr lang="en-GB" dirty="0" err="1"/>
              <a:t>до</a:t>
            </a:r>
            <a:r>
              <a:rPr lang="en-GB" dirty="0"/>
              <a:t> </a:t>
            </a:r>
            <a:r>
              <a:rPr lang="en-GB" dirty="0" err="1"/>
              <a:t>краја</a:t>
            </a:r>
            <a:r>
              <a:rPr lang="en-GB" dirty="0"/>
              <a:t> 2018. </a:t>
            </a:r>
            <a:r>
              <a:rPr lang="en-GB" dirty="0" err="1"/>
              <a:t>године</a:t>
            </a:r>
            <a:r>
              <a:rPr lang="en-GB" dirty="0"/>
              <a:t>.</a:t>
            </a:r>
            <a:endParaRPr lang="en-US" dirty="0"/>
          </a:p>
          <a:p>
            <a:pPr marL="0" lvl="0" indent="0">
              <a:buNone/>
            </a:pPr>
            <a:r>
              <a:rPr lang="en-GB" dirty="0" err="1"/>
              <a:t>Јачање</a:t>
            </a:r>
            <a:r>
              <a:rPr lang="en-GB" dirty="0"/>
              <a:t> </a:t>
            </a:r>
            <a:r>
              <a:rPr lang="en-GB" dirty="0" err="1"/>
              <a:t>постојећих</a:t>
            </a:r>
            <a:r>
              <a:rPr lang="en-GB" dirty="0"/>
              <a:t> </a:t>
            </a:r>
            <a:r>
              <a:rPr lang="en-GB" dirty="0" err="1"/>
              <a:t>административних</a:t>
            </a:r>
            <a:r>
              <a:rPr lang="en-GB" dirty="0"/>
              <a:t> и </a:t>
            </a:r>
            <a:r>
              <a:rPr lang="en-GB" dirty="0" err="1"/>
              <a:t>институционалних</a:t>
            </a:r>
            <a:r>
              <a:rPr lang="en-GB" dirty="0"/>
              <a:t> </a:t>
            </a:r>
            <a:r>
              <a:rPr lang="en-GB" dirty="0" err="1"/>
              <a:t>капацитета</a:t>
            </a:r>
            <a:r>
              <a:rPr lang="en-GB" dirty="0"/>
              <a:t>.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sr-Cyrl-RS" dirty="0" smtClean="0"/>
              <a:t>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850298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844" y="0"/>
            <a:ext cx="10515600" cy="1025611"/>
          </a:xfrm>
        </p:spPr>
        <p:txBody>
          <a:bodyPr>
            <a:noAutofit/>
          </a:bodyPr>
          <a:lstStyle/>
          <a:p>
            <a:r>
              <a:rPr lang="en-GB" sz="3600" b="1" dirty="0" err="1"/>
              <a:t>Сакупљање</a:t>
            </a:r>
            <a:r>
              <a:rPr lang="en-GB" sz="3600" b="1" dirty="0"/>
              <a:t> и </a:t>
            </a:r>
            <a:r>
              <a:rPr lang="en-GB" sz="3600" b="1" dirty="0" err="1"/>
              <a:t>складиштење</a:t>
            </a:r>
            <a:r>
              <a:rPr lang="en-GB" sz="3600" b="1" dirty="0"/>
              <a:t> </a:t>
            </a:r>
            <a:r>
              <a:rPr lang="en-GB" sz="3600" b="1" dirty="0" err="1"/>
              <a:t>угљеника</a:t>
            </a:r>
            <a:r>
              <a:rPr lang="en-US" sz="3600" b="1" dirty="0"/>
              <a:t/>
            </a:r>
            <a:br>
              <a:rPr lang="en-US" sz="3600" b="1" dirty="0"/>
            </a:b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633" y="889686"/>
            <a:ext cx="11858367" cy="5622325"/>
          </a:xfrm>
        </p:spPr>
        <p:txBody>
          <a:bodyPr>
            <a:normAutofit fontScale="40000" lnSpcReduction="2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GB" sz="6000" dirty="0">
                <a:solidFill>
                  <a:schemeClr val="accent5">
                    <a:lumMod val="75000"/>
                  </a:schemeClr>
                </a:solidFill>
              </a:rPr>
              <a:t>Транспозиција</a:t>
            </a:r>
            <a:r>
              <a:rPr lang="sr-Cyrl-RS" sz="6000" dirty="0">
                <a:solidFill>
                  <a:schemeClr val="accent5">
                    <a:lumMod val="75000"/>
                  </a:schemeClr>
                </a:solidFill>
              </a:rPr>
              <a:t>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r-Cyrl-RS" sz="5000" i="1" u="sng" dirty="0"/>
              <a:t>Статус: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Cyrl-RS" sz="5000" dirty="0"/>
              <a:t>Д</a:t>
            </a:r>
            <a:r>
              <a:rPr lang="en-GB" sz="5000" dirty="0" err="1"/>
              <a:t>елимично</a:t>
            </a:r>
            <a:r>
              <a:rPr lang="en-GB" sz="5000" dirty="0"/>
              <a:t> </a:t>
            </a:r>
            <a:r>
              <a:rPr lang="en-GB" sz="5000" dirty="0" err="1"/>
              <a:t>транспонован</a:t>
            </a:r>
            <a:r>
              <a:rPr lang="sr-Cyrl-RS" sz="5000" dirty="0"/>
              <a:t>а</a:t>
            </a:r>
            <a:r>
              <a:rPr lang="en-GB" sz="5000" dirty="0"/>
              <a:t>: </a:t>
            </a:r>
            <a:r>
              <a:rPr lang="en-GB" sz="5000" dirty="0" err="1" smtClean="0"/>
              <a:t>Основни</a:t>
            </a:r>
            <a:r>
              <a:rPr lang="en-GB" sz="5000" dirty="0" smtClean="0"/>
              <a:t> </a:t>
            </a:r>
            <a:r>
              <a:rPr lang="en-GB" sz="5000" dirty="0" err="1"/>
              <a:t>принципи</a:t>
            </a:r>
            <a:r>
              <a:rPr lang="en-GB" sz="5000" dirty="0"/>
              <a:t> и </a:t>
            </a:r>
            <a:r>
              <a:rPr lang="en-GB" sz="5000" dirty="0" err="1"/>
              <a:t>приоритети</a:t>
            </a:r>
            <a:r>
              <a:rPr lang="en-GB" sz="5000" dirty="0"/>
              <a:t> </a:t>
            </a:r>
            <a:r>
              <a:rPr lang="en-GB" sz="5000" dirty="0" err="1"/>
              <a:t>утврђени</a:t>
            </a:r>
            <a:r>
              <a:rPr lang="en-GB" sz="5000" dirty="0"/>
              <a:t> </a:t>
            </a:r>
            <a:r>
              <a:rPr lang="sr-Cyrl-RS" sz="5000" dirty="0" smtClean="0"/>
              <a:t>- </a:t>
            </a:r>
            <a:r>
              <a:rPr lang="en-GB" sz="5000" dirty="0" err="1" smtClean="0"/>
              <a:t>Закон</a:t>
            </a:r>
            <a:r>
              <a:rPr lang="en-GB" sz="5000" dirty="0" smtClean="0"/>
              <a:t> </a:t>
            </a:r>
            <a:r>
              <a:rPr lang="en-GB" sz="5000" dirty="0"/>
              <a:t>о </a:t>
            </a:r>
            <a:r>
              <a:rPr lang="en-GB" sz="5000" dirty="0" err="1"/>
              <a:t>рударству</a:t>
            </a:r>
            <a:r>
              <a:rPr lang="en-GB" sz="5000" dirty="0"/>
              <a:t> и </a:t>
            </a:r>
            <a:r>
              <a:rPr lang="en-GB" sz="5000" dirty="0" err="1"/>
              <a:t>геолошким</a:t>
            </a:r>
            <a:r>
              <a:rPr lang="en-GB" sz="5000" dirty="0"/>
              <a:t> </a:t>
            </a:r>
            <a:r>
              <a:rPr lang="en-GB" sz="5000" dirty="0" err="1" smtClean="0"/>
              <a:t>истраживањима</a:t>
            </a:r>
            <a:r>
              <a:rPr lang="en-GB" sz="5000" dirty="0" smtClean="0"/>
              <a:t>.</a:t>
            </a:r>
            <a:endParaRPr lang="sr-Cyrl-RS" sz="5000" dirty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sr-Cyrl-RS" sz="5000" i="1" u="sng" dirty="0" smtClean="0"/>
              <a:t>План </a:t>
            </a:r>
            <a:r>
              <a:rPr lang="sr-Cyrl-RS" sz="5000" i="1" u="sng" dirty="0"/>
              <a:t>транспозиције: </a:t>
            </a:r>
            <a:endParaRPr lang="sr-Cyrl-RS" sz="5000" i="1" u="sng" dirty="0" smtClean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5000" i="1" u="sng" dirty="0" err="1" smtClean="0"/>
              <a:t>Краткорочни</a:t>
            </a:r>
            <a:r>
              <a:rPr lang="en-GB" sz="5000" i="1" u="sng" dirty="0" smtClean="0"/>
              <a:t> </a:t>
            </a:r>
            <a:r>
              <a:rPr lang="en-GB" sz="5000" i="1" u="sng" dirty="0" err="1"/>
              <a:t>приоритети</a:t>
            </a:r>
            <a:r>
              <a:rPr lang="en-GB" sz="5000" i="1" u="sng" dirty="0"/>
              <a:t> (2015-2016</a:t>
            </a:r>
            <a:r>
              <a:rPr lang="en-GB" sz="5000" i="1" u="sng" dirty="0" smtClean="0"/>
              <a:t>):</a:t>
            </a:r>
            <a:endParaRPr lang="sr-Cyrl-RS" sz="5000" dirty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5000" dirty="0" err="1" smtClean="0"/>
              <a:t>Министарство</a:t>
            </a:r>
            <a:r>
              <a:rPr lang="en-GB" sz="5000" dirty="0" smtClean="0"/>
              <a:t> </a:t>
            </a:r>
            <a:r>
              <a:rPr lang="en-GB" sz="5000" dirty="0" err="1"/>
              <a:t>рударства</a:t>
            </a:r>
            <a:r>
              <a:rPr lang="en-GB" sz="5000" dirty="0"/>
              <a:t> и </a:t>
            </a:r>
            <a:r>
              <a:rPr lang="en-GB" sz="5000" dirty="0" err="1"/>
              <a:t>енергетике</a:t>
            </a:r>
            <a:r>
              <a:rPr lang="en-GB" sz="5000" dirty="0"/>
              <a:t> </a:t>
            </a:r>
            <a:r>
              <a:rPr lang="en-GB" sz="5000" dirty="0" err="1"/>
              <a:t>ће</a:t>
            </a:r>
            <a:r>
              <a:rPr lang="en-GB" sz="5000" dirty="0"/>
              <a:t> </a:t>
            </a:r>
            <a:r>
              <a:rPr lang="en-GB" sz="5000" dirty="0" err="1"/>
              <a:t>започети</a:t>
            </a:r>
            <a:r>
              <a:rPr lang="en-GB" sz="5000" dirty="0"/>
              <a:t> </a:t>
            </a:r>
            <a:r>
              <a:rPr lang="en-GB" sz="5000" dirty="0" err="1"/>
              <a:t>припрему</a:t>
            </a:r>
            <a:r>
              <a:rPr lang="en-GB" sz="5000" dirty="0"/>
              <a:t> </a:t>
            </a:r>
            <a:r>
              <a:rPr lang="en-GB" sz="5000" dirty="0" err="1"/>
              <a:t>секундарног</a:t>
            </a:r>
            <a:r>
              <a:rPr lang="en-GB" sz="5000" dirty="0"/>
              <a:t> </a:t>
            </a:r>
            <a:r>
              <a:rPr lang="en-GB" sz="5000" dirty="0" err="1"/>
              <a:t>законодавства</a:t>
            </a:r>
            <a:r>
              <a:rPr lang="en-GB" sz="5000" dirty="0"/>
              <a:t> (</a:t>
            </a:r>
            <a:r>
              <a:rPr lang="en-GB" sz="5000" dirty="0" err="1"/>
              <a:t>подзаконских</a:t>
            </a:r>
            <a:r>
              <a:rPr lang="en-GB" sz="5000" dirty="0"/>
              <a:t> </a:t>
            </a:r>
            <a:r>
              <a:rPr lang="en-GB" sz="5000" dirty="0" err="1"/>
              <a:t>аката</a:t>
            </a:r>
            <a:r>
              <a:rPr lang="en-GB" sz="5000" dirty="0"/>
              <a:t>) </a:t>
            </a:r>
            <a:r>
              <a:rPr lang="en-GB" sz="5000" dirty="0" err="1"/>
              <a:t>како</a:t>
            </a:r>
            <a:r>
              <a:rPr lang="en-GB" sz="5000" dirty="0"/>
              <a:t> </a:t>
            </a:r>
            <a:r>
              <a:rPr lang="en-GB" sz="5000" dirty="0" err="1"/>
              <a:t>би</a:t>
            </a:r>
            <a:r>
              <a:rPr lang="en-GB" sz="5000" dirty="0"/>
              <a:t> </a:t>
            </a:r>
            <a:r>
              <a:rPr lang="en-GB" sz="5000" dirty="0" err="1"/>
              <a:t>се</a:t>
            </a:r>
            <a:r>
              <a:rPr lang="en-GB" sz="5000" dirty="0"/>
              <a:t> </a:t>
            </a:r>
            <a:r>
              <a:rPr lang="en-GB" sz="5000" dirty="0" err="1"/>
              <a:t>почело</a:t>
            </a:r>
            <a:r>
              <a:rPr lang="en-GB" sz="5000" dirty="0"/>
              <a:t> </a:t>
            </a:r>
            <a:r>
              <a:rPr lang="en-GB" sz="5000" dirty="0" err="1"/>
              <a:t>са</a:t>
            </a:r>
            <a:r>
              <a:rPr lang="en-GB" sz="5000" dirty="0"/>
              <a:t> </a:t>
            </a:r>
            <a:r>
              <a:rPr lang="en-GB" sz="5000" dirty="0" err="1"/>
              <a:t>транспозицијом</a:t>
            </a:r>
            <a:r>
              <a:rPr lang="en-GB" sz="5000" dirty="0"/>
              <a:t>. </a:t>
            </a:r>
            <a:r>
              <a:rPr lang="en-GB" sz="5000" dirty="0" err="1"/>
              <a:t>Поменути</a:t>
            </a:r>
            <a:r>
              <a:rPr lang="en-GB" sz="5000" dirty="0"/>
              <a:t> </a:t>
            </a:r>
            <a:r>
              <a:rPr lang="en-GB" sz="5000" dirty="0" err="1"/>
              <a:t>подзаконски</a:t>
            </a:r>
            <a:r>
              <a:rPr lang="en-GB" sz="5000" dirty="0"/>
              <a:t> </a:t>
            </a:r>
            <a:r>
              <a:rPr lang="en-GB" sz="5000" dirty="0" err="1"/>
              <a:t>акти</a:t>
            </a:r>
            <a:r>
              <a:rPr lang="en-GB" sz="5000" dirty="0"/>
              <a:t> </a:t>
            </a:r>
            <a:r>
              <a:rPr lang="en-GB" sz="5000" dirty="0" err="1"/>
              <a:t>уређиваће</a:t>
            </a:r>
            <a:r>
              <a:rPr lang="en-GB" sz="5000" dirty="0"/>
              <a:t> </a:t>
            </a:r>
            <a:r>
              <a:rPr lang="en-GB" sz="5000" dirty="0" err="1"/>
              <a:t>кључна</a:t>
            </a:r>
            <a:r>
              <a:rPr lang="en-GB" sz="5000" dirty="0"/>
              <a:t> </a:t>
            </a:r>
            <a:r>
              <a:rPr lang="en-GB" sz="5000" dirty="0" err="1"/>
              <a:t>питања</a:t>
            </a:r>
            <a:r>
              <a:rPr lang="en-GB" sz="5000" dirty="0"/>
              <a:t> </a:t>
            </a:r>
            <a:r>
              <a:rPr lang="en-GB" sz="5000" dirty="0" err="1"/>
              <a:t>као</a:t>
            </a:r>
            <a:r>
              <a:rPr lang="en-GB" sz="5000" dirty="0"/>
              <a:t> </a:t>
            </a:r>
            <a:r>
              <a:rPr lang="en-GB" sz="5000" dirty="0" err="1"/>
              <a:t>што</a:t>
            </a:r>
            <a:r>
              <a:rPr lang="en-GB" sz="5000" dirty="0"/>
              <a:t> </a:t>
            </a:r>
            <a:r>
              <a:rPr lang="en-GB" sz="5000" dirty="0" err="1"/>
              <a:t>су</a:t>
            </a:r>
            <a:r>
              <a:rPr lang="en-GB" sz="5000" dirty="0"/>
              <a:t> </a:t>
            </a:r>
            <a:r>
              <a:rPr lang="en-GB" sz="5000" dirty="0" err="1"/>
              <a:t>услови</a:t>
            </a:r>
            <a:r>
              <a:rPr lang="en-GB" sz="5000" dirty="0"/>
              <a:t>, </a:t>
            </a:r>
            <a:r>
              <a:rPr lang="en-GB" sz="5000" dirty="0" err="1"/>
              <a:t>критеријуми</a:t>
            </a:r>
            <a:r>
              <a:rPr lang="en-GB" sz="5000" dirty="0"/>
              <a:t>, </a:t>
            </a:r>
            <a:r>
              <a:rPr lang="en-GB" sz="5000" dirty="0" err="1"/>
              <a:t>поступак</a:t>
            </a:r>
            <a:r>
              <a:rPr lang="en-GB" sz="5000" dirty="0"/>
              <a:t> и </a:t>
            </a:r>
            <a:r>
              <a:rPr lang="en-GB" sz="5000" dirty="0" err="1"/>
              <a:t>начин</a:t>
            </a:r>
            <a:r>
              <a:rPr lang="en-GB" sz="5000" dirty="0"/>
              <a:t> </a:t>
            </a:r>
            <a:r>
              <a:rPr lang="en-GB" sz="5000" dirty="0" err="1"/>
              <a:t>издавања</a:t>
            </a:r>
            <a:r>
              <a:rPr lang="en-GB" sz="5000" dirty="0"/>
              <a:t> </a:t>
            </a:r>
            <a:r>
              <a:rPr lang="en-GB" sz="5000" dirty="0" err="1"/>
              <a:t>дозвола</a:t>
            </a:r>
            <a:r>
              <a:rPr lang="en-GB" sz="5000" dirty="0"/>
              <a:t> и </a:t>
            </a:r>
            <a:r>
              <a:rPr lang="en-GB" sz="5000" dirty="0" err="1"/>
              <a:t>друге</a:t>
            </a:r>
            <a:r>
              <a:rPr lang="en-GB" sz="5000" dirty="0"/>
              <a:t> </a:t>
            </a:r>
            <a:r>
              <a:rPr lang="en-GB" sz="5000" dirty="0" err="1"/>
              <a:t>специфичне</a:t>
            </a:r>
            <a:r>
              <a:rPr lang="en-GB" sz="5000" dirty="0"/>
              <a:t> </a:t>
            </a:r>
            <a:r>
              <a:rPr lang="en-GB" sz="5000" dirty="0" err="1"/>
              <a:t>услове</a:t>
            </a:r>
            <a:r>
              <a:rPr lang="en-GB" sz="5000" dirty="0"/>
              <a:t> </a:t>
            </a:r>
            <a:r>
              <a:rPr lang="en-GB" sz="5000" dirty="0" err="1"/>
              <a:t>који</a:t>
            </a:r>
            <a:r>
              <a:rPr lang="en-GB" sz="5000" dirty="0"/>
              <a:t> </a:t>
            </a:r>
            <a:r>
              <a:rPr lang="en-GB" sz="5000" dirty="0" err="1"/>
              <a:t>се</a:t>
            </a:r>
            <a:r>
              <a:rPr lang="en-GB" sz="5000" dirty="0"/>
              <a:t> </a:t>
            </a:r>
            <a:r>
              <a:rPr lang="en-GB" sz="5000" dirty="0" err="1"/>
              <a:t>односе</a:t>
            </a:r>
            <a:r>
              <a:rPr lang="en-GB" sz="5000" dirty="0"/>
              <a:t> </a:t>
            </a:r>
            <a:r>
              <a:rPr lang="en-GB" sz="5000" dirty="0" err="1"/>
              <a:t>на</a:t>
            </a:r>
            <a:r>
              <a:rPr lang="en-GB" sz="5000" dirty="0"/>
              <a:t> </a:t>
            </a:r>
            <a:r>
              <a:rPr lang="en-GB" sz="5000" dirty="0" err="1"/>
              <a:t>спровођење</a:t>
            </a:r>
            <a:r>
              <a:rPr lang="en-GB" sz="5000" dirty="0"/>
              <a:t> </a:t>
            </a:r>
            <a:r>
              <a:rPr lang="en-GB" sz="5000" dirty="0" err="1"/>
              <a:t>геолошких</a:t>
            </a:r>
            <a:r>
              <a:rPr lang="en-GB" sz="5000" dirty="0"/>
              <a:t> </a:t>
            </a:r>
            <a:r>
              <a:rPr lang="en-GB" sz="5000" dirty="0" err="1"/>
              <a:t>истраживања</a:t>
            </a:r>
            <a:r>
              <a:rPr lang="en-GB" sz="5000" dirty="0"/>
              <a:t> у </a:t>
            </a:r>
            <a:r>
              <a:rPr lang="en-GB" sz="5000" dirty="0" err="1"/>
              <a:t>вези</a:t>
            </a:r>
            <a:r>
              <a:rPr lang="en-GB" sz="5000" dirty="0"/>
              <a:t> </a:t>
            </a:r>
            <a:r>
              <a:rPr lang="en-GB" sz="5000" dirty="0" err="1"/>
              <a:t>са</a:t>
            </a:r>
            <a:r>
              <a:rPr lang="en-GB" sz="5000" dirty="0"/>
              <a:t> </a:t>
            </a:r>
            <a:r>
              <a:rPr lang="en-GB" sz="5000" dirty="0" err="1"/>
              <a:t>расподелом</a:t>
            </a:r>
            <a:r>
              <a:rPr lang="en-GB" sz="5000" dirty="0"/>
              <a:t> </a:t>
            </a:r>
            <a:r>
              <a:rPr lang="en-GB" sz="5000" dirty="0" err="1"/>
              <a:t>погодних</a:t>
            </a:r>
            <a:r>
              <a:rPr lang="en-GB" sz="5000" dirty="0"/>
              <a:t> </a:t>
            </a:r>
            <a:r>
              <a:rPr lang="en-GB" sz="5000" dirty="0" err="1"/>
              <a:t>геолошких</a:t>
            </a:r>
            <a:r>
              <a:rPr lang="en-GB" sz="5000" dirty="0"/>
              <a:t> </a:t>
            </a:r>
            <a:r>
              <a:rPr lang="en-GB" sz="5000" dirty="0" err="1"/>
              <a:t>формација</a:t>
            </a:r>
            <a:r>
              <a:rPr lang="en-GB" sz="5000" dirty="0"/>
              <a:t> и </a:t>
            </a:r>
            <a:r>
              <a:rPr lang="en-GB" sz="5000" dirty="0" err="1"/>
              <a:t>структура</a:t>
            </a:r>
            <a:r>
              <a:rPr lang="en-GB" sz="5000" dirty="0"/>
              <a:t>, </a:t>
            </a:r>
            <a:r>
              <a:rPr lang="en-GB" sz="5000" dirty="0" err="1"/>
              <a:t>као</a:t>
            </a:r>
            <a:r>
              <a:rPr lang="en-GB" sz="5000" dirty="0"/>
              <a:t> и </a:t>
            </a:r>
            <a:r>
              <a:rPr lang="en-GB" sz="5000" dirty="0" err="1"/>
              <a:t>исцрпљених</a:t>
            </a:r>
            <a:r>
              <a:rPr lang="en-GB" sz="5000" dirty="0"/>
              <a:t> </a:t>
            </a:r>
            <a:r>
              <a:rPr lang="en-GB" sz="5000" dirty="0" err="1"/>
              <a:t>минералних</a:t>
            </a:r>
            <a:r>
              <a:rPr lang="en-GB" sz="5000" dirty="0"/>
              <a:t> </a:t>
            </a:r>
            <a:r>
              <a:rPr lang="en-GB" sz="5000" dirty="0" err="1"/>
              <a:t>лежишта</a:t>
            </a:r>
            <a:r>
              <a:rPr lang="en-GB" sz="5000" dirty="0"/>
              <a:t> </a:t>
            </a:r>
            <a:r>
              <a:rPr lang="en-GB" sz="5000" dirty="0" smtClean="0"/>
              <a:t>CO</a:t>
            </a:r>
            <a:r>
              <a:rPr lang="en-GB" sz="5000" baseline="-25000" dirty="0" smtClean="0"/>
              <a:t>2</a:t>
            </a:r>
            <a:endParaRPr lang="en-US" sz="5000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5000" i="1" u="sng" dirty="0" err="1"/>
              <a:t>Средњерочни</a:t>
            </a:r>
            <a:r>
              <a:rPr lang="en-GB" sz="5000" i="1" u="sng" dirty="0"/>
              <a:t> </a:t>
            </a:r>
            <a:r>
              <a:rPr lang="en-GB" sz="5000" i="1" u="sng" dirty="0" err="1"/>
              <a:t>приоритети</a:t>
            </a:r>
            <a:r>
              <a:rPr lang="en-GB" sz="5000" i="1" u="sng" dirty="0"/>
              <a:t> (2017-2020):</a:t>
            </a:r>
            <a:endParaRPr lang="en-US" sz="5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r-Cyrl-RS" sz="5000" dirty="0" smtClean="0"/>
              <a:t>Потпуно т</a:t>
            </a:r>
            <a:r>
              <a:rPr lang="en-GB" sz="5000" dirty="0" err="1" smtClean="0"/>
              <a:t>ранспонована</a:t>
            </a:r>
            <a:r>
              <a:rPr lang="en-GB" sz="5000" dirty="0" smtClean="0"/>
              <a:t> </a:t>
            </a:r>
            <a:r>
              <a:rPr lang="en-GB" sz="5000" dirty="0"/>
              <a:t>2018. </a:t>
            </a:r>
            <a:r>
              <a:rPr lang="en-GB" sz="5000" dirty="0" err="1" smtClean="0"/>
              <a:t>године</a:t>
            </a:r>
            <a:endParaRPr lang="sr-Cyrl-RS" sz="50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sr-Cyrl-RS" sz="2000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sr-Cyrl-RS" sz="6000" dirty="0">
                <a:solidFill>
                  <a:schemeClr val="accent5">
                    <a:lumMod val="75000"/>
                  </a:schemeClr>
                </a:solidFill>
              </a:rPr>
              <a:t>Статус имплементације:</a:t>
            </a:r>
          </a:p>
          <a:p>
            <a:pPr marL="0" indent="0">
              <a:buNone/>
            </a:pPr>
            <a:r>
              <a:rPr lang="en-GB" sz="5000" i="1" u="sng" dirty="0" err="1"/>
              <a:t>Средњерочни</a:t>
            </a:r>
            <a:r>
              <a:rPr lang="en-GB" sz="5000" i="1" u="sng" dirty="0"/>
              <a:t> </a:t>
            </a:r>
            <a:r>
              <a:rPr lang="en-GB" sz="5000" i="1" u="sng" dirty="0" err="1" smtClean="0"/>
              <a:t>приоритети</a:t>
            </a:r>
            <a:r>
              <a:rPr lang="sr-Cyrl-RS" sz="5000" i="1" u="sng" dirty="0" smtClean="0"/>
              <a:t> </a:t>
            </a:r>
            <a:r>
              <a:rPr lang="en-GB" sz="5000" u="sng" dirty="0" smtClean="0"/>
              <a:t>(2017 </a:t>
            </a:r>
            <a:r>
              <a:rPr lang="en-GB" sz="5000" u="sng" dirty="0"/>
              <a:t>- 2020):</a:t>
            </a:r>
            <a:endParaRPr lang="en-US" sz="5000" dirty="0"/>
          </a:p>
          <a:p>
            <a:pPr marL="0" indent="0">
              <a:buNone/>
            </a:pPr>
            <a:r>
              <a:rPr lang="en-GB" sz="5000" dirty="0" smtClean="0"/>
              <a:t>ИПА </a:t>
            </a:r>
            <a:r>
              <a:rPr lang="en-GB" sz="5000" dirty="0"/>
              <a:t>2017 </a:t>
            </a:r>
            <a:r>
              <a:rPr lang="en-GB" sz="5000" dirty="0" smtClean="0"/>
              <a:t>TW: </a:t>
            </a:r>
            <a:r>
              <a:rPr lang="en-GB" sz="5000" dirty="0"/>
              <a:t>„</a:t>
            </a:r>
            <a:r>
              <a:rPr lang="en-GB" sz="5000" dirty="0" err="1"/>
              <a:t>Мапирање</a:t>
            </a:r>
            <a:r>
              <a:rPr lang="en-GB" sz="5000" dirty="0"/>
              <a:t> </a:t>
            </a:r>
            <a:r>
              <a:rPr lang="en-GB" sz="5000" dirty="0" err="1"/>
              <a:t>одговарајућих</a:t>
            </a:r>
            <a:r>
              <a:rPr lang="en-GB" sz="5000" dirty="0"/>
              <a:t> </a:t>
            </a:r>
            <a:r>
              <a:rPr lang="en-GB" sz="5000" dirty="0" err="1"/>
              <a:t>геолошких</a:t>
            </a:r>
            <a:r>
              <a:rPr lang="en-GB" sz="5000" dirty="0"/>
              <a:t> </a:t>
            </a:r>
            <a:r>
              <a:rPr lang="en-GB" sz="5000" dirty="0" err="1"/>
              <a:t>формација</a:t>
            </a:r>
            <a:r>
              <a:rPr lang="en-GB" sz="5000" dirty="0"/>
              <a:t> </a:t>
            </a:r>
            <a:r>
              <a:rPr lang="en-GB" sz="5000" dirty="0" err="1"/>
              <a:t>за</a:t>
            </a:r>
            <a:r>
              <a:rPr lang="en-GB" sz="5000" dirty="0"/>
              <a:t> </a:t>
            </a:r>
            <a:r>
              <a:rPr lang="en-GB" sz="5000" dirty="0" err="1"/>
              <a:t>сакупљање</a:t>
            </a:r>
            <a:r>
              <a:rPr lang="en-GB" sz="5000" dirty="0"/>
              <a:t> </a:t>
            </a:r>
            <a:r>
              <a:rPr lang="en-GB" sz="5000" dirty="0" err="1"/>
              <a:t>угљеника</a:t>
            </a:r>
            <a:r>
              <a:rPr lang="en-GB" sz="5000" dirty="0"/>
              <a:t> и </a:t>
            </a:r>
            <a:r>
              <a:rPr lang="en-GB" sz="5000" dirty="0" err="1"/>
              <a:t>геолошко</a:t>
            </a:r>
            <a:r>
              <a:rPr lang="en-GB" sz="5000" dirty="0"/>
              <a:t> </a:t>
            </a:r>
            <a:r>
              <a:rPr lang="en-GB" sz="5000" dirty="0" err="1" smtClean="0"/>
              <a:t>складиштење</a:t>
            </a:r>
            <a:r>
              <a:rPr lang="en-GB" sz="5000" dirty="0" smtClean="0"/>
              <a:t>“</a:t>
            </a:r>
            <a:r>
              <a:rPr lang="sr-Cyrl-RS" sz="5000" dirty="0" smtClean="0"/>
              <a:t>- утврђивање </a:t>
            </a:r>
            <a:r>
              <a:rPr lang="en-GB" sz="5000" dirty="0" err="1" smtClean="0"/>
              <a:t>метод</a:t>
            </a:r>
            <a:r>
              <a:rPr lang="sr-Cyrl-RS" sz="5000" dirty="0" smtClean="0"/>
              <a:t>а</a:t>
            </a:r>
            <a:r>
              <a:rPr lang="en-GB" sz="5000" dirty="0" smtClean="0"/>
              <a:t> </a:t>
            </a:r>
            <a:r>
              <a:rPr lang="en-GB" sz="5000" dirty="0"/>
              <a:t>и </a:t>
            </a:r>
            <a:r>
              <a:rPr lang="en-GB" sz="5000" dirty="0" err="1" smtClean="0"/>
              <a:t>временск</a:t>
            </a:r>
            <a:r>
              <a:rPr lang="sr-Cyrl-RS" sz="5000" dirty="0" smtClean="0"/>
              <a:t>ог</a:t>
            </a:r>
            <a:r>
              <a:rPr lang="en-GB" sz="5000" dirty="0" smtClean="0"/>
              <a:t> </a:t>
            </a:r>
            <a:r>
              <a:rPr lang="en-GB" sz="5000" dirty="0" err="1" smtClean="0"/>
              <a:t>оквир</a:t>
            </a:r>
            <a:r>
              <a:rPr lang="sr-Cyrl-RS" sz="5000" dirty="0" smtClean="0"/>
              <a:t>а</a:t>
            </a:r>
            <a:r>
              <a:rPr lang="en-GB" sz="5000" dirty="0" smtClean="0"/>
              <a:t> </a:t>
            </a:r>
            <a:r>
              <a:rPr lang="en-GB" sz="5000" dirty="0" err="1"/>
              <a:t>за</a:t>
            </a:r>
            <a:r>
              <a:rPr lang="en-GB" sz="5000" dirty="0"/>
              <a:t> </a:t>
            </a:r>
            <a:r>
              <a:rPr lang="en-GB" sz="5000" dirty="0" err="1"/>
              <a:t>почетак</a:t>
            </a:r>
            <a:r>
              <a:rPr lang="en-GB" sz="5000" dirty="0"/>
              <a:t> </a:t>
            </a:r>
            <a:r>
              <a:rPr lang="en-GB" sz="5000" dirty="0" err="1"/>
              <a:t>имплементације</a:t>
            </a:r>
            <a:r>
              <a:rPr lang="en-GB" sz="5000" dirty="0"/>
              <a:t> </a:t>
            </a:r>
            <a:endParaRPr lang="sr-Cyrl-RS" sz="5000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141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GB" b="1" dirty="0" smtClean="0"/>
              <a:t>ДИРЕКТИВА </a:t>
            </a:r>
            <a:r>
              <a:rPr lang="en-GB" b="1" dirty="0"/>
              <a:t>ЧИЈА СЕ ИМПЛЕМЕНТАЦИЈА СМАТРА НАЈПРОБЛЕМАТИЧНИЈОМ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589" y="2387164"/>
            <a:ext cx="11751276" cy="48562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1" dirty="0" err="1">
                <a:solidFill>
                  <a:schemeClr val="accent5">
                    <a:lumMod val="75000"/>
                  </a:schemeClr>
                </a:solidFill>
              </a:rPr>
              <a:t>Систем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5">
                    <a:lumMod val="75000"/>
                  </a:schemeClr>
                </a:solidFill>
              </a:rPr>
              <a:t>трговине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5">
                    <a:lumMod val="75000"/>
                  </a:schemeClr>
                </a:solidFill>
              </a:rPr>
              <a:t>емисионим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accent5">
                    <a:lumMod val="75000"/>
                  </a:schemeClr>
                </a:solidFill>
              </a:rPr>
              <a:t>јединицама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ЕУ (EU ETS) – </a:t>
            </a:r>
            <a:r>
              <a:rPr lang="en-GB" b="1" dirty="0" err="1">
                <a:solidFill>
                  <a:schemeClr val="accent5">
                    <a:lumMod val="75000"/>
                  </a:schemeClr>
                </a:solidFill>
              </a:rPr>
              <a:t>Директива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</a:rPr>
              <a:t>2009/29/ЕК</a:t>
            </a:r>
            <a:endParaRPr lang="sr-Cyrl-R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sr-Cyrl-RS" dirty="0" smtClean="0"/>
              <a:t>О</a:t>
            </a:r>
            <a:r>
              <a:rPr lang="en-GB" dirty="0" err="1" smtClean="0"/>
              <a:t>дредбе</a:t>
            </a:r>
            <a:r>
              <a:rPr lang="en-GB" dirty="0" smtClean="0"/>
              <a:t> </a:t>
            </a:r>
            <a:r>
              <a:rPr lang="en-GB" dirty="0" err="1"/>
              <a:t>које</a:t>
            </a:r>
            <a:r>
              <a:rPr lang="en-GB" dirty="0"/>
              <a:t> </a:t>
            </a:r>
            <a:r>
              <a:rPr lang="en-GB" dirty="0" err="1"/>
              <a:t>се</a:t>
            </a:r>
            <a:r>
              <a:rPr lang="en-GB" dirty="0"/>
              <a:t> </a:t>
            </a:r>
            <a:r>
              <a:rPr lang="en-GB" dirty="0" err="1"/>
              <a:t>односе</a:t>
            </a:r>
            <a:r>
              <a:rPr lang="en-GB" dirty="0"/>
              <a:t> </a:t>
            </a:r>
            <a:r>
              <a:rPr lang="en-GB" dirty="0" err="1"/>
              <a:t>на</a:t>
            </a:r>
            <a:r>
              <a:rPr lang="en-GB" dirty="0"/>
              <a:t> </a:t>
            </a:r>
            <a:r>
              <a:rPr lang="en-GB" dirty="0" err="1"/>
              <a:t>трговину</a:t>
            </a:r>
            <a:r>
              <a:rPr lang="en-GB" dirty="0"/>
              <a:t> </a:t>
            </a:r>
            <a:r>
              <a:rPr lang="sr-Cyrl-RS" dirty="0"/>
              <a:t>и </a:t>
            </a:r>
            <a:r>
              <a:rPr lang="en-GB" dirty="0" err="1"/>
              <a:t>за</a:t>
            </a:r>
            <a:r>
              <a:rPr lang="en-GB" dirty="0"/>
              <a:t> </a:t>
            </a:r>
            <a:r>
              <a:rPr lang="en-GB" dirty="0" err="1"/>
              <a:t>инсталације</a:t>
            </a:r>
            <a:r>
              <a:rPr lang="en-GB" dirty="0"/>
              <a:t> и </a:t>
            </a:r>
            <a:r>
              <a:rPr lang="sr-Cyrl-RS" dirty="0"/>
              <a:t>за </a:t>
            </a:r>
            <a:r>
              <a:rPr lang="en-GB" dirty="0" err="1"/>
              <a:t>авио</a:t>
            </a:r>
            <a:r>
              <a:rPr lang="en-GB" dirty="0"/>
              <a:t> </a:t>
            </a:r>
            <a:r>
              <a:rPr lang="en-GB" dirty="0" err="1"/>
              <a:t>превозник</a:t>
            </a:r>
            <a:r>
              <a:rPr lang="sr-Cyrl-RS" dirty="0" smtClean="0"/>
              <a:t>е </a:t>
            </a:r>
          </a:p>
          <a:p>
            <a:pPr marL="0" indent="0">
              <a:spcAft>
                <a:spcPts val="1200"/>
              </a:spcAft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74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5" algn="l" rtl="0">
              <a:lnSpc>
                <a:spcPct val="90000"/>
              </a:lnSpc>
              <a:spcBef>
                <a:spcPct val="0"/>
              </a:spcBef>
            </a:pPr>
            <a:r>
              <a:rPr kumimoji="0" lang="en-GB" altLang="ja-JP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ПРОЦЕНЕ ТРОШКОВА/ФИНАНСИЈСКЕ ПРОЈЕКЦИЈЕ</a:t>
            </a:r>
            <a:br>
              <a:rPr kumimoji="0" lang="en-GB" altLang="ja-JP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</a:br>
            <a:endParaRPr lang="en-US" sz="3600" dirty="0">
              <a:latin typeface="+mn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5311749"/>
              </p:ext>
            </p:extLst>
          </p:nvPr>
        </p:nvGraphicFramePr>
        <p:xfrm>
          <a:off x="757918" y="2220686"/>
          <a:ext cx="10515600" cy="36290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36800"/>
                <a:gridCol w="1754796"/>
                <a:gridCol w="1804212"/>
                <a:gridCol w="4619792"/>
              </a:tblGrid>
              <a:tr h="1237756"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 err="1">
                          <a:effectLst/>
                        </a:rPr>
                        <a:t>Институција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 err="1">
                          <a:effectLst/>
                        </a:rPr>
                        <a:t>Процена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броја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додатних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дана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по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човеку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Процена броја додатних еквивалент радних места са пуним радним временом  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Коментари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</a:tr>
              <a:tr h="1765452">
                <a:tc>
                  <a:txBody>
                    <a:bodyPr/>
                    <a:lstStyle/>
                    <a:p>
                      <a:pPr marL="0" marR="0" algn="l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МПЗЖС/</a:t>
                      </a:r>
                      <a:r>
                        <a:rPr lang="en-GB" sz="1200" dirty="0" err="1">
                          <a:effectLst/>
                        </a:rPr>
                        <a:t>Од</a:t>
                      </a:r>
                      <a:r>
                        <a:rPr lang="sr-Cyrl-RS" sz="1200" dirty="0">
                          <a:effectLst/>
                        </a:rPr>
                        <a:t>сек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за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климатске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промене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380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≈ 2 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just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 err="1">
                          <a:effectLst/>
                        </a:rPr>
                        <a:t>Процена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не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укључује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време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потребно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за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sr-Cyrl-RS" sz="1200" dirty="0">
                          <a:effectLst/>
                        </a:rPr>
                        <a:t>евалуацију првих мониторинг планова</a:t>
                      </a:r>
                      <a:r>
                        <a:rPr lang="en-GB" sz="1200" dirty="0">
                          <a:effectLst/>
                        </a:rPr>
                        <a:t> (≈ 80 </a:t>
                      </a:r>
                      <a:r>
                        <a:rPr lang="en-GB" sz="1200" dirty="0" err="1">
                          <a:effectLst/>
                        </a:rPr>
                        <a:t>дана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по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човеку</a:t>
                      </a:r>
                      <a:r>
                        <a:rPr lang="en-GB" sz="1200" dirty="0">
                          <a:effectLst/>
                        </a:rPr>
                        <a:t>),  </a:t>
                      </a:r>
                      <a:r>
                        <a:rPr lang="sr-Cyrl-RS" sz="1200" dirty="0">
                          <a:effectLst/>
                        </a:rPr>
                        <a:t>што је активност која се реализује једном за </a:t>
                      </a:r>
                      <a:r>
                        <a:rPr lang="en-GB" sz="1200" dirty="0" err="1">
                          <a:effectLst/>
                        </a:rPr>
                        <a:t>расподелу</a:t>
                      </a:r>
                      <a:r>
                        <a:rPr lang="sr-Cyrl-RS" sz="1200" dirty="0">
                          <a:effectLst/>
                        </a:rPr>
                        <a:t> бесплатних алокација 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 fontAlgn="base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 err="1">
                          <a:effectLst/>
                        </a:rPr>
                        <a:t>Укупни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административни</a:t>
                      </a:r>
                      <a:r>
                        <a:rPr lang="en-GB" sz="1200" dirty="0">
                          <a:effectLst/>
                        </a:rPr>
                        <a:t> трошкови </a:t>
                      </a:r>
                      <a:r>
                        <a:rPr lang="en-GB" sz="1200" dirty="0" err="1">
                          <a:effectLst/>
                        </a:rPr>
                        <a:t>процењени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су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на</a:t>
                      </a:r>
                      <a:r>
                        <a:rPr lang="en-GB" sz="1200" dirty="0">
                          <a:effectLst/>
                        </a:rPr>
                        <a:t> 8.510 </a:t>
                      </a:r>
                      <a:r>
                        <a:rPr lang="en-GB" sz="1200" dirty="0" err="1">
                          <a:effectLst/>
                        </a:rPr>
                        <a:t>евра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годишње</a:t>
                      </a:r>
                      <a:r>
                        <a:rPr lang="en-GB" sz="1200" dirty="0">
                          <a:effectLst/>
                        </a:rPr>
                        <a:t> (</a:t>
                      </a:r>
                      <a:r>
                        <a:rPr lang="en-GB" sz="1200" dirty="0" err="1">
                          <a:effectLst/>
                        </a:rPr>
                        <a:t>без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режијских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трошкова</a:t>
                      </a:r>
                      <a:r>
                        <a:rPr lang="en-GB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  <a:tr h="625807">
                <a:tc>
                  <a:txBody>
                    <a:bodyPr/>
                    <a:lstStyle/>
                    <a:p>
                      <a:pPr marL="0" marR="0" algn="just" fontAlgn="base">
                        <a:lnSpc>
                          <a:spcPts val="15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r-Cyrl-RS" sz="1200">
                          <a:effectLst/>
                        </a:rPr>
                        <a:t>СЕПА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5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624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ctr" fontAlgn="base">
                        <a:lnSpc>
                          <a:spcPts val="15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>
                          <a:effectLst/>
                        </a:rPr>
                        <a:t>≈ 3</a:t>
                      </a:r>
                      <a:endParaRPr lang="en-US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dirty="0" err="1">
                          <a:effectLst/>
                        </a:rPr>
                        <a:t>Укупни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административни</a:t>
                      </a:r>
                      <a:r>
                        <a:rPr lang="en-GB" sz="1200" dirty="0">
                          <a:effectLst/>
                        </a:rPr>
                        <a:t> трошкови </a:t>
                      </a:r>
                      <a:r>
                        <a:rPr lang="en-GB" sz="1200" dirty="0" err="1">
                          <a:effectLst/>
                        </a:rPr>
                        <a:t>су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процењени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на</a:t>
                      </a:r>
                      <a:r>
                        <a:rPr lang="en-GB" sz="1200" dirty="0">
                          <a:effectLst/>
                        </a:rPr>
                        <a:t> 10.201 </a:t>
                      </a:r>
                      <a:r>
                        <a:rPr lang="en-GB" sz="1200" dirty="0" err="1">
                          <a:effectLst/>
                        </a:rPr>
                        <a:t>евра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годишње</a:t>
                      </a:r>
                      <a:r>
                        <a:rPr lang="en-GB" sz="1200" dirty="0">
                          <a:effectLst/>
                        </a:rPr>
                        <a:t> (</a:t>
                      </a:r>
                      <a:r>
                        <a:rPr lang="en-GB" sz="1200" dirty="0" err="1">
                          <a:effectLst/>
                        </a:rPr>
                        <a:t>без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режијских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трошкова</a:t>
                      </a:r>
                      <a:r>
                        <a:rPr lang="en-GB" sz="1200" dirty="0">
                          <a:effectLst/>
                        </a:rPr>
                        <a:t>)</a:t>
                      </a:r>
                      <a:endParaRPr lang="en-US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9525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38200" y="1177130"/>
            <a:ext cx="10355036" cy="1420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28528" tIns="12696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ММР </a:t>
            </a:r>
            <a:r>
              <a:rPr kumimoji="0" lang="sr-Cyrl-RS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GB" altLang="ja-JP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најкасније</a:t>
            </a:r>
            <a:r>
              <a:rPr kumimoji="0" lang="en-GB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2018. </a:t>
            </a:r>
            <a:endParaRPr kumimoji="0" lang="sr-Cyrl-RS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sr-Cyrl-RS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en-GB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sr-Cyrl-RS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ЕТС – </a:t>
            </a:r>
            <a:r>
              <a:rPr kumimoji="0" lang="en-GB" altLang="ja-JP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административн</a:t>
            </a:r>
            <a:r>
              <a:rPr lang="sr-Cyrl-RS" altLang="ja-JP" sz="2400" dirty="0" smtClean="0">
                <a:ea typeface="Times New Roman" pitchFamily="18" charset="0"/>
                <a:cs typeface="Times New Roman" pitchFamily="18" charset="0"/>
              </a:rPr>
              <a:t>е потребе и </a:t>
            </a:r>
            <a:r>
              <a:rPr kumimoji="0" lang="en-GB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трошкови </a:t>
            </a:r>
            <a:endParaRPr kumimoji="0" lang="en-US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38200" y="3144838"/>
            <a:ext cx="4022725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876096" y="1186396"/>
            <a:ext cx="27924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ja-JP" sz="1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[</a:t>
            </a:r>
            <a:r>
              <a:rPr kumimoji="0" lang="en-GB" altLang="ja-JP" sz="1000" b="0" i="0" u="none" strike="noStrike" cap="none" normalizeH="0" baseline="3000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1]</a:t>
            </a:r>
            <a:endParaRPr kumimoji="0" lang="en-GB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79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1108" y="2228108"/>
            <a:ext cx="10515600" cy="1325563"/>
          </a:xfrm>
        </p:spPr>
        <p:txBody>
          <a:bodyPr/>
          <a:lstStyle/>
          <a:p>
            <a:pPr algn="ctr"/>
            <a:r>
              <a:rPr lang="sr-Cyrl-RS" b="1" i="1" dirty="0" smtClean="0"/>
              <a:t>ЗАХВАЉУЈЕМ НА ПАЖЊИ 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673018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054" y="2403990"/>
            <a:ext cx="10515600" cy="1325563"/>
          </a:xfrm>
        </p:spPr>
        <p:txBody>
          <a:bodyPr/>
          <a:lstStyle/>
          <a:p>
            <a:pPr algn="ctr"/>
            <a:r>
              <a:rPr lang="sr-Cyrl-RS" dirty="0"/>
              <a:t>К</a:t>
            </a:r>
            <a:r>
              <a:rPr lang="sr-Cyrl-RS" dirty="0" smtClean="0"/>
              <a:t>лиматске </a:t>
            </a:r>
            <a:r>
              <a:rPr lang="sr-Cyrl-RS" dirty="0"/>
              <a:t>промене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836314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556" y="241558"/>
            <a:ext cx="10515600" cy="1325563"/>
          </a:xfrm>
        </p:spPr>
        <p:txBody>
          <a:bodyPr/>
          <a:lstStyle/>
          <a:p>
            <a:r>
              <a:rPr lang="sr-Cyrl-RS" b="1" dirty="0" smtClean="0">
                <a:solidFill>
                  <a:schemeClr val="accent5">
                    <a:lumMod val="50000"/>
                  </a:schemeClr>
                </a:solidFill>
              </a:rPr>
              <a:t>ПРОПИСИ -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EU acquis 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242" y="1544595"/>
            <a:ext cx="11228173" cy="5095103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ЕУ </a:t>
            </a:r>
            <a:r>
              <a:rPr lang="en-GB" dirty="0" err="1"/>
              <a:t>Механизам</a:t>
            </a:r>
            <a:r>
              <a:rPr lang="en-GB" dirty="0"/>
              <a:t> </a:t>
            </a:r>
            <a:r>
              <a:rPr lang="en-GB" dirty="0" err="1"/>
              <a:t>за</a:t>
            </a:r>
            <a:r>
              <a:rPr lang="en-GB" dirty="0"/>
              <a:t> </a:t>
            </a:r>
            <a:r>
              <a:rPr lang="en-GB" dirty="0" err="1"/>
              <a:t>мониторинг</a:t>
            </a:r>
            <a:r>
              <a:rPr lang="en-GB" dirty="0"/>
              <a:t> – </a:t>
            </a:r>
            <a:r>
              <a:rPr lang="en-GB" dirty="0" err="1"/>
              <a:t>Уредба</a:t>
            </a:r>
            <a:r>
              <a:rPr lang="en-GB" dirty="0"/>
              <a:t> 525/2013 (</a:t>
            </a:r>
            <a:r>
              <a:rPr lang="en-GB" dirty="0" smtClean="0"/>
              <a:t>MMR)</a:t>
            </a:r>
            <a:endParaRPr lang="sr-Cyrl-RS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err="1" smtClean="0"/>
              <a:t>Систем</a:t>
            </a:r>
            <a:r>
              <a:rPr lang="en-GB" dirty="0" smtClean="0"/>
              <a:t> </a:t>
            </a:r>
            <a:r>
              <a:rPr lang="en-GB" dirty="0" err="1"/>
              <a:t>трговине</a:t>
            </a:r>
            <a:r>
              <a:rPr lang="en-GB" dirty="0"/>
              <a:t> </a:t>
            </a:r>
            <a:r>
              <a:rPr lang="en-GB" dirty="0" err="1"/>
              <a:t>емисионим</a:t>
            </a:r>
            <a:r>
              <a:rPr lang="en-GB" dirty="0"/>
              <a:t> </a:t>
            </a:r>
            <a:r>
              <a:rPr lang="en-GB" dirty="0" err="1"/>
              <a:t>јединицама</a:t>
            </a:r>
            <a:r>
              <a:rPr lang="en-GB" dirty="0"/>
              <a:t> ЕУ (EU ETS) – </a:t>
            </a:r>
            <a:r>
              <a:rPr lang="en-GB" dirty="0" err="1"/>
              <a:t>Директива</a:t>
            </a:r>
            <a:r>
              <a:rPr lang="en-GB" dirty="0"/>
              <a:t> </a:t>
            </a:r>
            <a:r>
              <a:rPr lang="en-GB" dirty="0" smtClean="0"/>
              <a:t>2009/29/ЕК</a:t>
            </a:r>
            <a:endParaRPr lang="sr-Cyrl-RS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i="1" dirty="0" err="1" smtClean="0">
                <a:solidFill>
                  <a:schemeClr val="accent5">
                    <a:lumMod val="75000"/>
                  </a:schemeClr>
                </a:solidFill>
              </a:rPr>
              <a:t>Квалитет</a:t>
            </a:r>
            <a:r>
              <a:rPr lang="en-GB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i="1" dirty="0" err="1" smtClean="0">
                <a:solidFill>
                  <a:schemeClr val="accent5">
                    <a:lumMod val="75000"/>
                  </a:schemeClr>
                </a:solidFill>
              </a:rPr>
              <a:t>горива</a:t>
            </a:r>
            <a:r>
              <a:rPr lang="sr-Cyrl-RS" i="1" dirty="0" smtClean="0">
                <a:solidFill>
                  <a:schemeClr val="accent5">
                    <a:lumMod val="75000"/>
                  </a:schemeClr>
                </a:solidFill>
              </a:rPr>
              <a:t> – Министарство рударства и енергетике</a:t>
            </a:r>
            <a:endParaRPr lang="sr-Cyrl-RS" i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dirty="0" err="1" smtClean="0"/>
              <a:t>Заштита</a:t>
            </a:r>
            <a:r>
              <a:rPr lang="en-GB" dirty="0" smtClean="0"/>
              <a:t> </a:t>
            </a:r>
            <a:r>
              <a:rPr lang="en-GB" dirty="0" err="1"/>
              <a:t>озонског</a:t>
            </a:r>
            <a:r>
              <a:rPr lang="en-GB" dirty="0"/>
              <a:t> </a:t>
            </a:r>
            <a:r>
              <a:rPr lang="en-GB" dirty="0" err="1"/>
              <a:t>омотача</a:t>
            </a:r>
            <a:r>
              <a:rPr lang="en-GB" dirty="0"/>
              <a:t> и </a:t>
            </a:r>
            <a:r>
              <a:rPr lang="en-GB" dirty="0" err="1"/>
              <a:t>флуоровани</a:t>
            </a:r>
            <a:r>
              <a:rPr lang="en-GB" dirty="0"/>
              <a:t> </a:t>
            </a:r>
            <a:r>
              <a:rPr lang="en-GB" dirty="0" err="1" smtClean="0"/>
              <a:t>гасови</a:t>
            </a:r>
            <a:endParaRPr lang="sr-Cyrl-RS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 err="1" smtClean="0"/>
              <a:t>Одлука</a:t>
            </a:r>
            <a:r>
              <a:rPr lang="en-GB" dirty="0" smtClean="0"/>
              <a:t> </a:t>
            </a:r>
            <a:r>
              <a:rPr lang="en-GB" dirty="0"/>
              <a:t>о </a:t>
            </a:r>
            <a:r>
              <a:rPr lang="en-GB" dirty="0" err="1"/>
              <a:t>заједничким</a:t>
            </a:r>
            <a:r>
              <a:rPr lang="en-GB" dirty="0"/>
              <a:t> </a:t>
            </a:r>
            <a:r>
              <a:rPr lang="en-GB" dirty="0" err="1"/>
              <a:t>напорима</a:t>
            </a:r>
            <a:r>
              <a:rPr lang="en-GB" dirty="0"/>
              <a:t> – </a:t>
            </a:r>
            <a:r>
              <a:rPr lang="en-GB" dirty="0" err="1"/>
              <a:t>Одлука</a:t>
            </a:r>
            <a:r>
              <a:rPr lang="en-GB" dirty="0"/>
              <a:t> </a:t>
            </a:r>
            <a:r>
              <a:rPr lang="en-GB" dirty="0" smtClean="0"/>
              <a:t>406/2009/ЕК</a:t>
            </a:r>
            <a:endParaRPr lang="sr-Cyrl-RS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i="1" dirty="0" err="1" smtClean="0">
                <a:solidFill>
                  <a:schemeClr val="accent5">
                    <a:lumMod val="75000"/>
                  </a:schemeClr>
                </a:solidFill>
              </a:rPr>
              <a:t>Емисије</a:t>
            </a:r>
            <a:r>
              <a:rPr lang="en-GB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i="1" dirty="0">
                <a:solidFill>
                  <a:schemeClr val="accent5">
                    <a:lumMod val="75000"/>
                  </a:schemeClr>
                </a:solidFill>
              </a:rPr>
              <a:t>CO</a:t>
            </a:r>
            <a:r>
              <a:rPr lang="en-GB" i="1" baseline="-25000" dirty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GB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accent5">
                    <a:lumMod val="75000"/>
                  </a:schemeClr>
                </a:solidFill>
              </a:rPr>
              <a:t>из</a:t>
            </a:r>
            <a:r>
              <a:rPr lang="en-GB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accent5">
                    <a:lumMod val="75000"/>
                  </a:schemeClr>
                </a:solidFill>
              </a:rPr>
              <a:t>путничких</a:t>
            </a:r>
            <a:r>
              <a:rPr lang="en-GB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accent5">
                    <a:lumMod val="75000"/>
                  </a:schemeClr>
                </a:solidFill>
              </a:rPr>
              <a:t>возила</a:t>
            </a:r>
            <a:r>
              <a:rPr lang="en-GB" i="1" dirty="0">
                <a:solidFill>
                  <a:schemeClr val="accent5">
                    <a:lumMod val="75000"/>
                  </a:schemeClr>
                </a:solidFill>
              </a:rPr>
              <a:t> и </a:t>
            </a:r>
            <a:r>
              <a:rPr lang="en-GB" i="1" dirty="0" err="1" smtClean="0">
                <a:solidFill>
                  <a:schemeClr val="accent5">
                    <a:lumMod val="75000"/>
                  </a:schemeClr>
                </a:solidFill>
              </a:rPr>
              <a:t>комбија</a:t>
            </a:r>
            <a:r>
              <a:rPr lang="sr-Cyrl-RS" i="1" dirty="0" smtClean="0">
                <a:solidFill>
                  <a:schemeClr val="accent5">
                    <a:lumMod val="75000"/>
                  </a:schemeClr>
                </a:solidFill>
              </a:rPr>
              <a:t> – Агенција за безбедност саобраћаја </a:t>
            </a:r>
            <a:endParaRPr lang="sr-Cyrl-RS" i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i="1" dirty="0" err="1" smtClean="0">
                <a:solidFill>
                  <a:schemeClr val="accent5">
                    <a:lumMod val="75000"/>
                  </a:schemeClr>
                </a:solidFill>
              </a:rPr>
              <a:t>Сакупљање</a:t>
            </a:r>
            <a:r>
              <a:rPr lang="en-GB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i="1" dirty="0">
                <a:solidFill>
                  <a:schemeClr val="accent5">
                    <a:lumMod val="75000"/>
                  </a:schemeClr>
                </a:solidFill>
              </a:rPr>
              <a:t>и </a:t>
            </a:r>
            <a:r>
              <a:rPr lang="en-GB" i="1" dirty="0" err="1">
                <a:solidFill>
                  <a:schemeClr val="accent5">
                    <a:lumMod val="75000"/>
                  </a:schemeClr>
                </a:solidFill>
              </a:rPr>
              <a:t>складиштење</a:t>
            </a:r>
            <a:r>
              <a:rPr lang="en-GB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i="1" dirty="0" err="1" smtClean="0">
                <a:solidFill>
                  <a:schemeClr val="accent5">
                    <a:lumMod val="75000"/>
                  </a:schemeClr>
                </a:solidFill>
              </a:rPr>
              <a:t>угљеника</a:t>
            </a:r>
            <a:r>
              <a:rPr lang="sr-Cyrl-RS" i="1" dirty="0">
                <a:solidFill>
                  <a:schemeClr val="accent5">
                    <a:lumMod val="75000"/>
                  </a:schemeClr>
                </a:solidFill>
              </a:rPr>
              <a:t> – Министарство рударства и енергетике</a:t>
            </a:r>
            <a:endParaRPr lang="en-US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594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b="1" i="1" dirty="0">
                <a:solidFill>
                  <a:schemeClr val="accent5">
                    <a:lumMod val="50000"/>
                  </a:schemeClr>
                </a:solidFill>
              </a:rPr>
              <a:t>ЕУ </a:t>
            </a:r>
            <a:r>
              <a:rPr lang="en-GB" sz="3600" b="1" i="1" dirty="0" err="1">
                <a:solidFill>
                  <a:schemeClr val="accent5">
                    <a:lumMod val="50000"/>
                  </a:schemeClr>
                </a:solidFill>
              </a:rPr>
              <a:t>Механизам</a:t>
            </a:r>
            <a:r>
              <a:rPr lang="en-GB" sz="3600" b="1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3600" b="1" i="1" dirty="0" err="1">
                <a:solidFill>
                  <a:schemeClr val="accent5">
                    <a:lumMod val="50000"/>
                  </a:schemeClr>
                </a:solidFill>
              </a:rPr>
              <a:t>за</a:t>
            </a:r>
            <a:r>
              <a:rPr lang="en-GB" sz="3600" b="1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3600" b="1" i="1" dirty="0" err="1">
                <a:solidFill>
                  <a:schemeClr val="accent5">
                    <a:lumMod val="50000"/>
                  </a:schemeClr>
                </a:solidFill>
              </a:rPr>
              <a:t>мониторинг</a:t>
            </a:r>
            <a:r>
              <a:rPr lang="en-GB" sz="3600" b="1" i="1" dirty="0">
                <a:solidFill>
                  <a:schemeClr val="accent5">
                    <a:lumMod val="50000"/>
                  </a:schemeClr>
                </a:solidFill>
              </a:rPr>
              <a:t> – </a:t>
            </a:r>
            <a:r>
              <a:rPr lang="en-GB" sz="3600" b="1" i="1" dirty="0" err="1">
                <a:solidFill>
                  <a:schemeClr val="accent5">
                    <a:lumMod val="50000"/>
                  </a:schemeClr>
                </a:solidFill>
              </a:rPr>
              <a:t>Уредба</a:t>
            </a:r>
            <a:r>
              <a:rPr lang="en-GB" sz="3600" b="1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3600" b="1" i="1" dirty="0" smtClean="0">
                <a:solidFill>
                  <a:schemeClr val="accent5">
                    <a:lumMod val="50000"/>
                  </a:schemeClr>
                </a:solidFill>
              </a:rPr>
              <a:t>525/2013</a:t>
            </a:r>
            <a:endParaRPr lang="en-US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519882"/>
            <a:ext cx="11147855" cy="5085026"/>
          </a:xfrm>
        </p:spPr>
        <p:txBody>
          <a:bodyPr>
            <a:normAutofit fontScale="550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sr-Cyrl-RS" sz="4400" i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Статус: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sr-Cyrl-RS" dirty="0" smtClean="0"/>
              <a:t> </a:t>
            </a:r>
            <a:r>
              <a:rPr lang="sr-Cyrl-RS" sz="4400" dirty="0" smtClean="0"/>
              <a:t>Извештавање према Оквирној конвенцији УН о промени климе </a:t>
            </a:r>
            <a:r>
              <a:rPr lang="sr-Cyrl-RS" sz="4400" dirty="0" smtClean="0"/>
              <a:t>– МПЗЖС</a:t>
            </a:r>
            <a:endParaRPr lang="sr-Cyrl-RS" sz="4400" dirty="0"/>
          </a:p>
          <a:p>
            <a:pPr>
              <a:spcBef>
                <a:spcPts val="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Ø"/>
            </a:pPr>
            <a:r>
              <a:rPr lang="en-US" sz="4400" dirty="0" smtClean="0"/>
              <a:t>GHG </a:t>
            </a:r>
            <a:r>
              <a:rPr lang="sr-Cyrl-RS" sz="4400" dirty="0" smtClean="0"/>
              <a:t>инвентар - СЕПА</a:t>
            </a:r>
            <a:endParaRPr lang="sr-Cyrl-RS" sz="4400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en-GB" sz="4400" dirty="0" smtClean="0">
                <a:solidFill>
                  <a:schemeClr val="accent5">
                    <a:lumMod val="75000"/>
                  </a:schemeClr>
                </a:solidFill>
              </a:rPr>
              <a:t>Транспозиција</a:t>
            </a:r>
            <a:r>
              <a:rPr lang="sr-Cyrl-RS" sz="4400" dirty="0" smtClean="0">
                <a:solidFill>
                  <a:schemeClr val="accent5">
                    <a:lumMod val="75000"/>
                  </a:schemeClr>
                </a:solidFill>
              </a:rPr>
              <a:t>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ИПА </a:t>
            </a:r>
            <a:r>
              <a:rPr lang="en-GB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2013 </a:t>
            </a:r>
            <a:r>
              <a:rPr lang="en-GB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TW: </a:t>
            </a:r>
            <a:r>
              <a:rPr lang="en-GB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„</a:t>
            </a:r>
            <a:r>
              <a:rPr lang="en-GB" sz="4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Успостављање</a:t>
            </a:r>
            <a:r>
              <a:rPr lang="en-GB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4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механизма</a:t>
            </a:r>
            <a:r>
              <a:rPr lang="en-GB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4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за</a:t>
            </a:r>
            <a:r>
              <a:rPr lang="en-GB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4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имплементацију</a:t>
            </a:r>
            <a:r>
              <a:rPr lang="en-GB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ММР“</a:t>
            </a:r>
            <a:r>
              <a:rPr lang="sr-Cyrl-R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- од маја </a:t>
            </a:r>
            <a:r>
              <a:rPr lang="en-GB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2015. </a:t>
            </a:r>
            <a:endParaRPr lang="sr-Cyrl-RS" sz="4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r-Cyrl-RS" sz="4400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План транспозиције: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Cyrl-R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Израда законодавства </a:t>
            </a:r>
            <a:r>
              <a:rPr lang="sr-Cyrl-R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 периоду </a:t>
            </a:r>
            <a:r>
              <a:rPr lang="sr-Cyrl-R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2016 </a:t>
            </a:r>
            <a:r>
              <a:rPr lang="sr-Cyrl-R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</a:t>
            </a:r>
            <a:r>
              <a:rPr lang="sr-Cyrl-RS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2018. </a:t>
            </a:r>
            <a:r>
              <a:rPr lang="sr-Cyrl-R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година</a:t>
            </a:r>
            <a:endParaRPr lang="sr-Cyrl-RS" dirty="0" smtClean="0"/>
          </a:p>
          <a:p>
            <a:pPr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sr-Cyrl-RS" sz="4400" dirty="0" smtClean="0">
                <a:solidFill>
                  <a:schemeClr val="accent5">
                    <a:lumMod val="75000"/>
                  </a:schemeClr>
                </a:solidFill>
              </a:rPr>
              <a:t>Статус имплементације:</a:t>
            </a:r>
            <a:endParaRPr lang="sr-Cyrl-RS" sz="44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GB" sz="4400" i="1" u="sng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Средњорочни</a:t>
            </a:r>
            <a:r>
              <a:rPr lang="en-GB" sz="4400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4400" i="1" u="sng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приоритети</a:t>
            </a:r>
            <a:r>
              <a:rPr lang="sr-Cyrl-RS" sz="4400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4400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GB" sz="4400" i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2017 - 2020):</a:t>
            </a:r>
            <a:r>
              <a:rPr lang="en-GB" sz="4400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sr-Cyrl-RS" sz="4400" i="1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just">
              <a:buNone/>
            </a:pPr>
            <a:r>
              <a:rPr lang="sr-Cyrl-R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</a:t>
            </a:r>
            <a:r>
              <a:rPr lang="en-GB" sz="4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нституционална</a:t>
            </a:r>
            <a:r>
              <a:rPr lang="en-GB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4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структура</a:t>
            </a:r>
            <a:r>
              <a:rPr lang="en-GB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sr-Cyrl-R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</a:t>
            </a:r>
            <a:r>
              <a:rPr lang="en-GB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2017</a:t>
            </a:r>
            <a:r>
              <a:rPr lang="en-GB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GB" sz="4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године</a:t>
            </a:r>
            <a:endParaRPr lang="sr-Cyrl-RS" sz="4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just">
              <a:buNone/>
            </a:pPr>
            <a:r>
              <a:rPr lang="sr-Cyrl-R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Законодавни оквир - </a:t>
            </a:r>
            <a:r>
              <a:rPr lang="en-GB" sz="4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најкасније</a:t>
            </a:r>
            <a:r>
              <a:rPr lang="en-GB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2018. </a:t>
            </a:r>
            <a:r>
              <a:rPr lang="en-GB" sz="4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године</a:t>
            </a:r>
            <a:r>
              <a:rPr lang="en-GB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just">
              <a:spcAft>
                <a:spcPts val="1200"/>
              </a:spcAft>
              <a:buNone/>
            </a:pPr>
            <a:r>
              <a:rPr lang="sr-Cyrl-R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Започињање </a:t>
            </a:r>
            <a:r>
              <a:rPr lang="sr-Cyrl-RS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</a:t>
            </a:r>
            <a:r>
              <a:rPr lang="en-GB" sz="4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на</a:t>
            </a:r>
            <a:r>
              <a:rPr lang="sr-Cyrl-RS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ј</a:t>
            </a:r>
            <a:r>
              <a:rPr lang="en-GB" sz="4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касније</a:t>
            </a:r>
            <a:r>
              <a:rPr lang="en-GB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2019. </a:t>
            </a:r>
            <a:r>
              <a:rPr lang="en-GB" sz="4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године</a:t>
            </a:r>
            <a:endParaRPr lang="en-US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73802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415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b="1" i="1" dirty="0" err="1"/>
              <a:t>Систем</a:t>
            </a:r>
            <a:r>
              <a:rPr lang="en-GB" sz="3600" b="1" i="1" dirty="0"/>
              <a:t> </a:t>
            </a:r>
            <a:r>
              <a:rPr lang="en-GB" sz="3600" b="1" i="1" dirty="0" err="1"/>
              <a:t>трговине</a:t>
            </a:r>
            <a:r>
              <a:rPr lang="en-GB" sz="3600" b="1" i="1" dirty="0"/>
              <a:t> </a:t>
            </a:r>
            <a:r>
              <a:rPr lang="en-GB" sz="3600" b="1" i="1" dirty="0" err="1"/>
              <a:t>емисионим</a:t>
            </a:r>
            <a:r>
              <a:rPr lang="en-GB" sz="3600" b="1" i="1" dirty="0"/>
              <a:t> </a:t>
            </a:r>
            <a:r>
              <a:rPr lang="en-GB" sz="3600" b="1" i="1" dirty="0" err="1"/>
              <a:t>јединицама</a:t>
            </a:r>
            <a:r>
              <a:rPr lang="en-GB" sz="3600" b="1" i="1" dirty="0"/>
              <a:t> ЕУ (EU ETS) </a:t>
            </a:r>
            <a:r>
              <a:rPr lang="en-GB" sz="3600" b="1" i="1" dirty="0" err="1" smtClean="0"/>
              <a:t>Директива</a:t>
            </a:r>
            <a:r>
              <a:rPr lang="en-GB" sz="3600" b="1" i="1" dirty="0" smtClean="0"/>
              <a:t> </a:t>
            </a:r>
            <a:r>
              <a:rPr lang="en-GB" sz="3600" b="1" i="1" dirty="0"/>
              <a:t>2009/29/ЕК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341" y="1223319"/>
            <a:ext cx="11479427" cy="5770606"/>
          </a:xfrm>
        </p:spPr>
        <p:txBody>
          <a:bodyPr>
            <a:normAutofit fontScale="47500" lnSpcReduction="2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GB" sz="5100" dirty="0" smtClean="0">
                <a:solidFill>
                  <a:schemeClr val="accent5">
                    <a:lumMod val="75000"/>
                  </a:schemeClr>
                </a:solidFill>
              </a:rPr>
              <a:t>Транспозиција</a:t>
            </a:r>
            <a:r>
              <a:rPr lang="sr-Cyrl-RS" sz="5100" dirty="0" smtClean="0">
                <a:solidFill>
                  <a:schemeClr val="accent5">
                    <a:lumMod val="75000"/>
                  </a:schemeClr>
                </a:solidFill>
              </a:rPr>
              <a:t>: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sr-Cyrl-RS" sz="5100" i="1" u="sng" dirty="0" smtClean="0"/>
              <a:t>Статус: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sr-Cyrl-CS" sz="5100" dirty="0" smtClean="0"/>
              <a:t>Започета 2013 – ИПА 2012: „Креирање </a:t>
            </a:r>
            <a:r>
              <a:rPr lang="sr-Cyrl-CS" sz="5100" dirty="0"/>
              <a:t>система за мониторинг, извештавање и верификацију за успешну имплементацију ЕУ система трговине емисионим </a:t>
            </a:r>
            <a:r>
              <a:rPr lang="sr-Cyrl-CS" sz="5100" dirty="0" smtClean="0"/>
              <a:t>јединицама ЕУ“</a:t>
            </a:r>
            <a:endParaRPr lang="sr-Cyrl-CS" sz="5100" dirty="0" smtClean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Cyrl-RS" sz="5100" dirty="0" smtClean="0"/>
              <a:t>Израђени </a:t>
            </a:r>
            <a:r>
              <a:rPr lang="en-GB" sz="5100" dirty="0" err="1" smtClean="0"/>
              <a:t>Нацрт</a:t>
            </a:r>
            <a:r>
              <a:rPr lang="sr-Cyrl-RS" sz="5100" dirty="0"/>
              <a:t>и</a:t>
            </a:r>
            <a:r>
              <a:rPr lang="en-GB" sz="5100" dirty="0"/>
              <a:t> </a:t>
            </a:r>
            <a:r>
              <a:rPr lang="en-GB" sz="5100" dirty="0" err="1"/>
              <a:t>закона</a:t>
            </a:r>
            <a:r>
              <a:rPr lang="en-GB" sz="5100" dirty="0"/>
              <a:t> и </a:t>
            </a:r>
            <a:r>
              <a:rPr lang="en-GB" sz="5100" dirty="0" err="1"/>
              <a:t>подзаконских</a:t>
            </a:r>
            <a:r>
              <a:rPr lang="en-GB" sz="5100" dirty="0"/>
              <a:t> </a:t>
            </a:r>
            <a:r>
              <a:rPr lang="en-GB" sz="5100" dirty="0" err="1" smtClean="0"/>
              <a:t>аката</a:t>
            </a:r>
            <a:r>
              <a:rPr lang="sr-Cyrl-RS" sz="5100" dirty="0"/>
              <a:t> </a:t>
            </a:r>
            <a:r>
              <a:rPr lang="sr-Cyrl-RS" sz="5100" dirty="0" smtClean="0"/>
              <a:t>(</a:t>
            </a:r>
            <a:r>
              <a:rPr lang="en-GB" sz="5100" dirty="0" err="1" smtClean="0"/>
              <a:t>аспект</a:t>
            </a:r>
            <a:r>
              <a:rPr lang="sr-Cyrl-RS" sz="5100" dirty="0" smtClean="0"/>
              <a:t>и</a:t>
            </a:r>
            <a:r>
              <a:rPr lang="en-GB" sz="5100" dirty="0" smtClean="0"/>
              <a:t> </a:t>
            </a:r>
            <a:r>
              <a:rPr lang="sr-Cyrl-RS" sz="5100" dirty="0" smtClean="0"/>
              <a:t>МРВ) – интерна </a:t>
            </a:r>
            <a:r>
              <a:rPr lang="sr-Cyrl-RS" sz="5100" dirty="0">
                <a:cs typeface="Times New Roman"/>
              </a:rPr>
              <a:t>"</a:t>
            </a:r>
            <a:r>
              <a:rPr lang="sr-Cyrl-RS" sz="5100" dirty="0" smtClean="0"/>
              <a:t>правна ревизија"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r-Cyrl-RS" sz="5100" i="1" u="sng" dirty="0" smtClean="0"/>
              <a:t>План транспозиције: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r-Cyrl-RS" sz="5100" dirty="0" err="1"/>
              <a:t>З</a:t>
            </a:r>
            <a:r>
              <a:rPr lang="en-GB" sz="5100" dirty="0" err="1" smtClean="0"/>
              <a:t>акон</a:t>
            </a:r>
            <a:r>
              <a:rPr lang="sr-Cyrl-RS" sz="5100" dirty="0" smtClean="0"/>
              <a:t>одавство</a:t>
            </a:r>
            <a:r>
              <a:rPr lang="en-GB" sz="5100" dirty="0" smtClean="0"/>
              <a:t> </a:t>
            </a:r>
            <a:r>
              <a:rPr lang="sr-Cyrl-RS" sz="5100" dirty="0" smtClean="0"/>
              <a:t>израђено</a:t>
            </a:r>
            <a:r>
              <a:rPr lang="en-GB" sz="5100" dirty="0" smtClean="0"/>
              <a:t> </a:t>
            </a:r>
            <a:r>
              <a:rPr lang="en-GB" sz="5100" dirty="0"/>
              <a:t>(</a:t>
            </a:r>
            <a:r>
              <a:rPr lang="en-GB" sz="5100" dirty="0" err="1"/>
              <a:t>транспонован</a:t>
            </a:r>
            <a:r>
              <a:rPr lang="sr-Cyrl-RS" sz="5100" dirty="0"/>
              <a:t>о</a:t>
            </a:r>
            <a:r>
              <a:rPr lang="en-GB" sz="5100" dirty="0"/>
              <a:t>) </a:t>
            </a:r>
            <a:r>
              <a:rPr lang="sr-Cyrl-RS" sz="5100" dirty="0" smtClean="0"/>
              <a:t>- </a:t>
            </a:r>
            <a:r>
              <a:rPr lang="en-GB" sz="5100" dirty="0" err="1" smtClean="0"/>
              <a:t>најкасније</a:t>
            </a:r>
            <a:r>
              <a:rPr lang="en-GB" sz="5100" dirty="0" smtClean="0"/>
              <a:t> </a:t>
            </a:r>
            <a:r>
              <a:rPr lang="en-GB" sz="5100" dirty="0" err="1"/>
              <a:t>до</a:t>
            </a:r>
            <a:r>
              <a:rPr lang="en-GB" sz="5100" dirty="0"/>
              <a:t> </a:t>
            </a:r>
            <a:r>
              <a:rPr lang="en-GB" sz="5100" dirty="0" err="1"/>
              <a:t>краја</a:t>
            </a:r>
            <a:r>
              <a:rPr lang="en-GB" sz="5100" dirty="0"/>
              <a:t> 2016. </a:t>
            </a:r>
            <a:r>
              <a:rPr lang="en-GB" sz="5100" dirty="0" err="1" smtClean="0"/>
              <a:t>године</a:t>
            </a:r>
            <a:endParaRPr lang="sr-Cyrl-RS" sz="51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r-Cyrl-RS" sz="5100" dirty="0" smtClean="0"/>
              <a:t>М</a:t>
            </a:r>
            <a:r>
              <a:rPr lang="en-GB" sz="5100" dirty="0" err="1" smtClean="0"/>
              <a:t>огућност</a:t>
            </a:r>
            <a:r>
              <a:rPr lang="en-GB" sz="5100" dirty="0" smtClean="0"/>
              <a:t> </a:t>
            </a:r>
            <a:r>
              <a:rPr lang="en-GB" sz="5100" dirty="0" err="1"/>
              <a:t>укључивања</a:t>
            </a:r>
            <a:r>
              <a:rPr lang="en-GB" sz="5100" dirty="0"/>
              <a:t> </a:t>
            </a:r>
            <a:r>
              <a:rPr lang="en-GB" sz="5100" dirty="0" err="1"/>
              <a:t>одредби</a:t>
            </a:r>
            <a:r>
              <a:rPr lang="en-GB" sz="5100" dirty="0"/>
              <a:t> </a:t>
            </a:r>
            <a:r>
              <a:rPr lang="en-GB" sz="5100" dirty="0" err="1"/>
              <a:t>које</a:t>
            </a:r>
            <a:r>
              <a:rPr lang="en-GB" sz="5100" dirty="0"/>
              <a:t> </a:t>
            </a:r>
            <a:r>
              <a:rPr lang="en-GB" sz="5100" dirty="0" err="1"/>
              <a:t>се</a:t>
            </a:r>
            <a:r>
              <a:rPr lang="en-GB" sz="5100" dirty="0"/>
              <a:t> </a:t>
            </a:r>
            <a:r>
              <a:rPr lang="en-GB" sz="5100" dirty="0" err="1"/>
              <a:t>односе</a:t>
            </a:r>
            <a:r>
              <a:rPr lang="en-GB" sz="5100" dirty="0"/>
              <a:t> </a:t>
            </a:r>
            <a:r>
              <a:rPr lang="sr-Cyrl-RS" sz="5100" dirty="0"/>
              <a:t>на </a:t>
            </a:r>
            <a:r>
              <a:rPr lang="sr-Cyrl-RS" sz="5100" dirty="0" smtClean="0"/>
              <a:t>трговину</a:t>
            </a:r>
            <a:r>
              <a:rPr lang="en-GB" sz="5100" dirty="0" smtClean="0"/>
              <a:t>/</a:t>
            </a:r>
            <a:r>
              <a:rPr lang="en-GB" sz="5100" dirty="0" err="1" smtClean="0"/>
              <a:t>предлог</a:t>
            </a:r>
            <a:r>
              <a:rPr lang="en-GB" sz="5100" dirty="0" smtClean="0"/>
              <a:t> </a:t>
            </a:r>
            <a:r>
              <a:rPr lang="en-GB" sz="5100" dirty="0" err="1"/>
              <a:t>прелазних</a:t>
            </a:r>
            <a:r>
              <a:rPr lang="en-GB" sz="5100" dirty="0"/>
              <a:t> </a:t>
            </a:r>
            <a:r>
              <a:rPr lang="en-GB" sz="5100" dirty="0" err="1"/>
              <a:t>мера</a:t>
            </a:r>
            <a:r>
              <a:rPr lang="en-GB" sz="5100" dirty="0"/>
              <a:t> </a:t>
            </a:r>
            <a:r>
              <a:rPr lang="sr-Cyrl-RS" sz="5100" dirty="0" smtClean="0"/>
              <a:t>- </a:t>
            </a:r>
            <a:r>
              <a:rPr lang="en-GB" sz="5100" dirty="0" err="1" smtClean="0"/>
              <a:t>до</a:t>
            </a:r>
            <a:r>
              <a:rPr lang="en-GB" sz="5100" dirty="0" smtClean="0"/>
              <a:t> </a:t>
            </a:r>
            <a:r>
              <a:rPr lang="en-GB" sz="5100" dirty="0" err="1"/>
              <a:t>краја</a:t>
            </a:r>
            <a:r>
              <a:rPr lang="en-GB" sz="5100" dirty="0"/>
              <a:t> </a:t>
            </a:r>
            <a:r>
              <a:rPr lang="en-GB" sz="5100" dirty="0" err="1"/>
              <a:t>септембра</a:t>
            </a:r>
            <a:r>
              <a:rPr lang="en-GB" sz="5100" dirty="0"/>
              <a:t> 2015. </a:t>
            </a:r>
            <a:r>
              <a:rPr lang="en-GB" sz="5100" dirty="0" err="1" smtClean="0"/>
              <a:t>године</a:t>
            </a:r>
            <a:endParaRPr lang="sr-Cyrl-RS" sz="5100" dirty="0"/>
          </a:p>
          <a:p>
            <a:pPr marL="0" indent="0">
              <a:spcBef>
                <a:spcPts val="0"/>
              </a:spcBef>
              <a:buNone/>
            </a:pPr>
            <a:endParaRPr lang="sr-Cyrl-RS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sr-Cyrl-RS" sz="5100" dirty="0" smtClean="0">
                <a:solidFill>
                  <a:schemeClr val="accent5">
                    <a:lumMod val="75000"/>
                  </a:schemeClr>
                </a:solidFill>
              </a:rPr>
              <a:t>Статус имплементације</a:t>
            </a:r>
            <a:endParaRPr lang="sr-Cyrl-RS" sz="51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5100" i="1" u="sng" dirty="0" err="1"/>
              <a:t>Краткорочни</a:t>
            </a:r>
            <a:r>
              <a:rPr lang="en-GB" sz="5100" i="1" u="sng" dirty="0"/>
              <a:t> </a:t>
            </a:r>
            <a:r>
              <a:rPr lang="en-GB" sz="5100" i="1" u="sng" dirty="0" err="1"/>
              <a:t>приоритети</a:t>
            </a:r>
            <a:r>
              <a:rPr lang="en-GB" sz="5100" i="1" u="sng" dirty="0"/>
              <a:t> (2015 - 2016): </a:t>
            </a:r>
            <a:endParaRPr lang="sr-Cyrl-RS" sz="5100" i="1" dirty="0"/>
          </a:p>
          <a:p>
            <a:pPr marL="0" indent="0">
              <a:spcBef>
                <a:spcPts val="0"/>
              </a:spcBef>
              <a:buNone/>
            </a:pPr>
            <a:r>
              <a:rPr lang="en-GB" sz="5100" dirty="0" err="1" smtClean="0"/>
              <a:t>Имплемент</a:t>
            </a:r>
            <a:r>
              <a:rPr lang="sr-Cyrl-RS" sz="5100" dirty="0"/>
              <a:t>а</a:t>
            </a:r>
            <a:r>
              <a:rPr lang="en-GB" sz="5100" dirty="0" err="1"/>
              <a:t>ција</a:t>
            </a:r>
            <a:r>
              <a:rPr lang="en-GB" sz="5100" dirty="0"/>
              <a:t> </a:t>
            </a:r>
            <a:r>
              <a:rPr lang="sr-Cyrl-RS" sz="5100" dirty="0" smtClean="0"/>
              <a:t>МРВ - </a:t>
            </a:r>
            <a:r>
              <a:rPr lang="en-GB" sz="5100" dirty="0" err="1" smtClean="0"/>
              <a:t>најкасније</a:t>
            </a:r>
            <a:r>
              <a:rPr lang="en-GB" sz="5100" dirty="0" smtClean="0"/>
              <a:t> </a:t>
            </a:r>
            <a:r>
              <a:rPr lang="en-GB" sz="5100" dirty="0"/>
              <a:t>2017. </a:t>
            </a:r>
            <a:r>
              <a:rPr lang="en-GB" sz="5100" dirty="0" err="1" smtClean="0"/>
              <a:t>године</a:t>
            </a:r>
            <a:endParaRPr lang="sr-Latn-RS" sz="5100" dirty="0"/>
          </a:p>
        </p:txBody>
      </p:sp>
    </p:spTree>
    <p:extLst>
      <p:ext uri="{BB962C8B-B14F-4D97-AF65-F5344CB8AC3E}">
        <p14:creationId xmlns:p14="http://schemas.microsoft.com/office/powerpoint/2010/main" val="2787267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693" y="416378"/>
            <a:ext cx="10515600" cy="1043483"/>
          </a:xfrm>
        </p:spPr>
        <p:txBody>
          <a:bodyPr>
            <a:noAutofit/>
          </a:bodyPr>
          <a:lstStyle/>
          <a:p>
            <a:pPr algn="ctr"/>
            <a:r>
              <a:rPr lang="en-GB" sz="3600" b="1" i="1" dirty="0" err="1"/>
              <a:t>Систем</a:t>
            </a:r>
            <a:r>
              <a:rPr lang="en-GB" sz="3600" b="1" i="1" dirty="0"/>
              <a:t> </a:t>
            </a:r>
            <a:r>
              <a:rPr lang="en-GB" sz="3600" b="1" i="1" dirty="0" err="1"/>
              <a:t>трговине</a:t>
            </a:r>
            <a:r>
              <a:rPr lang="en-GB" sz="3600" b="1" i="1" dirty="0"/>
              <a:t> </a:t>
            </a:r>
            <a:r>
              <a:rPr lang="en-GB" sz="3600" b="1" i="1" dirty="0" err="1"/>
              <a:t>емисионим</a:t>
            </a:r>
            <a:r>
              <a:rPr lang="en-GB" sz="3600" b="1" i="1" dirty="0"/>
              <a:t> </a:t>
            </a:r>
            <a:r>
              <a:rPr lang="en-GB" sz="3600" b="1" i="1" dirty="0" err="1"/>
              <a:t>јединицама</a:t>
            </a:r>
            <a:r>
              <a:rPr lang="en-GB" sz="3600" b="1" i="1" dirty="0"/>
              <a:t> </a:t>
            </a:r>
            <a:r>
              <a:rPr lang="en-GB" sz="3600" b="1" i="1" dirty="0" smtClean="0"/>
              <a:t> </a:t>
            </a:r>
            <a:r>
              <a:rPr lang="en-GB" sz="3600" b="1" i="1" dirty="0"/>
              <a:t>ЕУ </a:t>
            </a:r>
            <a:r>
              <a:rPr lang="sr-Cyrl-RS" sz="3600" b="1" i="1" dirty="0" smtClean="0"/>
              <a:t/>
            </a:r>
            <a:br>
              <a:rPr lang="sr-Cyrl-RS" sz="3600" b="1" i="1" dirty="0" smtClean="0"/>
            </a:br>
            <a:r>
              <a:rPr lang="sr-Cyrl-RS" sz="3600" b="1" i="1" dirty="0" smtClean="0"/>
              <a:t>- </a:t>
            </a:r>
            <a:r>
              <a:rPr lang="en-GB" sz="3600" b="1" i="1" dirty="0" smtClean="0"/>
              <a:t> </a:t>
            </a:r>
            <a:r>
              <a:rPr lang="en-GB" sz="3600" b="1" i="1" dirty="0" err="1"/>
              <a:t>сектор</a:t>
            </a:r>
            <a:r>
              <a:rPr lang="en-GB" sz="3600" b="1" i="1" dirty="0"/>
              <a:t> </a:t>
            </a:r>
            <a:r>
              <a:rPr lang="en-GB" sz="3600" b="1" i="1" dirty="0" err="1"/>
              <a:t>ваздушнпог</a:t>
            </a:r>
            <a:r>
              <a:rPr lang="en-GB" sz="3600" b="1" i="1" dirty="0"/>
              <a:t> </a:t>
            </a:r>
            <a:r>
              <a:rPr lang="en-GB" sz="3600" b="1" i="1" dirty="0" err="1" smtClean="0"/>
              <a:t>саобраћаја</a:t>
            </a:r>
            <a:r>
              <a:rPr lang="sr-Cyrl-RS" sz="3600" b="1" i="1" dirty="0" smtClean="0"/>
              <a:t> - </a:t>
            </a:r>
            <a:r>
              <a:rPr lang="en-US" sz="3200" b="1" dirty="0"/>
              <a:t/>
            </a:r>
            <a:br>
              <a:rPr lang="en-US" sz="3200" b="1" dirty="0"/>
            </a:b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1129" y="1594022"/>
            <a:ext cx="11110784" cy="511428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2400" dirty="0" smtClean="0">
                <a:solidFill>
                  <a:schemeClr val="accent5">
                    <a:lumMod val="75000"/>
                  </a:schemeClr>
                </a:solidFill>
              </a:rPr>
              <a:t>Транспозиција</a:t>
            </a:r>
            <a:r>
              <a:rPr lang="sr-Cyrl-RS" sz="2400" dirty="0" smtClean="0">
                <a:solidFill>
                  <a:schemeClr val="accent5">
                    <a:lumMod val="75000"/>
                  </a:schemeClr>
                </a:solidFill>
              </a:rPr>
              <a:t>: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2400" i="1" u="sng" dirty="0" err="1" smtClean="0"/>
              <a:t>Средњ</a:t>
            </a:r>
            <a:r>
              <a:rPr lang="sr-Latn-RS" sz="2400" i="1" u="sng" dirty="0" smtClean="0"/>
              <a:t>o</a:t>
            </a:r>
            <a:r>
              <a:rPr lang="en-GB" sz="2400" i="1" u="sng" dirty="0" err="1" smtClean="0"/>
              <a:t>рочни</a:t>
            </a:r>
            <a:r>
              <a:rPr lang="en-GB" sz="2400" i="1" u="sng" dirty="0" smtClean="0"/>
              <a:t> </a:t>
            </a:r>
            <a:r>
              <a:rPr lang="en-GB" sz="2400" i="1" u="sng" dirty="0" err="1"/>
              <a:t>приоритети</a:t>
            </a:r>
            <a:r>
              <a:rPr lang="en-GB" sz="2400" i="1" u="sng" dirty="0"/>
              <a:t> (2017-2020):</a:t>
            </a:r>
            <a:endParaRPr lang="en-US" sz="24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Cyrl-RS" sz="2400" dirty="0"/>
              <a:t>Н</a:t>
            </a:r>
            <a:r>
              <a:rPr lang="en-GB" sz="2400" dirty="0" err="1" smtClean="0"/>
              <a:t>ачин</a:t>
            </a:r>
            <a:r>
              <a:rPr lang="en-GB" sz="2400" dirty="0" smtClean="0"/>
              <a:t> </a:t>
            </a:r>
            <a:r>
              <a:rPr lang="en-GB" sz="2400" dirty="0"/>
              <a:t>и </a:t>
            </a:r>
            <a:r>
              <a:rPr lang="en-GB" sz="2400" dirty="0" err="1" smtClean="0"/>
              <a:t>роков</a:t>
            </a:r>
            <a:r>
              <a:rPr lang="sr-Cyrl-RS" sz="2400" dirty="0" smtClean="0"/>
              <a:t>и</a:t>
            </a:r>
            <a:r>
              <a:rPr lang="en-GB" sz="2400" dirty="0" smtClean="0"/>
              <a:t> </a:t>
            </a:r>
            <a:r>
              <a:rPr lang="en-GB" sz="2400" u="sng" dirty="0" err="1"/>
              <a:t>транспозициј</a:t>
            </a:r>
            <a:r>
              <a:rPr lang="en-US" sz="2400" u="sng" dirty="0"/>
              <a:t>e </a:t>
            </a:r>
            <a:r>
              <a:rPr lang="en-GB" sz="2400" u="sng" dirty="0"/>
              <a:t>и </a:t>
            </a:r>
            <a:r>
              <a:rPr lang="en-GB" sz="2400" u="sng" dirty="0" err="1"/>
              <a:t>имплементацијe</a:t>
            </a:r>
            <a:r>
              <a:rPr lang="en-GB" sz="2400" u="sng" dirty="0"/>
              <a:t> </a:t>
            </a:r>
            <a:r>
              <a:rPr lang="sr-Cyrl-RS" sz="2400" u="sng" dirty="0" smtClean="0"/>
              <a:t>- </a:t>
            </a:r>
            <a:r>
              <a:rPr lang="en-GB" sz="2400" dirty="0" err="1" smtClean="0"/>
              <a:t>након</a:t>
            </a:r>
            <a:r>
              <a:rPr lang="en-GB" sz="2400" dirty="0" smtClean="0"/>
              <a:t> </a:t>
            </a:r>
            <a:r>
              <a:rPr lang="en-GB" sz="2400" dirty="0" err="1"/>
              <a:t>конференције</a:t>
            </a:r>
            <a:r>
              <a:rPr lang="en-GB" sz="2400" dirty="0"/>
              <a:t> </a:t>
            </a:r>
            <a:r>
              <a:rPr lang="en-GB" sz="2400" dirty="0" smtClean="0"/>
              <a:t>ICAO, 2016</a:t>
            </a:r>
            <a:r>
              <a:rPr lang="en-GB" sz="2400" dirty="0"/>
              <a:t>. </a:t>
            </a:r>
            <a:r>
              <a:rPr lang="en-GB" sz="2400" dirty="0" err="1" smtClean="0"/>
              <a:t>године</a:t>
            </a:r>
            <a:endParaRPr lang="sr-Cyrl-RS" sz="2400" dirty="0" smtClean="0"/>
          </a:p>
          <a:p>
            <a:pPr>
              <a:lnSpc>
                <a:spcPct val="110000"/>
              </a:lnSpc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sr-Cyrl-RS" sz="2400" dirty="0">
                <a:solidFill>
                  <a:schemeClr val="accent5">
                    <a:lumMod val="75000"/>
                  </a:schemeClr>
                </a:solidFill>
              </a:rPr>
              <a:t>Статус </a:t>
            </a:r>
            <a:r>
              <a:rPr lang="sr-Cyrl-RS" sz="2400" dirty="0" smtClean="0">
                <a:solidFill>
                  <a:schemeClr val="accent5">
                    <a:lumMod val="75000"/>
                  </a:schemeClr>
                </a:solidFill>
              </a:rPr>
              <a:t>имплементације</a:t>
            </a:r>
            <a:r>
              <a:rPr lang="en-GB" sz="24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 dirty="0" err="1"/>
              <a:t>Институционална</a:t>
            </a:r>
            <a:r>
              <a:rPr lang="en-GB" sz="2400" dirty="0"/>
              <a:t> </a:t>
            </a:r>
            <a:r>
              <a:rPr lang="en-GB" sz="2400" dirty="0" err="1"/>
              <a:t>структура</a:t>
            </a:r>
            <a:r>
              <a:rPr lang="en-GB" sz="2400" dirty="0"/>
              <a:t> </a:t>
            </a:r>
            <a:r>
              <a:rPr lang="en-GB" sz="2400" dirty="0" err="1"/>
              <a:t>за</a:t>
            </a:r>
            <a:r>
              <a:rPr lang="en-GB" sz="2400" dirty="0"/>
              <a:t> </a:t>
            </a:r>
            <a:r>
              <a:rPr lang="en-GB" sz="2400" dirty="0" err="1"/>
              <a:t>имлементацију</a:t>
            </a:r>
            <a:r>
              <a:rPr lang="en-GB" sz="2400" dirty="0"/>
              <a:t> М</a:t>
            </a:r>
            <a:r>
              <a:rPr lang="sr-Cyrl-RS" sz="2400" dirty="0"/>
              <a:t>Р</a:t>
            </a:r>
            <a:r>
              <a:rPr lang="en-GB" sz="2400" dirty="0" smtClean="0"/>
              <a:t>В</a:t>
            </a:r>
            <a:r>
              <a:rPr lang="sr-Cyrl-RS" sz="2400" dirty="0" smtClean="0"/>
              <a:t>  </a:t>
            </a:r>
            <a:r>
              <a:rPr lang="en-GB" sz="2400" dirty="0" err="1" smtClean="0"/>
              <a:t>аспеката</a:t>
            </a:r>
            <a:r>
              <a:rPr lang="en-GB" sz="2400" dirty="0" smtClean="0"/>
              <a:t> </a:t>
            </a:r>
            <a:r>
              <a:rPr lang="sr-Cyrl-RS" sz="2400" dirty="0" smtClean="0"/>
              <a:t>- </a:t>
            </a:r>
            <a:r>
              <a:rPr lang="en-GB" sz="2400" dirty="0" err="1" smtClean="0"/>
              <a:t>успостављена</a:t>
            </a:r>
            <a:r>
              <a:rPr lang="en-GB" sz="2400" dirty="0" smtClean="0"/>
              <a:t> (</a:t>
            </a:r>
            <a:r>
              <a:rPr lang="sr-Cyrl-RS" sz="2400" dirty="0" smtClean="0"/>
              <a:t>Одлука Владе,</a:t>
            </a:r>
            <a:r>
              <a:rPr lang="en-GB" sz="2400" dirty="0" smtClean="0"/>
              <a:t> </a:t>
            </a:r>
            <a:r>
              <a:rPr lang="en-GB" sz="2400" dirty="0" err="1" smtClean="0"/>
              <a:t>септемб</a:t>
            </a:r>
            <a:r>
              <a:rPr lang="sr-Cyrl-RS" sz="2400" dirty="0" smtClean="0"/>
              <a:t>а</a:t>
            </a:r>
            <a:r>
              <a:rPr lang="en-GB" sz="2400" dirty="0" smtClean="0"/>
              <a:t>р </a:t>
            </a:r>
            <a:r>
              <a:rPr lang="en-GB" sz="2400" dirty="0"/>
              <a:t>2014)</a:t>
            </a:r>
            <a:r>
              <a:rPr lang="en-GB" sz="2400" dirty="0" smtClean="0"/>
              <a:t> и</a:t>
            </a:r>
            <a:r>
              <a:rPr lang="sr-Cyrl-RS" sz="2400" dirty="0" smtClean="0"/>
              <a:t> </a:t>
            </a:r>
            <a:r>
              <a:rPr lang="en-GB" sz="2400" dirty="0" err="1" smtClean="0"/>
              <a:t>наведена</a:t>
            </a:r>
            <a:r>
              <a:rPr lang="en-GB" sz="2400" dirty="0" smtClean="0"/>
              <a:t> </a:t>
            </a:r>
            <a:r>
              <a:rPr lang="en-GB" sz="2400" dirty="0"/>
              <a:t>у </a:t>
            </a:r>
            <a:r>
              <a:rPr lang="en-GB" sz="2400" dirty="0" err="1"/>
              <a:t>нацрту</a:t>
            </a:r>
            <a:r>
              <a:rPr lang="en-GB" sz="2400" dirty="0"/>
              <a:t> </a:t>
            </a:r>
            <a:r>
              <a:rPr lang="en-GB" sz="2400" dirty="0" err="1" smtClean="0"/>
              <a:t>закона</a:t>
            </a:r>
            <a:endParaRPr lang="en-US" sz="2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400" dirty="0" smtClean="0"/>
              <a:t>Air </a:t>
            </a:r>
            <a:r>
              <a:rPr lang="en-GB" sz="2400" dirty="0"/>
              <a:t>Serbia (</a:t>
            </a:r>
            <a:r>
              <a:rPr lang="en-GB" sz="2400" dirty="0" err="1"/>
              <a:t>ранији</a:t>
            </a:r>
            <a:r>
              <a:rPr lang="en-GB" sz="2400" dirty="0"/>
              <a:t> </a:t>
            </a:r>
            <a:r>
              <a:rPr lang="en-GB" sz="2400" i="1" dirty="0"/>
              <a:t>JAT Airways</a:t>
            </a:r>
            <a:r>
              <a:rPr lang="en-GB" sz="2400" dirty="0"/>
              <a:t>) </a:t>
            </a:r>
            <a:r>
              <a:rPr lang="sr-Cyrl-RS" sz="2400" dirty="0" smtClean="0"/>
              <a:t>- извештава</a:t>
            </a:r>
            <a:r>
              <a:rPr lang="en-GB" sz="2400" dirty="0" smtClean="0"/>
              <a:t> </a:t>
            </a:r>
            <a:r>
              <a:rPr lang="en-GB" sz="2400" dirty="0" err="1"/>
              <a:t>DEHSt</a:t>
            </a:r>
            <a:r>
              <a:rPr lang="en-GB" sz="2400" dirty="0"/>
              <a:t>, </a:t>
            </a:r>
            <a:r>
              <a:rPr lang="en-GB" sz="2400" dirty="0" err="1" smtClean="0"/>
              <a:t>Немачка</a:t>
            </a:r>
            <a:endParaRPr lang="en-US" sz="2400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732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967" y="278469"/>
            <a:ext cx="10515600" cy="939114"/>
          </a:xfrm>
        </p:spPr>
        <p:txBody>
          <a:bodyPr>
            <a:normAutofit fontScale="90000"/>
          </a:bodyPr>
          <a:lstStyle/>
          <a:p>
            <a:r>
              <a:rPr lang="en-GB" sz="3600" b="1" i="1" dirty="0" err="1"/>
              <a:t>Квалитет</a:t>
            </a:r>
            <a:r>
              <a:rPr lang="en-GB" sz="3600" b="1" i="1" dirty="0"/>
              <a:t> </a:t>
            </a:r>
            <a:r>
              <a:rPr lang="en-GB" sz="3600" b="1" i="1" dirty="0" err="1" smtClean="0"/>
              <a:t>горива</a:t>
            </a:r>
            <a:r>
              <a:rPr lang="en-GB" sz="3600" b="1" i="1" dirty="0" smtClean="0"/>
              <a:t>  - </a:t>
            </a:r>
            <a:r>
              <a:rPr lang="sr-Cyrl-RS" sz="3600" b="1" i="1" dirty="0" smtClean="0"/>
              <a:t>Д</a:t>
            </a:r>
            <a:r>
              <a:rPr lang="en-GB" sz="3600" b="1" i="1" dirty="0" err="1" smtClean="0"/>
              <a:t>иректив</a:t>
            </a:r>
            <a:r>
              <a:rPr lang="sr-Cyrl-RS" sz="3600" b="1" i="1" dirty="0" smtClean="0"/>
              <a:t>а</a:t>
            </a:r>
            <a:r>
              <a:rPr lang="en-GB" sz="3600" b="1" i="1" dirty="0" smtClean="0"/>
              <a:t> </a:t>
            </a:r>
            <a:r>
              <a:rPr lang="en-GB" sz="3600" b="1" i="1" dirty="0"/>
              <a:t>98/70/ЕК</a:t>
            </a:r>
            <a:r>
              <a:rPr lang="en-US" sz="3600" b="1" i="1" dirty="0"/>
              <a:t/>
            </a:r>
            <a:br>
              <a:rPr lang="en-US" sz="3600" b="1" i="1" dirty="0"/>
            </a:br>
            <a:endParaRPr lang="en-US" sz="36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205" y="988540"/>
            <a:ext cx="11689492" cy="6079525"/>
          </a:xfrm>
        </p:spPr>
        <p:txBody>
          <a:bodyPr>
            <a:no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GB" sz="2400" dirty="0" smtClean="0">
                <a:solidFill>
                  <a:schemeClr val="accent5">
                    <a:lumMod val="75000"/>
                  </a:schemeClr>
                </a:solidFill>
              </a:rPr>
              <a:t>Транспозиција</a:t>
            </a:r>
            <a:r>
              <a:rPr lang="sr-Cyrl-RS" sz="2400" dirty="0" smtClean="0">
                <a:solidFill>
                  <a:schemeClr val="accent5">
                    <a:lumMod val="75000"/>
                  </a:schemeClr>
                </a:solidFill>
              </a:rPr>
              <a:t>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r-Cyrl-RS" sz="1800" i="1" u="sng" dirty="0" smtClean="0"/>
              <a:t>Статус: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Cyrl-RS" sz="1800" dirty="0" smtClean="0"/>
              <a:t>Д</a:t>
            </a:r>
            <a:r>
              <a:rPr lang="en-GB" sz="1800" dirty="0" err="1" smtClean="0"/>
              <a:t>елимично</a:t>
            </a:r>
            <a:r>
              <a:rPr lang="en-GB" sz="1800" dirty="0" smtClean="0"/>
              <a:t> </a:t>
            </a:r>
            <a:r>
              <a:rPr lang="en-GB" sz="1800" dirty="0" err="1" smtClean="0"/>
              <a:t>транспонован</a:t>
            </a:r>
            <a:r>
              <a:rPr lang="sr-Cyrl-RS" sz="1800" dirty="0" smtClean="0"/>
              <a:t>а</a:t>
            </a:r>
            <a:r>
              <a:rPr lang="en-GB" sz="1800" dirty="0" smtClean="0"/>
              <a:t>: </a:t>
            </a:r>
            <a:r>
              <a:rPr lang="en-GB" sz="1800" dirty="0" err="1"/>
              <a:t>Закон</a:t>
            </a:r>
            <a:r>
              <a:rPr lang="en-GB" sz="1800" dirty="0"/>
              <a:t> о </a:t>
            </a:r>
            <a:r>
              <a:rPr lang="en-GB" sz="1800" dirty="0" err="1"/>
              <a:t>техничким</a:t>
            </a:r>
            <a:r>
              <a:rPr lang="en-GB" sz="1800" dirty="0"/>
              <a:t> </a:t>
            </a:r>
            <a:r>
              <a:rPr lang="en-GB" sz="1800" dirty="0" err="1"/>
              <a:t>захтевима</a:t>
            </a:r>
            <a:r>
              <a:rPr lang="en-GB" sz="1800" dirty="0"/>
              <a:t> </a:t>
            </a:r>
            <a:r>
              <a:rPr lang="en-GB" sz="1800" dirty="0" err="1"/>
              <a:t>за</a:t>
            </a:r>
            <a:r>
              <a:rPr lang="en-GB" sz="1800" dirty="0"/>
              <a:t> </a:t>
            </a:r>
            <a:r>
              <a:rPr lang="en-GB" sz="1800" dirty="0" err="1"/>
              <a:t>производе</a:t>
            </a:r>
            <a:r>
              <a:rPr lang="en-GB" sz="1800" dirty="0"/>
              <a:t> и </a:t>
            </a:r>
            <a:r>
              <a:rPr lang="en-GB" sz="1800" dirty="0" err="1"/>
              <a:t>оцењивању</a:t>
            </a:r>
            <a:r>
              <a:rPr lang="en-GB" sz="1800" dirty="0"/>
              <a:t> </a:t>
            </a:r>
            <a:r>
              <a:rPr lang="en-GB" sz="1800" dirty="0" err="1" smtClean="0"/>
              <a:t>усаглашености</a:t>
            </a:r>
            <a:r>
              <a:rPr lang="en-GB" sz="1800" dirty="0" smtClean="0"/>
              <a:t>; </a:t>
            </a:r>
            <a:r>
              <a:rPr lang="en-GB" sz="1800" dirty="0" err="1"/>
              <a:t>Правилник</a:t>
            </a:r>
            <a:r>
              <a:rPr lang="en-GB" sz="1800" dirty="0"/>
              <a:t> о </a:t>
            </a:r>
            <a:r>
              <a:rPr lang="en-GB" sz="1800" dirty="0" err="1"/>
              <a:t>техничким</a:t>
            </a:r>
            <a:r>
              <a:rPr lang="en-GB" sz="1800" dirty="0"/>
              <a:t> и </a:t>
            </a:r>
            <a:r>
              <a:rPr lang="en-GB" sz="1800" dirty="0" err="1"/>
              <a:t>другим</a:t>
            </a:r>
            <a:r>
              <a:rPr lang="en-GB" sz="1800" dirty="0"/>
              <a:t> </a:t>
            </a:r>
            <a:r>
              <a:rPr lang="en-GB" sz="1800" dirty="0" err="1"/>
              <a:t>захтевима</a:t>
            </a:r>
            <a:r>
              <a:rPr lang="en-GB" sz="1800" dirty="0"/>
              <a:t> </a:t>
            </a:r>
            <a:r>
              <a:rPr lang="en-GB" sz="1800" dirty="0" err="1"/>
              <a:t>за</a:t>
            </a:r>
            <a:r>
              <a:rPr lang="en-GB" sz="1800" dirty="0"/>
              <a:t> </a:t>
            </a:r>
            <a:r>
              <a:rPr lang="en-GB" sz="1800" dirty="0" err="1"/>
              <a:t>производе</a:t>
            </a:r>
            <a:r>
              <a:rPr lang="en-GB" sz="1800" dirty="0"/>
              <a:t> и </a:t>
            </a:r>
            <a:r>
              <a:rPr lang="en-GB" sz="1800" dirty="0" err="1"/>
              <a:t>оцењивању</a:t>
            </a:r>
            <a:r>
              <a:rPr lang="en-GB" sz="1800" dirty="0"/>
              <a:t> </a:t>
            </a:r>
            <a:r>
              <a:rPr lang="en-GB" sz="1800" dirty="0" err="1" smtClean="0"/>
              <a:t>усаглашености</a:t>
            </a:r>
            <a:r>
              <a:rPr lang="en-GB" sz="1800" dirty="0" smtClean="0"/>
              <a:t>; </a:t>
            </a:r>
            <a:r>
              <a:rPr lang="en-GB" sz="1800" dirty="0" err="1"/>
              <a:t>Закон</a:t>
            </a:r>
            <a:r>
              <a:rPr lang="en-GB" sz="1800" dirty="0"/>
              <a:t> о </a:t>
            </a:r>
            <a:r>
              <a:rPr lang="en-GB" sz="1800" dirty="0" err="1" smtClean="0"/>
              <a:t>енергетици</a:t>
            </a:r>
            <a:r>
              <a:rPr lang="en-GB" sz="1800" dirty="0" smtClean="0"/>
              <a:t>; </a:t>
            </a:r>
            <a:r>
              <a:rPr lang="en-GB" sz="1800" dirty="0" err="1"/>
              <a:t>Национални</a:t>
            </a:r>
            <a:r>
              <a:rPr lang="en-GB" sz="1800" dirty="0"/>
              <a:t> </a:t>
            </a:r>
            <a:r>
              <a:rPr lang="en-GB" sz="1800" dirty="0" err="1"/>
              <a:t>акциони</a:t>
            </a:r>
            <a:r>
              <a:rPr lang="en-GB" sz="1800" dirty="0"/>
              <a:t> </a:t>
            </a:r>
            <a:r>
              <a:rPr lang="en-GB" sz="1800" dirty="0" err="1"/>
              <a:t>план</a:t>
            </a:r>
            <a:r>
              <a:rPr lang="en-GB" sz="1800" dirty="0"/>
              <a:t> </a:t>
            </a:r>
            <a:r>
              <a:rPr lang="en-GB" sz="1800" dirty="0" err="1"/>
              <a:t>за</a:t>
            </a:r>
            <a:r>
              <a:rPr lang="en-GB" sz="1800" dirty="0"/>
              <a:t> </a:t>
            </a:r>
            <a:r>
              <a:rPr lang="en-GB" sz="1800" dirty="0" err="1"/>
              <a:t>обновљиве</a:t>
            </a:r>
            <a:r>
              <a:rPr lang="en-GB" sz="1800" dirty="0"/>
              <a:t> </a:t>
            </a:r>
            <a:r>
              <a:rPr lang="en-GB" sz="1800" dirty="0" err="1"/>
              <a:t>изворе</a:t>
            </a:r>
            <a:r>
              <a:rPr lang="en-GB" sz="1800" dirty="0"/>
              <a:t> </a:t>
            </a:r>
            <a:r>
              <a:rPr lang="en-GB" sz="1800" dirty="0" err="1" smtClean="0"/>
              <a:t>енергије</a:t>
            </a:r>
            <a:r>
              <a:rPr lang="en-GB" sz="1800" dirty="0" smtClean="0"/>
              <a:t>; </a:t>
            </a:r>
            <a:r>
              <a:rPr lang="en-GB" sz="1800" dirty="0" err="1"/>
              <a:t>Закон</a:t>
            </a:r>
            <a:r>
              <a:rPr lang="en-GB" sz="1800" dirty="0"/>
              <a:t> о </a:t>
            </a:r>
            <a:r>
              <a:rPr lang="en-GB" sz="1800" dirty="0" err="1"/>
              <a:t>заштити</a:t>
            </a:r>
            <a:r>
              <a:rPr lang="en-GB" sz="1800" dirty="0"/>
              <a:t> </a:t>
            </a:r>
            <a:r>
              <a:rPr lang="en-GB" sz="1800" dirty="0" err="1" smtClean="0"/>
              <a:t>потрошача</a:t>
            </a:r>
            <a:r>
              <a:rPr lang="en-GB" sz="1800" dirty="0" smtClean="0"/>
              <a:t>; </a:t>
            </a:r>
            <a:r>
              <a:rPr lang="en-GB" sz="1800" dirty="0" err="1"/>
              <a:t>Закон</a:t>
            </a:r>
            <a:r>
              <a:rPr lang="en-GB" sz="1800" dirty="0"/>
              <a:t> о </a:t>
            </a:r>
            <a:r>
              <a:rPr lang="en-GB" sz="1800" dirty="0" err="1" smtClean="0"/>
              <a:t>стандардизацији</a:t>
            </a:r>
            <a:r>
              <a:rPr lang="en-GB" sz="1800" dirty="0" smtClean="0"/>
              <a:t>; </a:t>
            </a:r>
            <a:r>
              <a:rPr lang="en-GB" sz="1800" dirty="0" err="1"/>
              <a:t>Закон</a:t>
            </a:r>
            <a:r>
              <a:rPr lang="en-GB" sz="1800" dirty="0"/>
              <a:t> о </a:t>
            </a:r>
            <a:r>
              <a:rPr lang="en-GB" sz="1800" dirty="0" err="1"/>
              <a:t>акредитацији</a:t>
            </a:r>
            <a:r>
              <a:rPr lang="en-GB" sz="1800" dirty="0"/>
              <a:t> </a:t>
            </a:r>
            <a:endParaRPr lang="sr-Cyrl-RS" sz="1800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r-Cyrl-RS" sz="1800" i="1" u="sng" dirty="0" smtClean="0"/>
              <a:t>План транспозиције: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i="1" u="sng" dirty="0" err="1" smtClean="0"/>
              <a:t>Краткорочни</a:t>
            </a:r>
            <a:r>
              <a:rPr lang="en-GB" sz="1800" i="1" u="sng" dirty="0" smtClean="0"/>
              <a:t> </a:t>
            </a:r>
            <a:r>
              <a:rPr lang="en-GB" sz="1800" i="1" u="sng" dirty="0" err="1"/>
              <a:t>приоритети</a:t>
            </a:r>
            <a:r>
              <a:rPr lang="en-GB" sz="1800" i="1" u="sng" dirty="0"/>
              <a:t> (2015-2016):</a:t>
            </a:r>
            <a:endParaRPr lang="en-US" sz="18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 err="1"/>
              <a:t>Ревизија</a:t>
            </a:r>
            <a:r>
              <a:rPr lang="en-GB" sz="1800" dirty="0"/>
              <a:t> </a:t>
            </a:r>
            <a:r>
              <a:rPr lang="en-GB" sz="1800" dirty="0" err="1"/>
              <a:t>Правилника</a:t>
            </a:r>
            <a:r>
              <a:rPr lang="en-GB" sz="1800" dirty="0"/>
              <a:t> о </a:t>
            </a:r>
            <a:r>
              <a:rPr lang="en-GB" sz="1800" dirty="0" err="1"/>
              <a:t>техничким</a:t>
            </a:r>
            <a:r>
              <a:rPr lang="en-GB" sz="1800" dirty="0"/>
              <a:t> и </a:t>
            </a:r>
            <a:r>
              <a:rPr lang="en-GB" sz="1800" dirty="0" err="1"/>
              <a:t>другим</a:t>
            </a:r>
            <a:r>
              <a:rPr lang="en-GB" sz="1800" dirty="0"/>
              <a:t> </a:t>
            </a:r>
            <a:r>
              <a:rPr lang="en-GB" sz="1800" dirty="0" err="1"/>
              <a:t>захтевима</a:t>
            </a:r>
            <a:r>
              <a:rPr lang="en-GB" sz="1800" dirty="0"/>
              <a:t> </a:t>
            </a:r>
            <a:r>
              <a:rPr lang="en-GB" sz="1800" dirty="0" err="1"/>
              <a:t>за</a:t>
            </a:r>
            <a:r>
              <a:rPr lang="en-GB" sz="1800" dirty="0"/>
              <a:t> </a:t>
            </a:r>
            <a:r>
              <a:rPr lang="en-GB" sz="1800" dirty="0" err="1"/>
              <a:t>течна</a:t>
            </a:r>
            <a:r>
              <a:rPr lang="en-GB" sz="1800" dirty="0"/>
              <a:t> </a:t>
            </a:r>
            <a:r>
              <a:rPr lang="en-GB" sz="1800" dirty="0" err="1"/>
              <a:t>горива</a:t>
            </a:r>
            <a:r>
              <a:rPr lang="en-GB" sz="1800" dirty="0"/>
              <a:t> </a:t>
            </a:r>
            <a:r>
              <a:rPr lang="en-GB" sz="1800" dirty="0" err="1"/>
              <a:t>нафтног</a:t>
            </a:r>
            <a:r>
              <a:rPr lang="en-GB" sz="1800" dirty="0"/>
              <a:t> </a:t>
            </a:r>
            <a:r>
              <a:rPr lang="en-GB" sz="1800" dirty="0" err="1" smtClean="0"/>
              <a:t>порекла</a:t>
            </a:r>
            <a:r>
              <a:rPr lang="en-GB" sz="1800" dirty="0" smtClean="0"/>
              <a:t>;</a:t>
            </a:r>
            <a:endParaRPr lang="en-US" sz="18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 err="1"/>
              <a:t>Израда</a:t>
            </a:r>
            <a:r>
              <a:rPr lang="en-GB" sz="1800" dirty="0"/>
              <a:t> </a:t>
            </a:r>
            <a:r>
              <a:rPr lang="en-GB" sz="1800" dirty="0" err="1"/>
              <a:t>подзаконског</a:t>
            </a:r>
            <a:r>
              <a:rPr lang="en-GB" sz="1800" dirty="0"/>
              <a:t> </a:t>
            </a:r>
            <a:r>
              <a:rPr lang="en-GB" sz="1800" dirty="0" err="1"/>
              <a:t>акта</a:t>
            </a:r>
            <a:r>
              <a:rPr lang="en-GB" sz="1800" dirty="0"/>
              <a:t> </a:t>
            </a:r>
            <a:r>
              <a:rPr lang="sr-Cyrl-CS" sz="1800" dirty="0"/>
              <a:t>Закон о енергетици</a:t>
            </a:r>
            <a:r>
              <a:rPr lang="en-GB" sz="1800" dirty="0"/>
              <a:t>, </a:t>
            </a:r>
            <a:r>
              <a:rPr lang="en-GB" sz="1800" dirty="0" err="1"/>
              <a:t>који</a:t>
            </a:r>
            <a:r>
              <a:rPr lang="en-GB" sz="1800" dirty="0"/>
              <a:t> </a:t>
            </a:r>
            <a:r>
              <a:rPr lang="en-GB" sz="1800" dirty="0" err="1"/>
              <a:t>ће</a:t>
            </a:r>
            <a:r>
              <a:rPr lang="en-GB" sz="1800" dirty="0"/>
              <a:t> </a:t>
            </a:r>
            <a:r>
              <a:rPr lang="en-GB" sz="1800" dirty="0" err="1"/>
              <a:t>уређивати</a:t>
            </a:r>
            <a:r>
              <a:rPr lang="en-GB" sz="1800" dirty="0"/>
              <a:t> </a:t>
            </a:r>
            <a:r>
              <a:rPr lang="en-GB" sz="1800" dirty="0" err="1"/>
              <a:t>област</a:t>
            </a:r>
            <a:r>
              <a:rPr lang="en-GB" sz="1800" dirty="0"/>
              <a:t> </a:t>
            </a:r>
            <a:r>
              <a:rPr lang="en-GB" sz="1800" dirty="0" err="1"/>
              <a:t>мониторинга</a:t>
            </a:r>
            <a:r>
              <a:rPr lang="en-GB" sz="1800" dirty="0"/>
              <a:t> </a:t>
            </a:r>
            <a:r>
              <a:rPr lang="en-GB" sz="1800" dirty="0" err="1"/>
              <a:t>горива</a:t>
            </a:r>
            <a:r>
              <a:rPr lang="en-GB" sz="1800" dirty="0"/>
              <a:t>;</a:t>
            </a:r>
            <a:endParaRPr lang="en-US" sz="18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800" dirty="0" err="1"/>
              <a:t>Израда</a:t>
            </a:r>
            <a:r>
              <a:rPr lang="en-GB" sz="1800" dirty="0"/>
              <a:t> </a:t>
            </a:r>
            <a:r>
              <a:rPr lang="en-GB" sz="1800" dirty="0" err="1"/>
              <a:t>подзаконског</a:t>
            </a:r>
            <a:r>
              <a:rPr lang="en-GB" sz="1800" dirty="0"/>
              <a:t> </a:t>
            </a:r>
            <a:r>
              <a:rPr lang="en-GB" sz="1800" dirty="0" err="1"/>
              <a:t>акта</a:t>
            </a:r>
            <a:r>
              <a:rPr lang="en-GB" sz="1800" dirty="0"/>
              <a:t> </a:t>
            </a:r>
            <a:r>
              <a:rPr lang="sr-Cyrl-CS" sz="1800" dirty="0"/>
              <a:t>Закона о енергетици</a:t>
            </a:r>
            <a:r>
              <a:rPr lang="en-GB" sz="1800" dirty="0"/>
              <a:t>, </a:t>
            </a:r>
            <a:r>
              <a:rPr lang="en-GB" sz="1800" dirty="0" err="1"/>
              <a:t>који</a:t>
            </a:r>
            <a:r>
              <a:rPr lang="en-GB" sz="1800" dirty="0"/>
              <a:t> </a:t>
            </a:r>
            <a:r>
              <a:rPr lang="en-GB" sz="1800" dirty="0" err="1"/>
              <a:t>ће</a:t>
            </a:r>
            <a:r>
              <a:rPr lang="en-GB" sz="1800" dirty="0"/>
              <a:t> </a:t>
            </a:r>
            <a:r>
              <a:rPr lang="en-GB" sz="1800" dirty="0" err="1"/>
              <a:t>уређивати</a:t>
            </a:r>
            <a:r>
              <a:rPr lang="en-GB" sz="1800" dirty="0"/>
              <a:t> </a:t>
            </a:r>
            <a:r>
              <a:rPr lang="en-GB" sz="1800" dirty="0" err="1"/>
              <a:t>област</a:t>
            </a:r>
            <a:r>
              <a:rPr lang="en-GB" sz="1800" dirty="0"/>
              <a:t> </a:t>
            </a:r>
            <a:r>
              <a:rPr lang="en-GB" sz="1800" dirty="0" err="1"/>
              <a:t>биогорива</a:t>
            </a:r>
            <a:r>
              <a:rPr lang="sr-Cyrl-RS" sz="1800" dirty="0" smtClean="0"/>
              <a:t>.</a:t>
            </a:r>
            <a:endParaRPr lang="sr-Cyrl-RS" sz="1800" dirty="0"/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i="1" u="sng" dirty="0" err="1" smtClean="0"/>
              <a:t>Средњерочни</a:t>
            </a:r>
            <a:r>
              <a:rPr lang="en-GB" sz="1800" i="1" u="sng" dirty="0" smtClean="0"/>
              <a:t> </a:t>
            </a:r>
            <a:r>
              <a:rPr lang="en-GB" sz="1800" i="1" u="sng" dirty="0" err="1"/>
              <a:t>приоритети</a:t>
            </a:r>
            <a:r>
              <a:rPr lang="en-GB" sz="1800" i="1" u="sng" dirty="0"/>
              <a:t> (2017-2020):</a:t>
            </a:r>
            <a:endParaRPr lang="en-US" sz="1800" i="1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 err="1"/>
              <a:t>Анализа</a:t>
            </a:r>
            <a:r>
              <a:rPr lang="en-GB" sz="1800" dirty="0"/>
              <a:t> </a:t>
            </a:r>
            <a:r>
              <a:rPr lang="en-GB" sz="1800" dirty="0" err="1"/>
              <a:t>стања</a:t>
            </a:r>
            <a:r>
              <a:rPr lang="en-GB" sz="1800" dirty="0"/>
              <a:t> </a:t>
            </a:r>
            <a:r>
              <a:rPr lang="en-GB" sz="1800" dirty="0" err="1"/>
              <a:t>која</a:t>
            </a:r>
            <a:r>
              <a:rPr lang="en-GB" sz="1800" dirty="0"/>
              <a:t> </a:t>
            </a:r>
            <a:r>
              <a:rPr lang="en-GB" sz="1800" dirty="0" err="1"/>
              <a:t>се</a:t>
            </a:r>
            <a:r>
              <a:rPr lang="en-GB" sz="1800" dirty="0"/>
              <a:t> </a:t>
            </a:r>
            <a:r>
              <a:rPr lang="en-GB" sz="1800" dirty="0" err="1"/>
              <a:t>односи</a:t>
            </a:r>
            <a:r>
              <a:rPr lang="en-GB" sz="1800" dirty="0"/>
              <a:t> </a:t>
            </a:r>
            <a:r>
              <a:rPr lang="en-GB" sz="1800" dirty="0" err="1"/>
              <a:t>на</a:t>
            </a:r>
            <a:r>
              <a:rPr lang="en-GB" sz="1800" dirty="0"/>
              <a:t> </a:t>
            </a:r>
            <a:r>
              <a:rPr lang="sr-Cyrl-CS" sz="1800" dirty="0"/>
              <a:t>танспозицију захтева</a:t>
            </a:r>
            <a:r>
              <a:rPr lang="en-GB" sz="1800" dirty="0"/>
              <a:t>;</a:t>
            </a:r>
            <a:endParaRPr lang="en-US" sz="18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 err="1"/>
              <a:t>Припрема</a:t>
            </a:r>
            <a:r>
              <a:rPr lang="en-GB" sz="1800" dirty="0"/>
              <a:t> </a:t>
            </a:r>
            <a:r>
              <a:rPr lang="en-GB" sz="1800" dirty="0" err="1"/>
              <a:t>предлога</a:t>
            </a:r>
            <a:r>
              <a:rPr lang="en-GB" sz="1800" dirty="0"/>
              <a:t> </a:t>
            </a:r>
            <a:r>
              <a:rPr lang="en-GB" sz="1800" dirty="0" err="1"/>
              <a:t>за</a:t>
            </a:r>
            <a:r>
              <a:rPr lang="en-GB" sz="1800" dirty="0"/>
              <a:t> </a:t>
            </a:r>
            <a:r>
              <a:rPr lang="en-GB" sz="1800" dirty="0" err="1"/>
              <a:t>измен</a:t>
            </a:r>
            <a:r>
              <a:rPr lang="sr-Cyrl-CS" sz="1800" dirty="0"/>
              <a:t>у</a:t>
            </a:r>
            <a:r>
              <a:rPr lang="en-GB" sz="1800" dirty="0"/>
              <a:t> и </a:t>
            </a:r>
            <a:r>
              <a:rPr lang="en-GB" sz="1800" dirty="0" err="1"/>
              <a:t>допун</a:t>
            </a:r>
            <a:r>
              <a:rPr lang="sr-Cyrl-CS" sz="1800" dirty="0"/>
              <a:t>у</a:t>
            </a:r>
            <a:r>
              <a:rPr lang="en-GB" sz="1800" dirty="0"/>
              <a:t> </a:t>
            </a:r>
            <a:r>
              <a:rPr lang="en-GB" sz="1800" dirty="0" err="1"/>
              <a:t>одговарајућих</a:t>
            </a:r>
            <a:r>
              <a:rPr lang="en-GB" sz="1800" dirty="0"/>
              <a:t> </a:t>
            </a:r>
            <a:r>
              <a:rPr lang="en-GB" sz="1800" dirty="0" err="1"/>
              <a:t>законских</a:t>
            </a:r>
            <a:r>
              <a:rPr lang="en-GB" sz="1800" dirty="0"/>
              <a:t> </a:t>
            </a:r>
            <a:r>
              <a:rPr lang="en-GB" sz="1800" dirty="0" err="1"/>
              <a:t>аката</a:t>
            </a:r>
            <a:r>
              <a:rPr lang="en-GB" sz="1800" dirty="0"/>
              <a:t> и </a:t>
            </a:r>
            <a:r>
              <a:rPr lang="en-GB" sz="1800" dirty="0" err="1"/>
              <a:t>институционалног</a:t>
            </a:r>
            <a:r>
              <a:rPr lang="en-GB" sz="1800" dirty="0"/>
              <a:t> </a:t>
            </a:r>
            <a:r>
              <a:rPr lang="en-GB" sz="1800" dirty="0" err="1"/>
              <a:t>оквира</a:t>
            </a:r>
            <a:r>
              <a:rPr lang="en-GB" sz="1800" dirty="0"/>
              <a:t>;</a:t>
            </a:r>
            <a:endParaRPr lang="en-US" sz="18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 err="1"/>
              <a:t>Даље</a:t>
            </a:r>
            <a:r>
              <a:rPr lang="en-GB" sz="1800" dirty="0"/>
              <a:t> </a:t>
            </a:r>
            <a:r>
              <a:rPr lang="en-GB" sz="1800" dirty="0" err="1"/>
              <a:t>усклађивање</a:t>
            </a:r>
            <a:r>
              <a:rPr lang="en-GB" sz="1800" dirty="0"/>
              <a:t> </a:t>
            </a:r>
            <a:r>
              <a:rPr lang="en-GB" sz="1800" dirty="0" err="1"/>
              <a:t>одговарајућих</a:t>
            </a:r>
            <a:r>
              <a:rPr lang="en-GB" sz="1800" dirty="0"/>
              <a:t> </a:t>
            </a:r>
            <a:r>
              <a:rPr lang="en-GB" sz="1800" dirty="0" err="1"/>
              <a:t>законских</a:t>
            </a:r>
            <a:r>
              <a:rPr lang="en-GB" sz="1800" dirty="0"/>
              <a:t> </a:t>
            </a:r>
            <a:r>
              <a:rPr lang="en-GB" sz="1800" dirty="0" err="1"/>
              <a:t>аката</a:t>
            </a:r>
            <a:r>
              <a:rPr lang="en-GB" sz="1800" dirty="0"/>
              <a:t> </a:t>
            </a:r>
            <a:r>
              <a:rPr lang="en-GB" sz="1800" dirty="0" err="1"/>
              <a:t>са</a:t>
            </a:r>
            <a:r>
              <a:rPr lang="en-GB" sz="1800" dirty="0"/>
              <a:t> </a:t>
            </a:r>
            <a:r>
              <a:rPr lang="en-GB" sz="1800" dirty="0" err="1"/>
              <a:t>одредбама</a:t>
            </a:r>
            <a:r>
              <a:rPr lang="en-GB" sz="1800" dirty="0"/>
              <a:t> </a:t>
            </a:r>
            <a:r>
              <a:rPr lang="en-GB" sz="1800" dirty="0" err="1"/>
              <a:t>Директиве</a:t>
            </a:r>
            <a:r>
              <a:rPr lang="en-GB" sz="1800" dirty="0"/>
              <a:t> </a:t>
            </a:r>
            <a:r>
              <a:rPr lang="en-GB" sz="1800" dirty="0" smtClean="0"/>
              <a:t>98/70/ЕК</a:t>
            </a:r>
            <a:endParaRPr lang="sr-Cyrl-RS" sz="18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sr-Cyrl-RS" sz="1800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sr-Cyrl-RS" sz="2400" dirty="0" smtClean="0">
                <a:solidFill>
                  <a:schemeClr val="accent5">
                    <a:lumMod val="75000"/>
                  </a:schemeClr>
                </a:solidFill>
              </a:rPr>
              <a:t>Статус имплементације:</a:t>
            </a:r>
            <a:endParaRPr lang="sr-Cyrl-RS" sz="24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800" i="1" u="sng" dirty="0" err="1" smtClean="0"/>
              <a:t>Средњорочни</a:t>
            </a:r>
            <a:r>
              <a:rPr lang="en-GB" sz="1800" i="1" u="sng" dirty="0" smtClean="0"/>
              <a:t> </a:t>
            </a:r>
            <a:r>
              <a:rPr lang="en-GB" sz="1800" i="1" u="sng" dirty="0" err="1" smtClean="0"/>
              <a:t>приоритети</a:t>
            </a:r>
            <a:r>
              <a:rPr lang="sr-Cyrl-RS" sz="1800" i="1" u="sng" dirty="0" smtClean="0"/>
              <a:t> </a:t>
            </a:r>
            <a:r>
              <a:rPr lang="en-GB" sz="1800" i="1" u="sng" dirty="0" smtClean="0"/>
              <a:t>(</a:t>
            </a:r>
            <a:r>
              <a:rPr lang="en-GB" sz="1800" i="1" u="sng" dirty="0"/>
              <a:t>2017 - 2020):</a:t>
            </a:r>
            <a:r>
              <a:rPr lang="en-GB" sz="1800" i="1" u="sng" dirty="0" smtClean="0"/>
              <a:t> </a:t>
            </a:r>
            <a:endParaRPr lang="sr-Cyrl-RS" sz="1800" i="1" u="sng" dirty="0" smtClean="0"/>
          </a:p>
          <a:p>
            <a:pPr>
              <a:spcBef>
                <a:spcPts val="0"/>
              </a:spcBef>
            </a:pPr>
            <a:r>
              <a:rPr lang="en-GB" sz="1800" dirty="0" smtClean="0"/>
              <a:t>ИПА </a:t>
            </a:r>
            <a:r>
              <a:rPr lang="en-GB" sz="1800" dirty="0"/>
              <a:t>2014 (2016-2018) </a:t>
            </a:r>
            <a:r>
              <a:rPr lang="sr-Cyrl-RS" sz="1800" dirty="0" smtClean="0"/>
              <a:t>- П</a:t>
            </a:r>
            <a:r>
              <a:rPr lang="en-GB" sz="1800" dirty="0" err="1" smtClean="0"/>
              <a:t>рипрема</a:t>
            </a:r>
            <a:r>
              <a:rPr lang="en-GB" sz="1800" dirty="0" smtClean="0"/>
              <a:t> </a:t>
            </a:r>
            <a:r>
              <a:rPr lang="en-GB" sz="1800" dirty="0" err="1"/>
              <a:t>плана</a:t>
            </a:r>
            <a:r>
              <a:rPr lang="en-GB" sz="1800" dirty="0"/>
              <a:t> </a:t>
            </a:r>
            <a:r>
              <a:rPr lang="en-GB" sz="1800" dirty="0" err="1"/>
              <a:t>имплементације</a:t>
            </a:r>
            <a:r>
              <a:rPr lang="en-GB" sz="1800" dirty="0"/>
              <a:t> </a:t>
            </a:r>
            <a:r>
              <a:rPr lang="en-GB" sz="1800" dirty="0" err="1"/>
              <a:t>на</a:t>
            </a:r>
            <a:r>
              <a:rPr lang="en-GB" sz="1800" dirty="0"/>
              <a:t> </a:t>
            </a:r>
            <a:r>
              <a:rPr lang="en-GB" sz="1800" dirty="0" err="1"/>
              <a:t>основу</a:t>
            </a:r>
            <a:r>
              <a:rPr lang="en-GB" sz="1800" dirty="0"/>
              <a:t> </a:t>
            </a:r>
            <a:r>
              <a:rPr lang="en-GB" sz="1800" dirty="0" err="1"/>
              <a:t>процена</a:t>
            </a:r>
            <a:r>
              <a:rPr lang="en-GB" sz="1800" dirty="0"/>
              <a:t> </a:t>
            </a:r>
            <a:r>
              <a:rPr lang="en-GB" sz="1800" dirty="0" err="1" smtClean="0"/>
              <a:t>сврсисходности</a:t>
            </a:r>
            <a:endParaRPr lang="en-US" sz="1800" dirty="0"/>
          </a:p>
          <a:p>
            <a:pPr marL="0" indent="0">
              <a:spcBef>
                <a:spcPts val="0"/>
              </a:spcBef>
              <a:buNone/>
            </a:pPr>
            <a:r>
              <a:rPr lang="sr-Cyrl-RS" sz="1800" dirty="0" smtClean="0"/>
              <a:t/>
            </a:r>
            <a:br>
              <a:rPr lang="sr-Cyrl-RS" sz="1800" dirty="0" smtClean="0"/>
            </a:br>
            <a:r>
              <a:rPr lang="sr-Cyrl-RS" sz="1800" dirty="0" smtClean="0"/>
              <a:t> </a:t>
            </a:r>
            <a:endParaRPr lang="sr-Latn-RS" sz="1800" dirty="0"/>
          </a:p>
        </p:txBody>
      </p:sp>
    </p:spTree>
    <p:extLst>
      <p:ext uri="{BB962C8B-B14F-4D97-AF65-F5344CB8AC3E}">
        <p14:creationId xmlns:p14="http://schemas.microsoft.com/office/powerpoint/2010/main" val="4015059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131" y="352770"/>
            <a:ext cx="11281718" cy="1018832"/>
          </a:xfrm>
        </p:spPr>
        <p:txBody>
          <a:bodyPr>
            <a:noAutofit/>
          </a:bodyPr>
          <a:lstStyle/>
          <a:p>
            <a:pPr algn="ctr"/>
            <a:r>
              <a:rPr lang="en-GB" sz="3600" b="1" i="1" dirty="0" err="1"/>
              <a:t>Одлука</a:t>
            </a:r>
            <a:r>
              <a:rPr lang="en-GB" sz="3600" b="1" i="1" dirty="0"/>
              <a:t> о </a:t>
            </a:r>
            <a:r>
              <a:rPr lang="en-GB" sz="3600" b="1" i="1" dirty="0" err="1"/>
              <a:t>заједничким</a:t>
            </a:r>
            <a:r>
              <a:rPr lang="en-GB" sz="3600" b="1" i="1" dirty="0"/>
              <a:t> </a:t>
            </a:r>
            <a:r>
              <a:rPr lang="en-GB" sz="3600" b="1" i="1" dirty="0" err="1"/>
              <a:t>напорима</a:t>
            </a:r>
            <a:r>
              <a:rPr lang="en-GB" sz="3600" b="1" i="1" dirty="0"/>
              <a:t> – </a:t>
            </a:r>
            <a:r>
              <a:rPr lang="en-GB" sz="3600" b="1" i="1" dirty="0" err="1"/>
              <a:t>Одлука</a:t>
            </a:r>
            <a:r>
              <a:rPr lang="en-GB" sz="3600" b="1" i="1" dirty="0"/>
              <a:t> </a:t>
            </a:r>
            <a:r>
              <a:rPr lang="en-GB" sz="3600" b="1" dirty="0"/>
              <a:t>406/2009/ЕК</a:t>
            </a:r>
            <a:r>
              <a:rPr lang="en-US" sz="3600" b="1" dirty="0"/>
              <a:t/>
            </a:r>
            <a:br>
              <a:rPr lang="en-US" sz="3600" b="1" dirty="0"/>
            </a:br>
            <a:endParaRPr lang="sr-Latn-R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339" y="1223319"/>
            <a:ext cx="11442357" cy="5449330"/>
          </a:xfrm>
        </p:spPr>
        <p:txBody>
          <a:bodyPr>
            <a:normAutofit fontScale="77500" lnSpcReduction="2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GB" sz="3100" dirty="0">
                <a:solidFill>
                  <a:schemeClr val="accent5">
                    <a:lumMod val="75000"/>
                  </a:schemeClr>
                </a:solidFill>
              </a:rPr>
              <a:t>Транспозиција</a:t>
            </a:r>
            <a:r>
              <a:rPr lang="sr-Cyrl-RS" sz="3100" dirty="0">
                <a:solidFill>
                  <a:schemeClr val="accent5">
                    <a:lumMod val="75000"/>
                  </a:schemeClr>
                </a:solidFill>
              </a:rPr>
              <a:t>: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sr-Cyrl-RS" sz="3100" i="1" u="sng" dirty="0" smtClean="0"/>
              <a:t>План </a:t>
            </a:r>
            <a:r>
              <a:rPr lang="sr-Cyrl-RS" sz="3100" i="1" u="sng" dirty="0"/>
              <a:t>транспозиције: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sr-Cyrl-RS" sz="3100" dirty="0" smtClean="0"/>
              <a:t>С</a:t>
            </a:r>
            <a:r>
              <a:rPr lang="en-GB" sz="3100" dirty="0" err="1" smtClean="0"/>
              <a:t>мањењ</a:t>
            </a:r>
            <a:r>
              <a:rPr lang="sr-Cyrl-RS" sz="3100" dirty="0" smtClean="0"/>
              <a:t>е</a:t>
            </a:r>
            <a:r>
              <a:rPr lang="en-GB" sz="3100" dirty="0" smtClean="0"/>
              <a:t> </a:t>
            </a:r>
            <a:r>
              <a:rPr lang="en-GB" sz="3100" dirty="0" err="1" smtClean="0"/>
              <a:t>емисија</a:t>
            </a:r>
            <a:r>
              <a:rPr lang="en-GB" sz="3100" dirty="0" smtClean="0"/>
              <a:t> GHG у </a:t>
            </a:r>
            <a:r>
              <a:rPr lang="en-GB" sz="3100" dirty="0" err="1" smtClean="0"/>
              <a:t>секторима</a:t>
            </a:r>
            <a:r>
              <a:rPr lang="en-GB" sz="3100" dirty="0" smtClean="0"/>
              <a:t> </a:t>
            </a:r>
            <a:r>
              <a:rPr lang="sr-Cyrl-RS" sz="3100" dirty="0"/>
              <a:t>(</a:t>
            </a:r>
            <a:r>
              <a:rPr lang="en-GB" sz="3100" dirty="0" err="1" smtClean="0"/>
              <a:t>конкретне</a:t>
            </a:r>
            <a:r>
              <a:rPr lang="en-GB" sz="3100" dirty="0" smtClean="0"/>
              <a:t> </a:t>
            </a:r>
            <a:r>
              <a:rPr lang="en-GB" sz="3100" dirty="0" err="1"/>
              <a:t>активности</a:t>
            </a:r>
            <a:r>
              <a:rPr lang="en-GB" sz="3100" dirty="0"/>
              <a:t>, </a:t>
            </a:r>
            <a:r>
              <a:rPr lang="en-GB" sz="3100" dirty="0" err="1"/>
              <a:t>потребе</a:t>
            </a:r>
            <a:r>
              <a:rPr lang="en-GB" sz="3100" dirty="0"/>
              <a:t> и </a:t>
            </a:r>
            <a:r>
              <a:rPr lang="en-GB" sz="3100" dirty="0" err="1" smtClean="0"/>
              <a:t>надлежности</a:t>
            </a:r>
            <a:r>
              <a:rPr lang="sr-Cyrl-RS" sz="3100" dirty="0"/>
              <a:t>)</a:t>
            </a:r>
            <a:r>
              <a:rPr lang="en-GB" sz="3100" dirty="0" smtClean="0"/>
              <a:t> </a:t>
            </a:r>
            <a:r>
              <a:rPr lang="sr-Cyrl-RS" sz="3100" dirty="0" smtClean="0"/>
              <a:t>- </a:t>
            </a:r>
            <a:r>
              <a:rPr lang="en-GB" sz="3100" dirty="0" err="1" smtClean="0"/>
              <a:t>Стратегиј</a:t>
            </a:r>
            <a:r>
              <a:rPr lang="sr-Cyrl-RS" sz="3100" dirty="0" smtClean="0"/>
              <a:t>а</a:t>
            </a:r>
            <a:r>
              <a:rPr lang="en-GB" sz="3100" dirty="0" smtClean="0"/>
              <a:t> </a:t>
            </a:r>
            <a:r>
              <a:rPr lang="sr-Cyrl-RS" sz="3100" dirty="0"/>
              <a:t>борбе </a:t>
            </a:r>
            <a:r>
              <a:rPr lang="sr-Cyrl-RS" sz="3100" dirty="0" smtClean="0"/>
              <a:t>против</a:t>
            </a:r>
            <a:r>
              <a:rPr lang="en-GB" sz="3100" dirty="0" smtClean="0"/>
              <a:t> </a:t>
            </a:r>
            <a:r>
              <a:rPr lang="en-GB" sz="3100" dirty="0" err="1"/>
              <a:t>климатски</a:t>
            </a:r>
            <a:r>
              <a:rPr lang="sr-Cyrl-RS" sz="3100" dirty="0"/>
              <a:t>х</a:t>
            </a:r>
            <a:r>
              <a:rPr lang="en-GB" sz="3100" dirty="0"/>
              <a:t> </a:t>
            </a:r>
            <a:r>
              <a:rPr lang="en-GB" sz="3100" dirty="0" err="1"/>
              <a:t>променама</a:t>
            </a:r>
            <a:r>
              <a:rPr lang="en-GB" sz="3100" dirty="0"/>
              <a:t> </a:t>
            </a:r>
            <a:r>
              <a:rPr lang="sr-Cyrl-RS" sz="3100" dirty="0"/>
              <a:t>са</a:t>
            </a:r>
            <a:r>
              <a:rPr lang="en-GB" sz="3100" dirty="0"/>
              <a:t> </a:t>
            </a:r>
            <a:r>
              <a:rPr lang="en-GB" sz="3100" dirty="0" err="1"/>
              <a:t>Акционим</a:t>
            </a:r>
            <a:r>
              <a:rPr lang="en-GB" sz="3100" dirty="0"/>
              <a:t> </a:t>
            </a:r>
            <a:r>
              <a:rPr lang="en-GB" sz="3100" dirty="0" err="1"/>
              <a:t>планом</a:t>
            </a:r>
            <a:r>
              <a:rPr lang="en-GB" sz="3100" dirty="0"/>
              <a:t> (ИПА 2014</a:t>
            </a:r>
            <a:r>
              <a:rPr lang="sr-Cyrl-RS" sz="3100" dirty="0" smtClean="0"/>
              <a:t>)</a:t>
            </a:r>
            <a:endParaRPr lang="en-US" sz="3100" dirty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3100" dirty="0" smtClean="0"/>
              <a:t>ИПА </a:t>
            </a:r>
            <a:r>
              <a:rPr lang="en-GB" sz="3100" dirty="0"/>
              <a:t>2013 </a:t>
            </a:r>
            <a:r>
              <a:rPr lang="en-GB" sz="3100" dirty="0" smtClean="0"/>
              <a:t>TW: </a:t>
            </a:r>
            <a:r>
              <a:rPr lang="en-GB" sz="3100" dirty="0"/>
              <a:t>„</a:t>
            </a:r>
            <a:r>
              <a:rPr lang="en-GB" sz="3100" dirty="0" err="1"/>
              <a:t>Успостављање</a:t>
            </a:r>
            <a:r>
              <a:rPr lang="en-GB" sz="3100" dirty="0"/>
              <a:t> </a:t>
            </a:r>
            <a:r>
              <a:rPr lang="en-GB" sz="3100" dirty="0" err="1"/>
              <a:t>механизма</a:t>
            </a:r>
            <a:r>
              <a:rPr lang="en-GB" sz="3100" dirty="0"/>
              <a:t> </a:t>
            </a:r>
            <a:r>
              <a:rPr lang="en-GB" sz="3100" dirty="0" err="1"/>
              <a:t>за</a:t>
            </a:r>
            <a:r>
              <a:rPr lang="en-GB" sz="3100" dirty="0"/>
              <a:t> </a:t>
            </a:r>
            <a:r>
              <a:rPr lang="en-GB" sz="3100" dirty="0" err="1"/>
              <a:t>имплементацију</a:t>
            </a:r>
            <a:r>
              <a:rPr lang="en-GB" sz="3100" dirty="0"/>
              <a:t> ММР“</a:t>
            </a:r>
            <a:r>
              <a:rPr lang="sr-Cyrl-RS" sz="3100" dirty="0"/>
              <a:t> - од маја </a:t>
            </a:r>
            <a:r>
              <a:rPr lang="en-GB" sz="3100" dirty="0"/>
              <a:t>2015. </a:t>
            </a:r>
            <a:endParaRPr lang="en-GB" sz="3100" dirty="0" smtClean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sr-Cyrl-RS" sz="3100" dirty="0" smtClean="0"/>
              <a:t>Израда </a:t>
            </a:r>
            <a:r>
              <a:rPr lang="sr-Cyrl-RS" sz="3100" dirty="0"/>
              <a:t>законодавства </a:t>
            </a:r>
            <a:r>
              <a:rPr lang="sr-Cyrl-RS" sz="3100" dirty="0" smtClean="0"/>
              <a:t>– у периоду 2016 - </a:t>
            </a:r>
            <a:r>
              <a:rPr lang="sr-Cyrl-RS" sz="3100" dirty="0"/>
              <a:t>2018</a:t>
            </a:r>
            <a:r>
              <a:rPr lang="sr-Cyrl-RS" sz="3100" dirty="0" smtClean="0"/>
              <a:t>.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sr-Cyrl-RS" dirty="0"/>
          </a:p>
          <a:p>
            <a:pPr>
              <a:buFont typeface="Courier New" panose="02070309020205020404" pitchFamily="49" charset="0"/>
              <a:buChar char="o"/>
            </a:pPr>
            <a:r>
              <a:rPr lang="sr-Cyrl-RS" sz="3100" dirty="0">
                <a:solidFill>
                  <a:schemeClr val="accent5">
                    <a:lumMod val="75000"/>
                  </a:schemeClr>
                </a:solidFill>
              </a:rPr>
              <a:t>Статус имплементације</a:t>
            </a:r>
            <a:r>
              <a:rPr lang="en-GB" sz="31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endParaRPr lang="sr-Cyrl-RS" sz="31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GB" sz="3100" i="1" u="sng" dirty="0" err="1" smtClean="0"/>
              <a:t>Средњорочни</a:t>
            </a:r>
            <a:r>
              <a:rPr lang="en-GB" sz="3100" i="1" u="sng" dirty="0" smtClean="0"/>
              <a:t> </a:t>
            </a:r>
            <a:r>
              <a:rPr lang="en-GB" sz="3100" i="1" u="sng" dirty="0" err="1"/>
              <a:t>приоритети</a:t>
            </a:r>
            <a:r>
              <a:rPr lang="en-GB" sz="3100" i="1" u="sng" dirty="0"/>
              <a:t> (2017 - 2020):</a:t>
            </a:r>
            <a:endParaRPr lang="en-US" sz="3100" dirty="0"/>
          </a:p>
          <a:p>
            <a:pPr marL="0" lvl="0" indent="0">
              <a:buNone/>
            </a:pPr>
            <a:r>
              <a:rPr lang="sr-Cyrl-RS" sz="3100" dirty="0" smtClean="0"/>
              <a:t>И</a:t>
            </a:r>
            <a:r>
              <a:rPr lang="en-GB" sz="3100" dirty="0" err="1" smtClean="0"/>
              <a:t>нституционална</a:t>
            </a:r>
            <a:r>
              <a:rPr lang="en-GB" sz="3100" dirty="0" smtClean="0"/>
              <a:t> </a:t>
            </a:r>
            <a:r>
              <a:rPr lang="en-GB" sz="3100" dirty="0" err="1"/>
              <a:t>структура</a:t>
            </a:r>
            <a:r>
              <a:rPr lang="en-GB" sz="3100" dirty="0"/>
              <a:t> </a:t>
            </a:r>
            <a:r>
              <a:rPr lang="sr-Cyrl-RS" sz="3100" dirty="0" smtClean="0"/>
              <a:t>- </a:t>
            </a:r>
            <a:r>
              <a:rPr lang="en-GB" sz="3100" dirty="0" smtClean="0"/>
              <a:t>2017. </a:t>
            </a:r>
            <a:endParaRPr lang="sr-Cyrl-RS" sz="3100" dirty="0" smtClean="0"/>
          </a:p>
          <a:p>
            <a:pPr marL="0" lvl="0" indent="0">
              <a:buNone/>
            </a:pPr>
            <a:r>
              <a:rPr lang="sr-Cyrl-RS" sz="3100" dirty="0" smtClean="0"/>
              <a:t>П</a:t>
            </a:r>
            <a:r>
              <a:rPr lang="en-GB" sz="3100" dirty="0" err="1" smtClean="0"/>
              <a:t>рописи</a:t>
            </a:r>
            <a:r>
              <a:rPr lang="en-GB" sz="3100" dirty="0" smtClean="0"/>
              <a:t> </a:t>
            </a:r>
            <a:r>
              <a:rPr lang="sr-Cyrl-RS" sz="3100" dirty="0" smtClean="0"/>
              <a:t>- </a:t>
            </a:r>
            <a:r>
              <a:rPr lang="en-GB" sz="3100" dirty="0" err="1" smtClean="0"/>
              <a:t>најкасније</a:t>
            </a:r>
            <a:r>
              <a:rPr lang="en-GB" sz="3100" dirty="0" smtClean="0"/>
              <a:t> </a:t>
            </a:r>
            <a:r>
              <a:rPr lang="en-GB" sz="3100" dirty="0"/>
              <a:t>2018, </a:t>
            </a:r>
            <a:endParaRPr lang="sr-Cyrl-RS" sz="3100" dirty="0" smtClean="0"/>
          </a:p>
          <a:p>
            <a:pPr marL="0" lvl="0" indent="0">
              <a:buNone/>
            </a:pPr>
            <a:r>
              <a:rPr lang="sr-Cyrl-RS" sz="3100" dirty="0" smtClean="0"/>
              <a:t>М</a:t>
            </a:r>
            <a:r>
              <a:rPr lang="en-GB" sz="3100" dirty="0" err="1" smtClean="0"/>
              <a:t>ониторинг</a:t>
            </a:r>
            <a:r>
              <a:rPr lang="en-GB" sz="3100" dirty="0" smtClean="0"/>
              <a:t> </a:t>
            </a:r>
            <a:r>
              <a:rPr lang="en-GB" sz="3100" dirty="0"/>
              <a:t>и </a:t>
            </a:r>
            <a:r>
              <a:rPr lang="en-GB" sz="3100" dirty="0" err="1" smtClean="0"/>
              <a:t>извештавање</a:t>
            </a:r>
            <a:r>
              <a:rPr lang="sr-Cyrl-RS" sz="3100" dirty="0" smtClean="0"/>
              <a:t> - на</a:t>
            </a:r>
            <a:r>
              <a:rPr lang="en-GB" sz="3100" dirty="0" err="1" smtClean="0"/>
              <a:t>јкасније</a:t>
            </a:r>
            <a:r>
              <a:rPr lang="en-GB" sz="3100" dirty="0" smtClean="0"/>
              <a:t> </a:t>
            </a:r>
            <a:r>
              <a:rPr lang="en-GB" sz="3100" dirty="0"/>
              <a:t>2019. </a:t>
            </a:r>
            <a:r>
              <a:rPr lang="en-GB" sz="3100" dirty="0" err="1" smtClean="0"/>
              <a:t>године</a:t>
            </a:r>
            <a:endParaRPr lang="en-US" sz="3100" dirty="0"/>
          </a:p>
          <a:p>
            <a:pPr marL="0" indent="0">
              <a:buNone/>
            </a:pP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24485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6274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200" dirty="0" smtClean="0"/>
              <a:t>Супстанце које оштећују озонски омотач и флуоровани гасови са ефектом стаклене баште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49868"/>
            <a:ext cx="10515600" cy="5127096"/>
          </a:xfrm>
        </p:spPr>
        <p:txBody>
          <a:bodyPr>
            <a:normAutofit fontScale="77500" lnSpcReduction="2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sr-Cyrl-RS" sz="2100" u="sng" dirty="0" smtClean="0"/>
              <a:t>ОДС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GB" sz="2100" dirty="0" err="1" smtClean="0">
                <a:solidFill>
                  <a:schemeClr val="accent5">
                    <a:lumMod val="75000"/>
                  </a:schemeClr>
                </a:solidFill>
              </a:rPr>
              <a:t>Транспозиција</a:t>
            </a:r>
            <a:r>
              <a:rPr lang="sr-Cyrl-RS" sz="21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r-Cyrl-RS" sz="2100" b="1" i="1" dirty="0" smtClean="0"/>
              <a:t>Уредба о поступању са супстанцама које оштећују озонски омотач, као и о условима за издавање дозвола та увоз и извоз тих супстанци </a:t>
            </a:r>
            <a:r>
              <a:rPr lang="sr-Cyrl-RS" sz="2100" dirty="0" smtClean="0"/>
              <a:t>– делимично усклађена са одредбама </a:t>
            </a:r>
            <a:r>
              <a:rPr lang="en-GB" sz="2100" dirty="0" err="1"/>
              <a:t>Уредб</a:t>
            </a:r>
            <a:r>
              <a:rPr lang="sr-Cyrl-RS" sz="2100" dirty="0"/>
              <a:t>е</a:t>
            </a:r>
            <a:r>
              <a:rPr lang="en-GB" sz="2100" dirty="0"/>
              <a:t> 1005/2009/ЕК</a:t>
            </a:r>
            <a:r>
              <a:rPr lang="sr-Cyrl-RS" sz="2100" dirty="0"/>
              <a:t> и </a:t>
            </a:r>
            <a:r>
              <a:rPr lang="en-GB" sz="2100" dirty="0" err="1"/>
              <a:t>Уредб</a:t>
            </a:r>
            <a:r>
              <a:rPr lang="sr-Cyrl-RS" sz="2100" dirty="0"/>
              <a:t>е</a:t>
            </a:r>
            <a:r>
              <a:rPr lang="en-GB" sz="2100" dirty="0"/>
              <a:t> 744/2010</a:t>
            </a:r>
            <a:r>
              <a:rPr lang="sr-Cyrl-RS" sz="2100" dirty="0"/>
              <a:t>/ЕК</a:t>
            </a:r>
          </a:p>
          <a:p>
            <a:r>
              <a:rPr lang="sr-Cyrl-RS" sz="2100" dirty="0" smtClean="0"/>
              <a:t>РС је у потуности усаглашена са одредбама Монтреалског протокола које се односе на земље члана 5.</a:t>
            </a:r>
          </a:p>
          <a:p>
            <a:r>
              <a:rPr lang="sr-Cyrl-RS" sz="2100" dirty="0" smtClean="0">
                <a:solidFill>
                  <a:schemeClr val="accent5">
                    <a:lumMod val="75000"/>
                  </a:schemeClr>
                </a:solidFill>
              </a:rPr>
              <a:t>Имплементација:</a:t>
            </a:r>
          </a:p>
          <a:p>
            <a:r>
              <a:rPr lang="sr-Cyrl-RS" sz="2100" dirty="0" smtClean="0"/>
              <a:t>Спровођење активности у оквиру ХПМП пројекта (План смањењња потрошње </a:t>
            </a:r>
            <a:r>
              <a:rPr lang="en-US" sz="2100" dirty="0" smtClean="0"/>
              <a:t>HCFC </a:t>
            </a:r>
            <a:r>
              <a:rPr lang="sr-Cyrl-RS" sz="2100" dirty="0" smtClean="0"/>
              <a:t>супстанци – 35% смањење до 2020. године) - финансијска средства из Мултилатералног фонда;</a:t>
            </a:r>
          </a:p>
          <a:p>
            <a:r>
              <a:rPr lang="sr-Cyrl-RS" sz="2100" dirty="0" smtClean="0"/>
              <a:t>Систем издавања </a:t>
            </a:r>
            <a:r>
              <a:rPr lang="sr-Cyrl-RS" sz="2100" dirty="0"/>
              <a:t>дозвола - </a:t>
            </a:r>
            <a:r>
              <a:rPr lang="sr-Cyrl-RS" sz="2100" dirty="0" smtClean="0"/>
              <a:t>оперативан </a:t>
            </a:r>
            <a:r>
              <a:rPr lang="sr-Cyrl-RS" sz="2100" dirty="0"/>
              <a:t>и </a:t>
            </a:r>
            <a:r>
              <a:rPr lang="sr-Cyrl-RS" sz="2100" dirty="0" smtClean="0"/>
              <a:t>ефикасан; </a:t>
            </a:r>
          </a:p>
          <a:p>
            <a:r>
              <a:rPr lang="sr-Cyrl-RS" sz="2100" dirty="0" smtClean="0"/>
              <a:t>Увозна квота – утврђена за 2015.</a:t>
            </a:r>
          </a:p>
          <a:p>
            <a:endParaRPr lang="sr-Cyrl-RS" sz="2100" i="1" dirty="0" smtClean="0"/>
          </a:p>
          <a:p>
            <a:r>
              <a:rPr lang="sr-Cyrl-RS" sz="2100" u="sng" dirty="0" smtClean="0"/>
              <a:t>Ф-гасови</a:t>
            </a:r>
          </a:p>
          <a:p>
            <a:r>
              <a:rPr lang="sr-Cyrl-RS" sz="2100" dirty="0" smtClean="0">
                <a:solidFill>
                  <a:schemeClr val="accent5">
                    <a:lumMod val="75000"/>
                  </a:schemeClr>
                </a:solidFill>
              </a:rPr>
              <a:t>Транспозиција </a:t>
            </a:r>
          </a:p>
          <a:p>
            <a:r>
              <a:rPr lang="sr-Cyrl-RS" sz="2100" b="1" i="1" dirty="0" smtClean="0"/>
              <a:t>Уредба о поступању са флуорованим гасовима са ефектом стаклене баште, као и о условима за издавање дозвола за увоз и извоз тих гасова </a:t>
            </a:r>
            <a:r>
              <a:rPr lang="sr-Cyrl-RS" sz="2100" dirty="0" smtClean="0"/>
              <a:t>– делимично усклађена са одредбама</a:t>
            </a:r>
            <a:r>
              <a:rPr lang="sr-Cyrl-RS" sz="2100" dirty="0"/>
              <a:t> </a:t>
            </a:r>
            <a:r>
              <a:rPr lang="sr-Cyrl-RS" sz="2100" dirty="0" smtClean="0"/>
              <a:t>Уредбе 842/2006/ЕК</a:t>
            </a:r>
          </a:p>
          <a:p>
            <a:r>
              <a:rPr lang="sr-Cyrl-RS" sz="2100" i="1" dirty="0" smtClean="0"/>
              <a:t> </a:t>
            </a:r>
            <a:r>
              <a:rPr lang="sr-Cyrl-RS" sz="2100" i="1" u="sng" dirty="0" smtClean="0"/>
              <a:t>план трансппозиције (2015/2016)</a:t>
            </a:r>
            <a:r>
              <a:rPr lang="sr-Cyrl-RS" sz="2100" i="1" dirty="0" smtClean="0"/>
              <a:t>:</a:t>
            </a:r>
          </a:p>
          <a:p>
            <a:pPr lvl="1"/>
            <a:r>
              <a:rPr lang="sr-Cyrl-RS" sz="2100" i="1" dirty="0" smtClean="0"/>
              <a:t>детаљна анализа Уредбе 517/2014/ЕК и испуњавања нових захтева;</a:t>
            </a:r>
          </a:p>
          <a:p>
            <a:pPr lvl="1"/>
            <a:r>
              <a:rPr lang="sr-Cyrl-RS" sz="2100" i="1" dirty="0" smtClean="0"/>
              <a:t>Усвајање Уредбе о сертификацији. </a:t>
            </a:r>
          </a:p>
          <a:p>
            <a:endParaRPr lang="sr-Cyrl-RS" sz="2000" i="1" dirty="0" smtClean="0"/>
          </a:p>
          <a:p>
            <a:endParaRPr lang="sr-Cyrl-RS" sz="2400" u="sng" dirty="0" smtClean="0"/>
          </a:p>
          <a:p>
            <a:pPr marL="0" indent="0">
              <a:buNone/>
            </a:pPr>
            <a:endParaRPr lang="sr-Cyrl-RS" sz="2000" i="1" dirty="0" smtClean="0"/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91058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</TotalTime>
  <Words>1220</Words>
  <Application>Microsoft Office PowerPoint</Application>
  <PresentationFormat>Custom</PresentationFormat>
  <Paragraphs>149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                        Пост скрининг документ Поглавље 27, Животна средина и климатске промене </vt:lpstr>
      <vt:lpstr>Климатске промене</vt:lpstr>
      <vt:lpstr>ПРОПИСИ - EU acquis </vt:lpstr>
      <vt:lpstr>ЕУ Механизам за мониторинг – Уредба 525/2013</vt:lpstr>
      <vt:lpstr>Систем трговине емисионим јединицама ЕУ (EU ETS) Директива 2009/29/ЕК</vt:lpstr>
      <vt:lpstr>Систем трговине емисионим јединицама  ЕУ  -  сектор ваздушнпог саобраћаја -  </vt:lpstr>
      <vt:lpstr>Квалитет горива  - Директива 98/70/ЕК </vt:lpstr>
      <vt:lpstr>Одлука о заједничким напорима – Одлука 406/2009/ЕК </vt:lpstr>
      <vt:lpstr>Супстанце које оштећују озонски омотач и флуоровани гасови са ефектом стаклене баште</vt:lpstr>
      <vt:lpstr>Планови за даљу имплементацију ОДС и Ф-гас уредбе </vt:lpstr>
      <vt:lpstr>Емисије CO2 из путничких возила и комбија</vt:lpstr>
      <vt:lpstr>Сакупљање и складиштење угљеника </vt:lpstr>
      <vt:lpstr>ДИРЕКТИВА ЧИЈА СЕ ИМПЛЕМЕНТАЦИЈА СМАТРА НАЈПРОБЛЕМАТИЧНИЈОМ </vt:lpstr>
      <vt:lpstr>ПРОЦЕНЕ ТРОШКОВА/ФИНАНСИЈСКЕ ПРОЈЕКЦИЈЕ </vt:lpstr>
      <vt:lpstr>ЗАХВАЉУЈЕМ НА ПАЖЊИ </vt:lpstr>
    </vt:vector>
  </TitlesOfParts>
  <Company>MERZ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 скрининг документ Поглавље 27, Животна средина и климатске промене</dc:title>
  <dc:creator>Sandra Sperlic</dc:creator>
  <cp:lastModifiedBy>Danijela Bozanic</cp:lastModifiedBy>
  <cp:revision>54</cp:revision>
  <dcterms:created xsi:type="dcterms:W3CDTF">2015-07-13T09:26:37Z</dcterms:created>
  <dcterms:modified xsi:type="dcterms:W3CDTF">2015-07-20T06:22:04Z</dcterms:modified>
</cp:coreProperties>
</file>