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62" r:id="rId3"/>
    <p:sldId id="263" r:id="rId4"/>
    <p:sldId id="274" r:id="rId5"/>
    <p:sldId id="265" r:id="rId6"/>
    <p:sldId id="266" r:id="rId7"/>
    <p:sldId id="267" r:id="rId8"/>
    <p:sldId id="268" r:id="rId9"/>
    <p:sldId id="269" r:id="rId10"/>
    <p:sldId id="271" r:id="rId11"/>
    <p:sldId id="275" r:id="rId12"/>
    <p:sldId id="270" r:id="rId13"/>
    <p:sldId id="272" r:id="rId14"/>
    <p:sldId id="277" r:id="rId15"/>
    <p:sldId id="273" r:id="rId16"/>
    <p:sldId id="276" r:id="rId17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80790" autoAdjust="0"/>
  </p:normalViewPr>
  <p:slideViewPr>
    <p:cSldViewPr snapToGrid="0">
      <p:cViewPr>
        <p:scale>
          <a:sx n="65" d="100"/>
          <a:sy n="65" d="100"/>
        </p:scale>
        <p:origin x="-2106" y="-7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E0BAD-E54A-4E45-8E32-E0D5C3122E4A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16219-6E0A-41FA-AFE2-5891A163E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95022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x-none" b="0" dirty="0" smtClean="0"/>
              <a:t>СПИ – Специфични план</a:t>
            </a:r>
            <a:r>
              <a:rPr lang="x-none" b="0" baseline="0" dirty="0" smtClean="0"/>
              <a:t> имплементације – термин коришћен у српској верзији постскрининг документа.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x-none" b="0" dirty="0" smtClean="0"/>
              <a:t>У наредном периоду у сектору вода предвиђена је израда посебних имплементационих планова за неколико најважнијих директива</a:t>
            </a:r>
            <a:r>
              <a:rPr lang="x-none" b="0" baseline="0" dirty="0" smtClean="0"/>
              <a:t>.</a:t>
            </a:r>
            <a:endParaRPr lang="en-US" b="0" dirty="0" smtClean="0"/>
          </a:p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16219-6E0A-41FA-AFE2-5891A163E13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27518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C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D0718FA-6F50-4E04-B078-D9761181E047}" type="slidenum">
              <a:rPr lang="en-US" sz="1200" smtClean="0"/>
              <a:pPr/>
              <a:t>4</a:t>
            </a:fld>
            <a:endParaRPr lang="en-US" sz="1200" smtClean="0"/>
          </a:p>
        </p:txBody>
      </p:sp>
    </p:spTree>
    <p:extLst>
      <p:ext uri="{BB962C8B-B14F-4D97-AF65-F5344CB8AC3E}">
        <p14:creationId xmlns="" xmlns:p14="http://schemas.microsoft.com/office/powerpoint/2010/main" val="4095807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x-none" dirty="0" smtClean="0"/>
              <a:t>Које елементе покрива која фаза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9D122F-EC0A-42A4-B3FA-48FD8191AE7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8272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x-none" dirty="0" smtClean="0"/>
              <a:t>Алат за процес планирања. Динамички</a:t>
            </a:r>
            <a:r>
              <a:rPr lang="x-none" baseline="0" dirty="0" smtClean="0"/>
              <a:t> модел који дозвољава да се променом елемента добије другачија динамика инвестиција. </a:t>
            </a:r>
          </a:p>
          <a:p>
            <a:r>
              <a:rPr lang="x-none" baseline="0" dirty="0" smtClean="0"/>
              <a:t>Модел омогућава Мин да сагледа различите опције и какав ефекат оне имају на динамику финансирања и укупне трошкове.</a:t>
            </a:r>
          </a:p>
          <a:p>
            <a:r>
              <a:rPr lang="x-none" baseline="0" dirty="0" smtClean="0"/>
              <a:t>Почетна страна модела сумира све елементе модела. Свака промена у планирању, било да се односи на промену елемената регионалног система, висину или динамику инвестиције, аутоматски мења изглед почетне стране.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9D122F-EC0A-42A4-B3FA-48FD8191AE7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36462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x-none" b="0" dirty="0" smtClean="0"/>
              <a:t>Оперативни трошкови у сектору отпада су изузетно високи</a:t>
            </a:r>
            <a:r>
              <a:rPr lang="x-none" b="0" baseline="0" dirty="0" smtClean="0"/>
              <a:t> у односу на вредност саме инвестиције. </a:t>
            </a:r>
          </a:p>
          <a:p>
            <a:r>
              <a:rPr lang="x-none" b="0" baseline="0" dirty="0" smtClean="0"/>
              <a:t>Како би инвестиција била одржива потребно је да се у дугом року омогући покривање оперативних трошкова из приступачности. </a:t>
            </a:r>
          </a:p>
          <a:p>
            <a:r>
              <a:rPr lang="x-none" b="0" baseline="0" dirty="0" smtClean="0"/>
              <a:t>То ће захтевати детаљније анализе на регионалном нивоу, с обзиром да граница приступачности варира од региона до региона. Након тога треба да уследе озбиљне реформе тарифног система паралелно са започетом трансформацијом ЈКП.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16219-6E0A-41FA-AFE2-5891A163E13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3118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EEC8F-4AE8-4563-A31B-5C5E59A376F2}" type="datetime1">
              <a:rPr lang="sr-Latn-CS" smtClean="0"/>
              <a:pPr/>
              <a:t>21.7.2015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95703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E0C8-DBFB-4AE8-AB33-9852D44E8F81}" type="datetime1">
              <a:rPr lang="sr-Latn-CS" smtClean="0"/>
              <a:pPr/>
              <a:t>21.7.2015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249188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64791-A37B-4D94-8351-742D2DB2F1A4}" type="datetime1">
              <a:rPr lang="sr-Latn-CS" smtClean="0"/>
              <a:pPr/>
              <a:t>21.7.2015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782491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53683-AE50-4EB4-A093-0D0BFC3AB960}" type="datetime1">
              <a:rPr lang="sr-Latn-CS" smtClean="0"/>
              <a:pPr/>
              <a:t>21.7.2015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122001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1734-B8DD-4A09-8863-9A4D9BFC42EC}" type="datetime1">
              <a:rPr lang="sr-Latn-CS" smtClean="0"/>
              <a:pPr/>
              <a:t>21.7.2015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172235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1E950-CEAF-4C6B-BBA0-A9456D3E582C}" type="datetime1">
              <a:rPr lang="sr-Latn-CS" smtClean="0"/>
              <a:pPr/>
              <a:t>21.7.2015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717452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5CEBA-70FC-4CA7-BC75-C052B0B77FFA}" type="datetime1">
              <a:rPr lang="sr-Latn-CS" smtClean="0"/>
              <a:pPr/>
              <a:t>21.7.2015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964501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CAF83-36CD-4C31-99FE-2578AE4999AD}" type="datetime1">
              <a:rPr lang="sr-Latn-CS" smtClean="0"/>
              <a:pPr/>
              <a:t>21.7.2015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716466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31203-BED2-4D0F-946E-334F590A09E9}" type="datetime1">
              <a:rPr lang="sr-Latn-CS" smtClean="0"/>
              <a:pPr/>
              <a:t>21.7.2015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933218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2B145-6FB8-494A-8630-E124491B4B7E}" type="datetime1">
              <a:rPr lang="sr-Latn-CS" smtClean="0"/>
              <a:pPr/>
              <a:t>21.7.2015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111857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5609D-C0F5-4629-BC8F-AFE2A968243B}" type="datetime1">
              <a:rPr lang="sr-Latn-CS" smtClean="0"/>
              <a:pPr/>
              <a:t>21.7.2015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827620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10054-FEEE-4336-A834-183246CEC5B3}" type="datetime1">
              <a:rPr lang="sr-Latn-CS" smtClean="0"/>
              <a:pPr/>
              <a:t>21.7.2015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13593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7000" y="2006600"/>
            <a:ext cx="9271000" cy="2209800"/>
          </a:xfrm>
        </p:spPr>
        <p:txBody>
          <a:bodyPr>
            <a:normAutofit fontScale="90000"/>
          </a:bodyPr>
          <a:lstStyle/>
          <a:p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>Пост скрининг документ</a:t>
            </a:r>
            <a:br>
              <a:rPr lang="x-none" dirty="0" smtClean="0"/>
            </a:br>
            <a:r>
              <a:rPr lang="x-none" dirty="0" smtClean="0"/>
              <a:t>Поглавље 27, Животна средина и климатске промене 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2900" y="5422900"/>
            <a:ext cx="9055100" cy="1079500"/>
          </a:xfrm>
        </p:spPr>
        <p:txBody>
          <a:bodyPr/>
          <a:lstStyle/>
          <a:p>
            <a:r>
              <a:rPr lang="x-none" dirty="0" smtClean="0"/>
              <a:t>Београд</a:t>
            </a:r>
            <a:endParaRPr lang="x-none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565" y="161131"/>
            <a:ext cx="912870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8540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221" y="365125"/>
            <a:ext cx="11309684" cy="1325563"/>
          </a:xfrm>
        </p:spPr>
        <p:txBody>
          <a:bodyPr>
            <a:normAutofit/>
          </a:bodyPr>
          <a:lstStyle/>
          <a:p>
            <a:r>
              <a:rPr lang="x-none" sz="3200" b="1" dirty="0"/>
              <a:t>Инвестиционо планирање у сектору </a:t>
            </a:r>
            <a:r>
              <a:rPr lang="x-none" sz="3200" b="1" dirty="0" smtClean="0"/>
              <a:t>вода</a:t>
            </a:r>
            <a:r>
              <a:rPr lang="x-none" b="1" dirty="0" smtClean="0"/>
              <a:t/>
            </a:r>
            <a:br>
              <a:rPr lang="x-none" b="1" dirty="0" smtClean="0"/>
            </a:br>
            <a:r>
              <a:rPr lang="x-none" sz="2800" b="1" i="1" dirty="0" smtClean="0">
                <a:solidFill>
                  <a:srgbClr val="0070C0"/>
                </a:solidFill>
              </a:rPr>
              <a:t>Стратешки оквир</a:t>
            </a:r>
            <a:endParaRPr lang="en-US" sz="2800" b="1" i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50771"/>
            <a:ext cx="10515600" cy="2693945"/>
          </a:xfrm>
        </p:spPr>
        <p:txBody>
          <a:bodyPr/>
          <a:lstStyle/>
          <a:p>
            <a:pPr>
              <a:buFontTx/>
              <a:buChar char="-"/>
            </a:pPr>
            <a:r>
              <a:rPr lang="x-none" b="1" dirty="0" smtClean="0"/>
              <a:t>Национална стратегија апроксимације у облати ЖС</a:t>
            </a:r>
          </a:p>
          <a:p>
            <a:pPr>
              <a:buFontTx/>
              <a:buChar char="-"/>
            </a:pPr>
            <a:r>
              <a:rPr lang="x-none" b="1" dirty="0" smtClean="0"/>
              <a:t>Мастер план за сектор водопривреде Републике Србије</a:t>
            </a:r>
          </a:p>
          <a:p>
            <a:pPr>
              <a:buFontTx/>
              <a:buChar char="-"/>
            </a:pPr>
            <a:r>
              <a:rPr lang="x-none" b="1" dirty="0" smtClean="0"/>
              <a:t>Нацрт Стратегије управљања водама</a:t>
            </a:r>
          </a:p>
          <a:p>
            <a:pPr>
              <a:buFontTx/>
              <a:buChar char="-"/>
            </a:pPr>
            <a:r>
              <a:rPr lang="x-none" b="1" dirty="0" smtClean="0"/>
              <a:t>Нацрт Плана заштите вода од загађења (насеља су груписана у 388 насељених места – агломерација)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10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43071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sz="3600" b="1" dirty="0" smtClean="0"/>
              <a:t/>
            </a:r>
            <a:br>
              <a:rPr lang="sr-Cyrl-CS" sz="3600" b="1" dirty="0" smtClean="0"/>
            </a:br>
            <a:r>
              <a:rPr lang="x-none" sz="3600" b="1" smtClean="0"/>
              <a:t>Инвестиционо </a:t>
            </a:r>
            <a:r>
              <a:rPr lang="x-none" sz="3600" b="1" dirty="0"/>
              <a:t>планирање у сектору вода</a:t>
            </a:r>
            <a:r>
              <a:rPr lang="x-none" smtClean="0"/>
              <a:t/>
            </a:r>
            <a:br>
              <a:rPr lang="x-none" smtClean="0"/>
            </a:br>
            <a:r>
              <a:rPr lang="sr-Cyrl-CS" dirty="0" smtClean="0"/>
              <a:t/>
            </a:r>
            <a:br>
              <a:rPr lang="sr-Cyrl-CS" dirty="0" smtClean="0"/>
            </a:br>
            <a:r>
              <a:rPr lang="x-none" sz="3100" b="1" i="1" smtClean="0">
                <a:solidFill>
                  <a:srgbClr val="0070C0"/>
                </a:solidFill>
              </a:rPr>
              <a:t>Претпоставке </a:t>
            </a:r>
            <a:r>
              <a:rPr lang="x-none" sz="3100" b="1" i="1" dirty="0" smtClean="0">
                <a:solidFill>
                  <a:srgbClr val="0070C0"/>
                </a:solidFill>
              </a:rPr>
              <a:t>за идентификацију потребне инфраструктуре за имплементацију Директиве о третману комуналних отпадних вода</a:t>
            </a:r>
            <a:endParaRPr lang="en-US" sz="3100" b="1" i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62981"/>
            <a:ext cx="10515600" cy="3613354"/>
          </a:xfrm>
        </p:spPr>
        <p:txBody>
          <a:bodyPr>
            <a:normAutofit/>
          </a:bodyPr>
          <a:lstStyle/>
          <a:p>
            <a:r>
              <a:rPr lang="x-none" b="1" dirty="0" smtClean="0"/>
              <a:t>Осетљива подручја – целокупна територија Републике Србије – терцијални третман у случају свих насеља са више од 10.000 е.с.</a:t>
            </a:r>
          </a:p>
          <a:p>
            <a:r>
              <a:rPr lang="x-none" b="1" dirty="0" smtClean="0"/>
              <a:t>2 специфична циља</a:t>
            </a:r>
            <a:r>
              <a:rPr lang="en-US" b="1" dirty="0" smtClean="0"/>
              <a:t> </a:t>
            </a:r>
            <a:r>
              <a:rPr lang="x-none" b="1" dirty="0" smtClean="0"/>
              <a:t>у вези имплементације Директиве:</a:t>
            </a:r>
          </a:p>
          <a:p>
            <a:pPr lvl="1"/>
            <a:r>
              <a:rPr lang="x-none" sz="2800" b="1" dirty="0" smtClean="0"/>
              <a:t>Повезаност на мрежу – </a:t>
            </a:r>
            <a:r>
              <a:rPr lang="x-none" sz="2800" dirty="0" smtClean="0"/>
              <a:t>повећати</a:t>
            </a:r>
            <a:r>
              <a:rPr lang="x-none" sz="2800" b="1" dirty="0" smtClean="0"/>
              <a:t> </a:t>
            </a:r>
            <a:r>
              <a:rPr lang="x-none" sz="2800" dirty="0" smtClean="0"/>
              <a:t>стопу </a:t>
            </a:r>
            <a:r>
              <a:rPr lang="x-none" sz="2800" dirty="0"/>
              <a:t>прикључености за насеља </a:t>
            </a:r>
            <a:r>
              <a:rPr lang="x-none" sz="2800" dirty="0" smtClean="0"/>
              <a:t>са више </a:t>
            </a:r>
            <a:r>
              <a:rPr lang="x-none" sz="2800" dirty="0"/>
              <a:t>од 2.000 е.с. н</a:t>
            </a:r>
            <a:r>
              <a:rPr lang="x-none" sz="2800" dirty="0" smtClean="0"/>
              <a:t>а 99</a:t>
            </a:r>
            <a:r>
              <a:rPr lang="x-none" sz="2800" dirty="0"/>
              <a:t>% </a:t>
            </a:r>
            <a:r>
              <a:rPr lang="x-none" sz="2800" smtClean="0"/>
              <a:t>до 2041</a:t>
            </a:r>
            <a:r>
              <a:rPr lang="sr-Cyrl-CS" sz="2800" dirty="0" smtClean="0"/>
              <a:t>. године</a:t>
            </a:r>
            <a:endParaRPr lang="x-none" sz="2800" dirty="0" smtClean="0"/>
          </a:p>
          <a:p>
            <a:pPr lvl="1"/>
            <a:r>
              <a:rPr lang="x-none" sz="2800" b="1" smtClean="0"/>
              <a:t>Адекватан </a:t>
            </a:r>
            <a:r>
              <a:rPr lang="x-none" sz="2800" b="1" dirty="0" smtClean="0"/>
              <a:t>третман </a:t>
            </a:r>
            <a:r>
              <a:rPr lang="x-none" sz="2800" dirty="0" smtClean="0"/>
              <a:t>– услуга адекватног третмана биће обезбеђена за 99% агломерација са више од 2.000 е.с.  до </a:t>
            </a:r>
            <a:r>
              <a:rPr lang="x-none" sz="2800" smtClean="0"/>
              <a:t>2041.</a:t>
            </a:r>
            <a:r>
              <a:rPr lang="sr-Cyrl-CS" sz="2800" dirty="0" smtClean="0"/>
              <a:t> године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11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56866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x-none" sz="3200" b="1" smtClean="0"/>
              <a:t>Инвестиционо планирање у сектору вода</a:t>
            </a:r>
            <a:r>
              <a:rPr lang="x-none" sz="3200" smtClean="0"/>
              <a:t> </a:t>
            </a:r>
            <a:r>
              <a:rPr lang="sr-Cyrl-RS" sz="3200" dirty="0" smtClean="0"/>
              <a:t/>
            </a:r>
            <a:br>
              <a:rPr lang="sr-Cyrl-RS" sz="3200" dirty="0" smtClean="0"/>
            </a:br>
            <a:r>
              <a:rPr lang="x-none" sz="2800" b="1" i="1" smtClean="0">
                <a:solidFill>
                  <a:srgbClr val="0070C0"/>
                </a:solidFill>
              </a:rPr>
              <a:t>Процењени инвестициони </a:t>
            </a:r>
            <a:r>
              <a:rPr lang="x-none" sz="2800" b="1" i="1" dirty="0" smtClean="0">
                <a:solidFill>
                  <a:srgbClr val="0070C0"/>
                </a:solidFill>
              </a:rPr>
              <a:t>трошкови за имплементацију </a:t>
            </a:r>
            <a:r>
              <a:rPr lang="x-none" sz="2800" b="1" i="1" dirty="0">
                <a:solidFill>
                  <a:srgbClr val="0070C0"/>
                </a:solidFill>
              </a:rPr>
              <a:t>Директиве о третману комуналних отпадних вода</a:t>
            </a:r>
            <a:endParaRPr lang="en-US" sz="2800" b="1" i="1" dirty="0">
              <a:solidFill>
                <a:srgbClr val="0070C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68320722"/>
              </p:ext>
            </p:extLst>
          </p:nvPr>
        </p:nvGraphicFramePr>
        <p:xfrm>
          <a:off x="838200" y="1925794"/>
          <a:ext cx="10515600" cy="121920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121219"/>
                <a:gridCol w="1383981"/>
                <a:gridCol w="1752600"/>
                <a:gridCol w="1752600"/>
                <a:gridCol w="1752600"/>
                <a:gridCol w="1752600"/>
              </a:tblGrid>
              <a:tr h="18288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b="1" dirty="0">
                          <a:solidFill>
                            <a:schemeClr val="tx1"/>
                          </a:solidFill>
                          <a:effectLst/>
                        </a:rPr>
                        <a:t>Финансијски период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 2015-2041.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2015-2020.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2021-2027.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2028-2034.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2035-2041.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b="1" dirty="0">
                          <a:solidFill>
                            <a:schemeClr val="tx1"/>
                          </a:solidFill>
                          <a:effectLst/>
                        </a:rPr>
                        <a:t>Укупно 2015-2041.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b="1" dirty="0">
                          <a:solidFill>
                            <a:schemeClr val="tx1"/>
                          </a:solidFill>
                          <a:effectLst/>
                        </a:rPr>
                        <a:t>Процењени инвестициони трошкови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374.88</a:t>
                      </a:r>
                      <a:endParaRPr lang="en-US" sz="1800" b="1" dirty="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1,143.49</a:t>
                      </a:r>
                      <a:endParaRPr lang="en-US" sz="1800" b="1" dirty="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2,404.97</a:t>
                      </a:r>
                      <a:endParaRPr lang="en-US" sz="1800" b="1" dirty="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1,038.92</a:t>
                      </a:r>
                      <a:endParaRPr lang="en-US" sz="1800" b="1" dirty="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4,962.26</a:t>
                      </a:r>
                      <a:endParaRPr lang="en-US" sz="1800" b="1" dirty="0">
                        <a:solidFill>
                          <a:srgbClr val="FF0000"/>
                        </a:solidFill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16835" y="3448572"/>
            <a:ext cx="10836965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x-none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Инвестиције за испуњење захтева Директиве</a:t>
            </a:r>
            <a:r>
              <a:rPr kumimoji="0" lang="x-none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око 4,96 милијарди еура за 315 насељених места са више од 2000 е.с. (фиксни трошкови 8%, припрема пројеката 12%, инвестиције 80% од укупних </a:t>
            </a:r>
            <a:r>
              <a:rPr kumimoji="0" lang="x-none" sz="2400" b="1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трош.)</a:t>
            </a:r>
            <a:endParaRPr kumimoji="0" lang="x-none" sz="2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ea typeface="Times New Roman" pitchFamily="18" charset="0"/>
                <a:cs typeface="Times New Roman" pitchFamily="18" charset="0"/>
              </a:rPr>
              <a:t>Реализација инвестиционих пројеката у насељеним местима подељена је на </a:t>
            </a:r>
            <a:r>
              <a:rPr lang="ru-RU" sz="2400" b="1" dirty="0" smtClean="0">
                <a:ea typeface="Times New Roman" pitchFamily="18" charset="0"/>
                <a:cs typeface="Times New Roman" pitchFamily="18" charset="0"/>
              </a:rPr>
              <a:t>четири </a:t>
            </a:r>
            <a:r>
              <a:rPr lang="ru-RU" sz="2400" b="1" dirty="0">
                <a:ea typeface="Times New Roman" pitchFamily="18" charset="0"/>
                <a:cs typeface="Times New Roman" pitchFamily="18" charset="0"/>
              </a:rPr>
              <a:t>инвестициона периода  (планирање и периоди финансирања ЕУ</a:t>
            </a:r>
            <a:r>
              <a:rPr lang="ru-RU" sz="2400" b="1" dirty="0" smtClean="0">
                <a:ea typeface="Times New Roman" pitchFamily="18" charset="0"/>
                <a:cs typeface="Times New Roman" pitchFamily="18" charset="0"/>
              </a:rPr>
              <a:t>)</a:t>
            </a:r>
            <a:endParaRPr lang="ru-RU" sz="2400" b="1" dirty="0">
              <a:ea typeface="Times New Roman" pitchFamily="18" charset="0"/>
              <a:cs typeface="Times New Roman" pitchFamily="18" charset="0"/>
            </a:endParaRPr>
          </a:p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ea typeface="Times New Roman" pitchFamily="18" charset="0"/>
                <a:cs typeface="Times New Roman" pitchFamily="18" charset="0"/>
              </a:rPr>
              <a:t>У сваком периоду реализације приоритет се даје већим </a:t>
            </a:r>
            <a:r>
              <a:rPr lang="ru-RU" sz="2400" b="1" dirty="0" smtClean="0">
                <a:ea typeface="Times New Roman" pitchFamily="18" charset="0"/>
                <a:cs typeface="Times New Roman" pitchFamily="18" charset="0"/>
              </a:rPr>
              <a:t>насељима</a:t>
            </a:r>
            <a:endParaRPr kumimoji="0" lang="x-none" sz="2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x-none" sz="2400" b="1" dirty="0">
                <a:ea typeface="Times New Roman" pitchFamily="18" charset="0"/>
                <a:cs typeface="Times New Roman" pitchFamily="18" charset="0"/>
              </a:rPr>
              <a:t> </a:t>
            </a:r>
            <a:r>
              <a:rPr lang="x-none" sz="2400" b="1" baseline="0" dirty="0" smtClean="0">
                <a:ea typeface="Times New Roman" pitchFamily="18" charset="0"/>
                <a:cs typeface="Times New Roman" pitchFamily="18" charset="0"/>
              </a:rPr>
              <a:t>Сва</a:t>
            </a:r>
            <a:r>
              <a:rPr lang="x-none" sz="2400" b="1" dirty="0" smtClean="0">
                <a:ea typeface="Times New Roman" pitchFamily="18" charset="0"/>
                <a:cs typeface="Times New Roman" pitchFamily="18" charset="0"/>
              </a:rPr>
              <a:t> насеља са више од 10.000 е.с. имплементираће </a:t>
            </a:r>
            <a:r>
              <a:rPr lang="x-none" sz="2400" b="1" smtClean="0">
                <a:ea typeface="Times New Roman" pitchFamily="18" charset="0"/>
                <a:cs typeface="Times New Roman" pitchFamily="18" charset="0"/>
              </a:rPr>
              <a:t>терцијални третман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12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16527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935" y="365125"/>
            <a:ext cx="10763865" cy="1065469"/>
          </a:xfrm>
        </p:spPr>
        <p:txBody>
          <a:bodyPr>
            <a:normAutofit/>
          </a:bodyPr>
          <a:lstStyle/>
          <a:p>
            <a:r>
              <a:rPr lang="x-none" sz="3600" b="1" dirty="0"/>
              <a:t>Инвестиционо планирање у сектору вода</a:t>
            </a:r>
            <a:r>
              <a:rPr lang="x-none" sz="3600" dirty="0" smtClean="0"/>
              <a:t/>
            </a:r>
            <a:br>
              <a:rPr lang="x-none" sz="3600" dirty="0" smtClean="0"/>
            </a:br>
            <a:r>
              <a:rPr lang="x-none" sz="2400" b="1" i="1" smtClean="0">
                <a:solidFill>
                  <a:srgbClr val="0070C0"/>
                </a:solidFill>
              </a:rPr>
              <a:t>Одрживост ПИ </a:t>
            </a:r>
            <a:r>
              <a:rPr lang="x-none" sz="2400" b="1" i="1" dirty="0" smtClean="0">
                <a:solidFill>
                  <a:srgbClr val="0070C0"/>
                </a:solidFill>
              </a:rPr>
              <a:t>за Директиву о третману комуналних вода</a:t>
            </a:r>
            <a:endParaRPr lang="en-US" sz="2400" b="1" i="1" dirty="0">
              <a:solidFill>
                <a:srgbClr val="0070C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11" y="1808104"/>
            <a:ext cx="6394305" cy="2016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19" y="4136624"/>
            <a:ext cx="6399683" cy="2018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70502" y="1225689"/>
            <a:ext cx="512149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000" b="1" dirty="0" smtClean="0"/>
              <a:t>Сценарио 1.– оперативни трошкови процењени према домаћим пројекцијама – повећање тарифа 5-10% по свакој години</a:t>
            </a:r>
          </a:p>
          <a:p>
            <a:endParaRPr lang="x-none" sz="2000" b="1" dirty="0" smtClean="0"/>
          </a:p>
          <a:p>
            <a:r>
              <a:rPr lang="x-none" sz="2000" b="1" dirty="0" smtClean="0"/>
              <a:t>Сценарио 2. – међународни параметри – повећање тарифа 4-7% по свакој години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Очигледан </a:t>
            </a:r>
            <a:r>
              <a:rPr lang="ru-RU" sz="2000" b="1" dirty="0"/>
              <a:t>закључак ове прелиминарне анализе је да постизање пуне усаглашености изискује дужи период,  и да ће овај приказани прелиминарни план имплементације бити велики удар на платежну моћ домаћинстава, без обзира на то што је одржив. </a:t>
            </a:r>
            <a:endParaRPr lang="ru-RU" sz="2000" b="1" dirty="0" smtClean="0"/>
          </a:p>
          <a:p>
            <a:endParaRPr lang="ru-RU" sz="2000" b="1" dirty="0"/>
          </a:p>
          <a:p>
            <a:r>
              <a:rPr lang="ru-RU" sz="2000" b="1" dirty="0" smtClean="0"/>
              <a:t>Република </a:t>
            </a:r>
            <a:r>
              <a:rPr lang="ru-RU" sz="2000" b="1" dirty="0"/>
              <a:t>Србија у овом тренутку не може да разматра ранији датум за постизање </a:t>
            </a:r>
            <a:r>
              <a:rPr lang="ru-RU" sz="2000" b="1" dirty="0" smtClean="0"/>
              <a:t>усаглашености од 2041. год.</a:t>
            </a:r>
            <a:endParaRPr lang="en-US" sz="20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13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86957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sz="3600" b="1" dirty="0"/>
              <a:t>Инвестиционо планирање у сектору </a:t>
            </a:r>
            <a:r>
              <a:rPr lang="x-none" sz="3600" b="1" dirty="0" smtClean="0"/>
              <a:t>вода</a:t>
            </a:r>
            <a:r>
              <a:rPr lang="x-none" b="1" dirty="0" smtClean="0"/>
              <a:t/>
            </a:r>
            <a:br>
              <a:rPr lang="x-none" b="1" dirty="0" smtClean="0"/>
            </a:br>
            <a:r>
              <a:rPr lang="x-none" sz="3100" b="1" i="1" dirty="0" smtClean="0">
                <a:solidFill>
                  <a:srgbClr val="0070C0"/>
                </a:solidFill>
              </a:rPr>
              <a:t>Извори финансирања за </a:t>
            </a:r>
            <a:r>
              <a:rPr lang="x-none" sz="3100" b="1" i="1" dirty="0">
                <a:solidFill>
                  <a:srgbClr val="0070C0"/>
                </a:solidFill>
              </a:rPr>
              <a:t>имплементацију Директиве о третману комуналних отпадних вода</a:t>
            </a:r>
            <a:endParaRPr lang="en-GB" sz="3100" b="1" i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841268"/>
            <a:ext cx="10972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2800" b="1" dirty="0" smtClean="0"/>
              <a:t>Извори финансирања капиталних инвестиција: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ru-RU" sz="2800" b="1" dirty="0" smtClean="0"/>
              <a:t>Национална јавна средства </a:t>
            </a:r>
            <a:r>
              <a:rPr lang="ru-RU" sz="2800" b="1" dirty="0"/>
              <a:t>(републички буџет, национални фонд за воде, покрајински фонд за воде, буџети и фондови локалних самоуправа</a:t>
            </a:r>
            <a:r>
              <a:rPr lang="ru-RU" sz="2800" b="1" dirty="0" smtClean="0"/>
              <a:t>)</a:t>
            </a:r>
            <a:endParaRPr lang="ru-RU" sz="2800" b="1" dirty="0"/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ru-RU" sz="2800" b="1" dirty="0" smtClean="0"/>
              <a:t>Фондови ЕУ</a:t>
            </a:r>
            <a:endParaRPr lang="ru-RU" sz="2800" b="1" dirty="0"/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ru-RU" sz="2800" b="1" dirty="0" smtClean="0"/>
              <a:t>Остала неповратна средства </a:t>
            </a:r>
            <a:r>
              <a:rPr lang="ru-RU" sz="2800" b="1" dirty="0"/>
              <a:t>из </a:t>
            </a:r>
            <a:r>
              <a:rPr lang="ru-RU" sz="2800" b="1" dirty="0" smtClean="0"/>
              <a:t>донација</a:t>
            </a:r>
            <a:endParaRPr lang="ru-RU" sz="2800" b="1" dirty="0"/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ru-RU" sz="2800" b="1" dirty="0" smtClean="0"/>
              <a:t>Кредити</a:t>
            </a:r>
            <a:endParaRPr lang="ru-RU" sz="2800" b="1" dirty="0"/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ru-RU" sz="2800" b="1" dirty="0" smtClean="0"/>
              <a:t>Остали извори</a:t>
            </a:r>
            <a:endParaRPr lang="ru-RU" sz="2800" b="1" dirty="0"/>
          </a:p>
          <a:p>
            <a:pPr lvl="1" algn="just"/>
            <a:endParaRPr lang="en-GB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14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54207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sz="3600" b="1" dirty="0"/>
              <a:t>Инвестиционо планирање у сектору вода</a:t>
            </a:r>
            <a:r>
              <a:rPr lang="x-none" b="1" dirty="0"/>
              <a:t/>
            </a:r>
            <a:br>
              <a:rPr lang="x-none" b="1" dirty="0"/>
            </a:br>
            <a:r>
              <a:rPr lang="x-none" sz="3100" b="1" dirty="0" smtClean="0">
                <a:solidFill>
                  <a:srgbClr val="0070C0"/>
                </a:solidFill>
              </a:rPr>
              <a:t>Ф</a:t>
            </a:r>
            <a:r>
              <a:rPr lang="x-none" sz="3100" b="1" i="1" dirty="0" smtClean="0">
                <a:solidFill>
                  <a:srgbClr val="0070C0"/>
                </a:solidFill>
              </a:rPr>
              <a:t>инансијски микс </a:t>
            </a:r>
            <a:r>
              <a:rPr lang="x-none" sz="3100" b="1" i="1" dirty="0">
                <a:solidFill>
                  <a:srgbClr val="0070C0"/>
                </a:solidFill>
              </a:rPr>
              <a:t>за имплементацију Директиве о третману комуналних отпадних вода</a:t>
            </a:r>
            <a:endParaRPr lang="en-US" sz="3100" dirty="0">
              <a:solidFill>
                <a:srgbClr val="0070C0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82950" y="22637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2222435"/>
              </p:ext>
            </p:extLst>
          </p:nvPr>
        </p:nvGraphicFramePr>
        <p:xfrm>
          <a:off x="1029143" y="1889592"/>
          <a:ext cx="9993532" cy="4803660"/>
        </p:xfrm>
        <a:graphic>
          <a:graphicData uri="http://schemas.openxmlformats.org/drawingml/2006/table">
            <a:tbl>
              <a:tblPr firstRow="1" firstCol="1" bandRow="1"/>
              <a:tblGrid>
                <a:gridCol w="4291002"/>
                <a:gridCol w="2493819"/>
                <a:gridCol w="1978429"/>
                <a:gridCol w="1230282"/>
              </a:tblGrid>
              <a:tr h="213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НОМИНАЛНА ВРЕДНОСТ У МИЛИОНИМА €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НСВ на 4 %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</a:tr>
              <a:tr h="6308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УКУПНИ ОПЕРАТИВНИ ТРОШКОВИ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4627,58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48%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2116,86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</a:tr>
              <a:tr h="4503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Повраћај трошкова кроз тарифе за воду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4627,58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350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УКУПНИ ИНВЕСТИЦИОНИ ТРОШКОВИ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4962,26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52%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2717,16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</a:tr>
              <a:tr h="8393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Неповратна средства ЕУ и осталих донатора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2649,13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53%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81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Национално учешће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2313,13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47%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435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УКУПНЕ ИНВЕСТИЦИЈЕ И ОПЕРАТИВНИ ТРОШКОВИ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9.589,83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4.834,02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60" marR="41860" marT="586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15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95565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5254" y="1459833"/>
            <a:ext cx="8185597" cy="380273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x-none" sz="6400" b="1" dirty="0" smtClean="0"/>
              <a:t>Хвала на пажњи!</a:t>
            </a:r>
          </a:p>
          <a:p>
            <a:pPr marL="0" indent="0" algn="ctr">
              <a:buNone/>
            </a:pPr>
            <a:endParaRPr lang="x-none" sz="3600" b="1" dirty="0" smtClean="0"/>
          </a:p>
          <a:p>
            <a:pPr marL="0" indent="0" algn="ctr">
              <a:buNone/>
            </a:pPr>
            <a:r>
              <a:rPr lang="x-none" sz="4500" b="1" dirty="0" smtClean="0"/>
              <a:t>Драгана Механџић</a:t>
            </a:r>
          </a:p>
          <a:p>
            <a:pPr marL="0" indent="0" algn="ctr">
              <a:buNone/>
            </a:pPr>
            <a:endParaRPr lang="ru-RU" sz="1600" b="1" dirty="0" smtClean="0"/>
          </a:p>
          <a:p>
            <a:pPr marL="0" indent="0" algn="ctr">
              <a:buNone/>
            </a:pPr>
            <a:r>
              <a:rPr lang="ru-RU" sz="4000" b="1" dirty="0" smtClean="0"/>
              <a:t>Шеф Одсека за </a:t>
            </a:r>
            <a:r>
              <a:rPr lang="ru-RU" sz="4000" b="1" dirty="0"/>
              <a:t>спровођење и праћење спровођења пројеката финансираних из фондова ЕУ и међународне помоћи у области животне средине</a:t>
            </a:r>
            <a:br>
              <a:rPr lang="ru-RU" sz="4000" b="1" dirty="0"/>
            </a:br>
            <a:endParaRPr lang="ru-RU" sz="4000" b="1" dirty="0" smtClean="0"/>
          </a:p>
          <a:p>
            <a:pPr marL="0" indent="0" algn="ctr">
              <a:buNone/>
            </a:pPr>
            <a:r>
              <a:rPr lang="ru-RU" sz="4000" b="1" dirty="0" smtClean="0"/>
              <a:t>Сектор </a:t>
            </a:r>
            <a:r>
              <a:rPr lang="ru-RU" sz="4000" b="1" dirty="0"/>
              <a:t>за међународну </a:t>
            </a:r>
            <a:r>
              <a:rPr lang="ru-RU" sz="4000" b="1" dirty="0" smtClean="0"/>
              <a:t>сарадњу </a:t>
            </a:r>
            <a:r>
              <a:rPr lang="ru-RU" sz="4000" b="1" dirty="0"/>
              <a:t>и европске интеграције</a:t>
            </a:r>
            <a:endParaRPr lang="en-US" sz="4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16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911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2586" y="1457214"/>
            <a:ext cx="9238445" cy="2792814"/>
          </a:xfrm>
        </p:spPr>
        <p:txBody>
          <a:bodyPr>
            <a:noAutofit/>
          </a:bodyPr>
          <a:lstStyle/>
          <a:p>
            <a:r>
              <a:rPr lang="ru-RU" sz="4400" dirty="0"/>
              <a:t>План имплементације и финансијске импликације</a:t>
            </a:r>
            <a:br>
              <a:rPr lang="ru-RU" sz="4400" dirty="0"/>
            </a:br>
            <a:r>
              <a:rPr lang="x-none" sz="4400" dirty="0" smtClean="0"/>
              <a:t/>
            </a:r>
            <a:br>
              <a:rPr lang="x-none" sz="4400" dirty="0" smtClean="0"/>
            </a:br>
            <a:r>
              <a:rPr lang="ru-RU" sz="4400" dirty="0" smtClean="0"/>
              <a:t>Управљање </a:t>
            </a:r>
            <a:r>
              <a:rPr lang="ru-RU" sz="4400" dirty="0"/>
              <a:t>отпадом и отпадним </a:t>
            </a:r>
            <a:r>
              <a:rPr lang="ru-RU" sz="4400" dirty="0" smtClean="0"/>
              <a:t>водама</a:t>
            </a:r>
            <a:endParaRPr lang="x-none" sz="4400" dirty="0"/>
          </a:p>
        </p:txBody>
      </p:sp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4000" b="1" smtClean="0"/>
              <a:t>Сврха </a:t>
            </a:r>
            <a:r>
              <a:rPr lang="sr-Cyrl-CS" sz="4000" b="1" dirty="0" smtClean="0"/>
              <a:t>Плана имплементације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19420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x-none" b="1" smtClean="0"/>
              <a:t>Пружа </a:t>
            </a:r>
            <a:r>
              <a:rPr lang="x-none" b="1" dirty="0" smtClean="0"/>
              <a:t>подршку у планирању и развоју инфраструктуре за управљање отпадом и отпадним водама – за </a:t>
            </a:r>
            <a:r>
              <a:rPr lang="x-none" b="1" smtClean="0"/>
              <a:t>потребе скрининга</a:t>
            </a:r>
            <a:endParaRPr lang="x-none" b="1" dirty="0" smtClean="0"/>
          </a:p>
          <a:p>
            <a:pPr algn="just"/>
            <a:r>
              <a:rPr lang="x-none" b="1" smtClean="0"/>
              <a:t>План имплементације</a:t>
            </a:r>
            <a:r>
              <a:rPr lang="en-US" b="1" dirty="0" smtClean="0"/>
              <a:t> </a:t>
            </a:r>
            <a:r>
              <a:rPr lang="x-none" b="1" smtClean="0"/>
              <a:t>за отпад подразумева спровођење захтева неколико европских директива кроз успостављање регионалних система за управљање отпадом</a:t>
            </a:r>
          </a:p>
          <a:p>
            <a:pPr algn="just"/>
            <a:r>
              <a:rPr lang="sr-Cyrl-RS" b="1" dirty="0" smtClean="0"/>
              <a:t>П</a:t>
            </a:r>
            <a:r>
              <a:rPr lang="x-none" b="1" smtClean="0"/>
              <a:t>релиминарни нацрт </a:t>
            </a:r>
            <a:r>
              <a:rPr lang="sr-Cyrl-CS" b="1" dirty="0" smtClean="0"/>
              <a:t>Плана имплементације </a:t>
            </a:r>
            <a:r>
              <a:rPr lang="x-none" b="1" smtClean="0"/>
              <a:t>за Директиву о третману комуналних отпадних вода</a:t>
            </a:r>
          </a:p>
          <a:p>
            <a:pPr algn="just"/>
            <a:r>
              <a:rPr lang="x-none" b="1" smtClean="0"/>
              <a:t>СПИ </a:t>
            </a:r>
            <a:r>
              <a:rPr lang="x-none" b="1" dirty="0"/>
              <a:t>(</a:t>
            </a:r>
            <a:r>
              <a:rPr lang="en-US" b="1" dirty="0"/>
              <a:t>DSIP) </a:t>
            </a:r>
            <a:r>
              <a:rPr lang="x-none" b="1" dirty="0" smtClean="0"/>
              <a:t>- Подржаће преговарање транзиционих периода за спровођење европских директивa које захтевају велика </a:t>
            </a:r>
            <a:r>
              <a:rPr lang="x-none" b="1" smtClean="0"/>
              <a:t>финансијска улагања</a:t>
            </a: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3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14193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333" y="274638"/>
            <a:ext cx="11286067" cy="90805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x-none" sz="3200" b="1" smtClean="0"/>
              <a:t>Инвестиционо планирање</a:t>
            </a:r>
            <a:r>
              <a:rPr lang="x-none" sz="3200" b="1"/>
              <a:t/>
            </a:r>
            <a:br>
              <a:rPr lang="x-none" sz="3200" b="1"/>
            </a:br>
            <a:r>
              <a:rPr lang="x-none" sz="2800" b="1" i="1" smtClean="0">
                <a:solidFill>
                  <a:srgbClr val="00B050"/>
                </a:solidFill>
              </a:rPr>
              <a:t>Принципи </a:t>
            </a:r>
            <a:r>
              <a:rPr lang="x-none" sz="2800" b="1" i="1" dirty="0" smtClean="0">
                <a:solidFill>
                  <a:srgbClr val="00B050"/>
                </a:solidFill>
              </a:rPr>
              <a:t>за финансирање</a:t>
            </a:r>
            <a:endParaRPr lang="en-US" sz="2800" b="1" i="1" dirty="0">
              <a:solidFill>
                <a:srgbClr val="00B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64758462"/>
              </p:ext>
            </p:extLst>
          </p:nvPr>
        </p:nvGraphicFramePr>
        <p:xfrm>
          <a:off x="609600" y="1393724"/>
          <a:ext cx="10972800" cy="5242007"/>
        </p:xfrm>
        <a:graphic>
          <a:graphicData uri="http://schemas.openxmlformats.org/drawingml/2006/table">
            <a:tbl>
              <a:tblPr/>
              <a:tblGrid>
                <a:gridCol w="850900"/>
                <a:gridCol w="10121900"/>
              </a:tblGrid>
              <a:tr h="4216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+mn-lt"/>
                        </a:rPr>
                        <a:t>Концентрисање средстава на најскупље секторе (отпадне воде, отпад)</a:t>
                      </a:r>
                      <a:endParaRPr lang="ru-RU" sz="2000" b="1" dirty="0">
                        <a:latin typeface="+mn-lt"/>
                      </a:endParaRP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6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+mn-lt"/>
                        </a:rPr>
                        <a:t>Испуњавање ЕУ захтева уз најнижи трошак</a:t>
                      </a:r>
                      <a:endParaRPr lang="ru-RU" sz="2000" b="1" dirty="0">
                        <a:latin typeface="+mn-lt"/>
                      </a:endParaRP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6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+mn-lt"/>
                        </a:rPr>
                        <a:t>Јавна средства намењена за приоритетну јавну инфраструктуру</a:t>
                      </a:r>
                      <a:endParaRPr lang="ru-RU" sz="2000" b="1" dirty="0">
                        <a:latin typeface="+mn-lt"/>
                      </a:endParaRP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6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+mn-lt"/>
                        </a:rPr>
                        <a:t>Сарадња у циљу смањења трошкова (регионализација)</a:t>
                      </a:r>
                      <a:endParaRPr lang="ru-RU" sz="2000" b="1" dirty="0">
                        <a:latin typeface="+mn-lt"/>
                      </a:endParaRP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6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+mn-lt"/>
                        </a:rPr>
                        <a:t>Фазни (етапни) приступ током реализације (смањење ризика и трошкова)</a:t>
                      </a:r>
                      <a:endParaRPr lang="ru-RU" sz="2000" b="1" dirty="0">
                        <a:latin typeface="+mn-lt"/>
                      </a:endParaRP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60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+mn-lt"/>
                        </a:rPr>
                        <a:t>Расподела средстава ЕУ између приоритетних </a:t>
                      </a:r>
                      <a:r>
                        <a:rPr lang="ru-RU" sz="2000" b="1" dirty="0" smtClean="0">
                          <a:latin typeface="+mn-lt"/>
                        </a:rPr>
                        <a:t>инфраструктурних </a:t>
                      </a:r>
                      <a:r>
                        <a:rPr lang="ru-RU" sz="2000" b="1" dirty="0" smtClean="0">
                          <a:latin typeface="+mn-lt"/>
                        </a:rPr>
                        <a:t>потреба (70% за воде и 30% за отпад)</a:t>
                      </a:r>
                      <a:endParaRPr lang="ru-RU" sz="2000" b="1" dirty="0">
                        <a:latin typeface="+mn-lt"/>
                      </a:endParaRP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6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+mn-lt"/>
                        </a:rPr>
                        <a:t>Предност</a:t>
                      </a:r>
                      <a:r>
                        <a:rPr lang="ru-RU" sz="2000" b="1" baseline="0" dirty="0" smtClean="0">
                          <a:latin typeface="+mn-lt"/>
                        </a:rPr>
                        <a:t> пројектима који</a:t>
                      </a:r>
                      <a:r>
                        <a:rPr lang="ru-RU" sz="2000" b="1" dirty="0" smtClean="0">
                          <a:latin typeface="+mn-lt"/>
                        </a:rPr>
                        <a:t> имају највећи утицај на животну средину</a:t>
                      </a:r>
                      <a:endParaRPr lang="ru-RU" sz="2000" b="1" dirty="0">
                        <a:latin typeface="+mn-lt"/>
                      </a:endParaRP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6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+mn-lt"/>
                        </a:rPr>
                        <a:t>Генерисање</a:t>
                      </a:r>
                      <a:r>
                        <a:rPr lang="ru-RU" sz="2000" b="1" baseline="0" dirty="0" smtClean="0">
                          <a:latin typeface="+mn-lt"/>
                        </a:rPr>
                        <a:t> </a:t>
                      </a:r>
                      <a:r>
                        <a:rPr lang="ru-RU" sz="2000" b="1" dirty="0" smtClean="0">
                          <a:latin typeface="+mn-lt"/>
                        </a:rPr>
                        <a:t>максималних средстава за област животне средине путем суфинансирања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mbria" pitchFamily="18" charset="0"/>
                        <a:cs typeface="Cambria" pitchFamily="18" charset="0"/>
                      </a:endParaRP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6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+mn-lt"/>
                        </a:rPr>
                        <a:t>Учинити инвестиције приступачним (приходи од домаћинства 1,5% за отпад, 4% за воде)</a:t>
                      </a:r>
                      <a:endParaRPr lang="ru-RU" sz="2000" b="1" dirty="0">
                        <a:latin typeface="+mn-lt"/>
                      </a:endParaRP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6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+mn-lt"/>
                        </a:rPr>
                        <a:t>Дугорочно планирање у циљу унапређења инвестиционог процеса </a:t>
                      </a:r>
                      <a:endParaRPr lang="ru-RU" sz="2000" b="1" dirty="0">
                        <a:latin typeface="+mn-lt"/>
                      </a:endParaRP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16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+mn-lt"/>
                        </a:rPr>
                        <a:t>Активно учешће свих заинтересованих страна у припреми пројеката (посебно локалних</a:t>
                      </a:r>
                      <a:r>
                        <a:rPr lang="ru-RU" sz="2000" b="1" baseline="0" dirty="0" smtClean="0">
                          <a:latin typeface="+mn-lt"/>
                        </a:rPr>
                        <a:t> самоуправа</a:t>
                      </a:r>
                      <a:r>
                        <a:rPr lang="ru-RU" sz="2000" b="1" dirty="0" smtClean="0">
                          <a:latin typeface="+mn-lt"/>
                        </a:rPr>
                        <a:t> у развоју предлога пројеката)</a:t>
                      </a:r>
                      <a:endParaRPr lang="ru-RU" sz="2000" b="1" dirty="0">
                        <a:latin typeface="+mn-lt"/>
                      </a:endParaRPr>
                    </a:p>
                  </a:txBody>
                  <a:tcPr marL="121920" marR="121920" marT="45723" marB="45723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8568AD5-7487-4D34-9F26-025EC8ABCD2F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</p:spTree>
    <p:extLst>
      <p:ext uri="{BB962C8B-B14F-4D97-AF65-F5344CB8AC3E}">
        <p14:creationId xmlns="" xmlns:p14="http://schemas.microsoft.com/office/powerpoint/2010/main" val="428664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941" y="365125"/>
            <a:ext cx="11642501" cy="1325563"/>
          </a:xfrm>
        </p:spPr>
        <p:txBody>
          <a:bodyPr>
            <a:normAutofit/>
          </a:bodyPr>
          <a:lstStyle/>
          <a:p>
            <a:r>
              <a:rPr lang="x-none" sz="3600" b="1" dirty="0" smtClean="0"/>
              <a:t>Инвестиционо планирање у сектору отпада </a:t>
            </a:r>
            <a:r>
              <a:rPr lang="x-none" b="1" dirty="0" smtClean="0"/>
              <a:t/>
            </a:r>
            <a:br>
              <a:rPr lang="x-none" b="1" dirty="0" smtClean="0"/>
            </a:br>
            <a:r>
              <a:rPr lang="x-none" sz="3100" b="1" i="1" dirty="0" smtClean="0">
                <a:solidFill>
                  <a:srgbClr val="00B050"/>
                </a:solidFill>
              </a:rPr>
              <a:t>Планирана инфраструктура за управљање комуналним отпадом</a:t>
            </a:r>
            <a:endParaRPr lang="en-US" sz="3100" b="1" i="1" dirty="0">
              <a:solidFill>
                <a:srgbClr val="00B05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108046170"/>
              </p:ext>
            </p:extLst>
          </p:nvPr>
        </p:nvGraphicFramePr>
        <p:xfrm>
          <a:off x="183230" y="1712890"/>
          <a:ext cx="11790406" cy="4933570"/>
        </p:xfrm>
        <a:graphic>
          <a:graphicData uri="http://schemas.openxmlformats.org/drawingml/2006/table">
            <a:tbl>
              <a:tblPr firstRow="1" firstCol="1" bandRow="1"/>
              <a:tblGrid>
                <a:gridCol w="2238948"/>
                <a:gridCol w="3109603"/>
                <a:gridCol w="3332252"/>
                <a:gridCol w="3109603"/>
              </a:tblGrid>
              <a:tr h="472650">
                <a:tc>
                  <a:txBody>
                    <a:bodyPr/>
                    <a:lstStyle/>
                    <a:p>
                      <a:pPr algn="l"/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17" marR="87317" marT="32744" marB="3274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400" b="1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Висока популација - Београд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88" marR="65488" marT="77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18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200" b="1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Региони са великим градовима</a:t>
                      </a:r>
                      <a:r>
                        <a:rPr lang="en-GB" sz="1200" b="1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x-none" sz="1200" b="1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Нови Сад, Ниш, Крагујевац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88" marR="65488" marT="77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200" b="1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Остали региони</a:t>
                      </a:r>
                      <a:endParaRPr lang="en-GB" sz="9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88" marR="65488" marT="773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183"/>
                    </a:solidFill>
                  </a:tcPr>
                </a:tc>
              </a:tr>
              <a:tr h="1890220">
                <a:tc>
                  <a:txBody>
                    <a:bodyPr/>
                    <a:lstStyle/>
                    <a:p>
                      <a:pPr algn="l"/>
                      <a:r>
                        <a:rPr lang="x-none" sz="140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Прва фаза – делимична усклађеност 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17" marR="87317" marT="32744" marB="3274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100% </a:t>
                      </a:r>
                      <a:r>
                        <a:rPr lang="x-none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покривеност </a:t>
                      </a:r>
                      <a:r>
                        <a:rPr lang="x-none" sz="1400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услугом </a:t>
                      </a:r>
                      <a:r>
                        <a:rPr lang="x-none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сакупљања отпада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</a:pPr>
                      <a:r>
                        <a:rPr lang="x-none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Одвојено сакупљање рециклабилних сировина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x-none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папир, пластика, стакло, метал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</a:pPr>
                      <a:r>
                        <a:rPr lang="x-none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Секундарна сепарација рециклабилних сировина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</a:pPr>
                      <a:r>
                        <a:rPr lang="x-none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Прихват отпада од домаћинства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x-none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рециклажна дворишта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x-none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кабасти отпад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x-none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ЕЕО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x-none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опасан отпад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</a:pPr>
                      <a:r>
                        <a:rPr lang="x-none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Санитарна депонија изграђена у складу са стандардима ЕУ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</a:pPr>
                      <a:r>
                        <a:rPr lang="x-none" sz="1400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Одвојено сакупљање </a:t>
                      </a:r>
                      <a:r>
                        <a:rPr lang="x-none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органског отпада </a:t>
                      </a:r>
                      <a:r>
                        <a:rPr lang="x-none" sz="1400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и његово </a:t>
                      </a:r>
                      <a:r>
                        <a:rPr lang="x-none" sz="1400" b="1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комостирање</a:t>
                      </a:r>
                      <a:endParaRPr lang="en-GB" sz="1000" b="1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342900" lvl="0" indent="-342900" algn="l">
                        <a:buFont typeface="Symbol" panose="05050102010706020507" pitchFamily="18" charset="2"/>
                        <a:buChar char=""/>
                      </a:pPr>
                      <a:r>
                        <a:rPr lang="x-none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Затварање постојећих депонија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17" marR="87317" marT="32744" marB="3274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091844">
                <a:tc>
                  <a:txBody>
                    <a:bodyPr/>
                    <a:lstStyle/>
                    <a:p>
                      <a:pPr algn="l"/>
                      <a:r>
                        <a:rPr lang="x-none" sz="140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Друга фаза – пуна уклађеност</a:t>
                      </a:r>
                      <a:endParaRPr lang="en-GB" sz="10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17" marR="87317" marT="32744" marB="3274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Отпад као енергија</a:t>
                      </a: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x-none" sz="1400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Когенерација-комбиновано добијање топлотне </a:t>
                      </a:r>
                      <a:r>
                        <a:rPr lang="en-GB" sz="1400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x-none" sz="14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даљинско грејање</a:t>
                      </a:r>
                      <a:r>
                        <a:rPr lang="en-GB" sz="1400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x-none" sz="1400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 и електричне енергије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17" marR="87317" marT="32744" marB="3274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2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МБТ за чврсто гориво за коинсинерацију у постојећим постројењима</a:t>
                      </a:r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x-none" sz="12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или  </a:t>
                      </a:r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x-none" sz="12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Одвојено сакупљање органског отпада за </a:t>
                      </a:r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x-none" sz="12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аеробно компостирање и/или анаеробну дигестију</a:t>
                      </a:r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17" marR="87317" marT="32744" marB="3274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sz="12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Веома ограничен број технологија је приуштљив и одржив. Фокус треба да је на елементима фазе 1 и јефтиним решењима као што је кућно компостирање.</a:t>
                      </a:r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17" marR="87317" marT="32744" marB="3274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</a:tr>
              <a:tr h="478856">
                <a:tc>
                  <a:txBody>
                    <a:bodyPr/>
                    <a:lstStyle/>
                    <a:p>
                      <a:pPr algn="l"/>
                      <a:r>
                        <a:rPr lang="x-none" sz="12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Трећа фаза - затварање</a:t>
                      </a:r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17" marR="87317" marT="32744" marB="3274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A4EE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28600" algn="l"/>
                      <a:r>
                        <a:rPr lang="x-none" sz="12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Затварање </a:t>
                      </a:r>
                      <a:r>
                        <a:rPr lang="x-none" sz="1200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„старих“ </a:t>
                      </a:r>
                      <a:r>
                        <a:rPr lang="x-none" sz="12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депонија и сметлишта и избор одговарајуће опције за </a:t>
                      </a:r>
                      <a:r>
                        <a:rPr lang="x-none" sz="1200" dirty="0" smtClean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санацију и ремедијацију</a:t>
                      </a:r>
                      <a:endParaRPr lang="en-GB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17" marR="87317" marT="32744" marB="3274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A4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5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66739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708001"/>
          </a:xfrm>
        </p:spPr>
        <p:txBody>
          <a:bodyPr>
            <a:normAutofit fontScale="90000"/>
          </a:bodyPr>
          <a:lstStyle/>
          <a:p>
            <a:r>
              <a:rPr lang="x-none" sz="3600" b="1" dirty="0" smtClean="0"/>
              <a:t>Инвестиционо планирање у сектору отпада </a:t>
            </a:r>
            <a:r>
              <a:rPr lang="x-none" sz="4000" b="1" dirty="0" smtClean="0"/>
              <a:t/>
            </a:r>
            <a:br>
              <a:rPr lang="x-none" sz="4000" b="1" dirty="0" smtClean="0"/>
            </a:br>
            <a:r>
              <a:rPr lang="x-none" sz="3100" b="1" i="1" dirty="0" smtClean="0">
                <a:solidFill>
                  <a:srgbClr val="00B050"/>
                </a:solidFill>
              </a:rPr>
              <a:t>Пример плана</a:t>
            </a:r>
            <a:endParaRPr lang="en-GB" sz="3100" b="1" i="1" dirty="0">
              <a:solidFill>
                <a:srgbClr val="00B05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23" y="1139701"/>
            <a:ext cx="12139153" cy="40533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9600" y="5226784"/>
            <a:ext cx="1084401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2000" b="1" u="sng" dirty="0"/>
              <a:t>Алат за планирање </a:t>
            </a:r>
            <a:r>
              <a:rPr lang="x-none" sz="2000" b="1" u="sng" dirty="0" smtClean="0"/>
              <a:t>инвестиција (ИПТ)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x-none" sz="2000" b="1" dirty="0" smtClean="0"/>
              <a:t>Инвестициони трошкови имплементације целог програма процењени су на 918 милиона евра.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x-none" sz="2000" b="1" dirty="0"/>
              <a:t>Потреба за финансирањем је реално мања, 889 </a:t>
            </a:r>
            <a:r>
              <a:rPr lang="x-none" sz="2000" b="1" dirty="0" smtClean="0"/>
              <a:t>мил. евра</a:t>
            </a:r>
            <a:r>
              <a:rPr lang="x-none" sz="2000" b="1" dirty="0"/>
              <a:t>, с обзиром да је финансирање за </a:t>
            </a:r>
            <a:r>
              <a:rPr lang="x-none" sz="2000" b="1" dirty="0" smtClean="0"/>
              <a:t>регионалну депонију у Суботици </a:t>
            </a:r>
            <a:r>
              <a:rPr lang="x-none" sz="2000" b="1" dirty="0"/>
              <a:t>већ </a:t>
            </a:r>
            <a:r>
              <a:rPr lang="x-none" sz="2000" b="1" dirty="0" smtClean="0"/>
              <a:t>уговорено.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6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72904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769" y="155264"/>
            <a:ext cx="10515600" cy="1175156"/>
          </a:xfrm>
        </p:spPr>
        <p:txBody>
          <a:bodyPr>
            <a:normAutofit/>
          </a:bodyPr>
          <a:lstStyle/>
          <a:p>
            <a:r>
              <a:rPr lang="x-none" sz="3200" b="1" dirty="0" smtClean="0"/>
              <a:t>Инвестиционо планирање у сектору </a:t>
            </a:r>
            <a:r>
              <a:rPr lang="x-none" sz="3200" b="1" smtClean="0"/>
              <a:t>отпада</a:t>
            </a:r>
            <a:r>
              <a:rPr lang="x-none" sz="3600" b="1" smtClean="0"/>
              <a:t> </a:t>
            </a:r>
            <a:r>
              <a:rPr lang="sr-Cyrl-CS" b="1" dirty="0" smtClean="0"/>
              <a:t/>
            </a:r>
            <a:br>
              <a:rPr lang="sr-Cyrl-CS" b="1" dirty="0" smtClean="0"/>
            </a:br>
            <a:r>
              <a:rPr lang="x-none" sz="2800" b="1" i="1" smtClean="0">
                <a:solidFill>
                  <a:srgbClr val="00B050"/>
                </a:solidFill>
              </a:rPr>
              <a:t>Одрживост</a:t>
            </a:r>
            <a:endParaRPr lang="en-GB" sz="2800" b="1" i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753" y="1330420"/>
            <a:ext cx="10515600" cy="204236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x-none" sz="2400" b="1" dirty="0" smtClean="0"/>
              <a:t>Оперативни трошкови за спровођење плана процењени су на 2,4 милијарде евра у периоду </a:t>
            </a:r>
            <a:r>
              <a:rPr lang="x-none" sz="2400" b="1" smtClean="0"/>
              <a:t>2015-2034.</a:t>
            </a:r>
            <a:r>
              <a:rPr lang="sr-Cyrl-CS" sz="2400" b="1" dirty="0" smtClean="0"/>
              <a:t> године</a:t>
            </a:r>
            <a:endParaRPr lang="x-none" sz="2400" b="1" dirty="0" smtClean="0"/>
          </a:p>
          <a:p>
            <a:pPr algn="just"/>
            <a:r>
              <a:rPr lang="x-none" sz="2400" b="1" dirty="0" smtClean="0"/>
              <a:t>Приступачност на нивоу домаћинства дефинисана као 1,5% просечног прихода домаћинства.</a:t>
            </a:r>
          </a:p>
          <a:p>
            <a:pPr algn="just"/>
            <a:r>
              <a:rPr lang="ru-RU" sz="2400" b="1" dirty="0"/>
              <a:t>Постојећи план је одржив, али уз значајно повећање тарифа на нивоу домаћинства и </a:t>
            </a:r>
            <a:r>
              <a:rPr lang="ru-RU" sz="2400" b="1" dirty="0" smtClean="0"/>
              <a:t>интензивно, </a:t>
            </a:r>
            <a:r>
              <a:rPr lang="ru-RU" sz="2400" b="1" dirty="0"/>
              <a:t>нарочито у периоду 2017-2029. </a:t>
            </a:r>
            <a:r>
              <a:rPr lang="ru-RU" sz="2400" b="1" dirty="0" smtClean="0"/>
              <a:t>године</a:t>
            </a:r>
            <a:endParaRPr lang="ru-RU" sz="2400" b="1" dirty="0"/>
          </a:p>
          <a:p>
            <a:pPr algn="just"/>
            <a:endParaRPr lang="x-none" sz="2000" b="1" dirty="0" smtClean="0"/>
          </a:p>
          <a:p>
            <a:endParaRPr lang="en-GB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/>
          <a:srcRect t="5815" r="39326" b="2992"/>
          <a:stretch/>
        </p:blipFill>
        <p:spPr>
          <a:xfrm>
            <a:off x="1673316" y="3372788"/>
            <a:ext cx="8664505" cy="322613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7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87092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x-none" sz="3600" b="1" dirty="0" smtClean="0"/>
              <a:t>Инвестиционо планирање у сектору отпада</a:t>
            </a:r>
            <a:r>
              <a:rPr lang="x-none" b="1" smtClean="0"/>
              <a:t/>
            </a:r>
            <a:br>
              <a:rPr lang="x-none" b="1" smtClean="0"/>
            </a:br>
            <a:r>
              <a:rPr lang="sr-Cyrl-CS" b="1" dirty="0" smtClean="0"/>
              <a:t/>
            </a:r>
            <a:br>
              <a:rPr lang="sr-Cyrl-CS" b="1" dirty="0" smtClean="0"/>
            </a:br>
            <a:r>
              <a:rPr lang="x-none" sz="3100" b="1" i="1" smtClean="0">
                <a:solidFill>
                  <a:srgbClr val="00B050"/>
                </a:solidFill>
              </a:rPr>
              <a:t>Извори финансирања </a:t>
            </a:r>
            <a:r>
              <a:rPr lang="x-none" sz="3100" b="1" i="1" smtClean="0">
                <a:solidFill>
                  <a:srgbClr val="00B050"/>
                </a:solidFill>
              </a:rPr>
              <a:t>капитал</a:t>
            </a:r>
            <a:r>
              <a:rPr lang="sr-Cyrl-RS" sz="3100" b="1" i="1" smtClean="0">
                <a:solidFill>
                  <a:srgbClr val="00B050"/>
                </a:solidFill>
              </a:rPr>
              <a:t>н</a:t>
            </a:r>
            <a:r>
              <a:rPr lang="x-none" sz="3100" b="1" i="1" smtClean="0">
                <a:solidFill>
                  <a:srgbClr val="00B050"/>
                </a:solidFill>
              </a:rPr>
              <a:t>их </a:t>
            </a:r>
            <a:r>
              <a:rPr lang="x-none" sz="3100" b="1" i="1" dirty="0" smtClean="0">
                <a:solidFill>
                  <a:srgbClr val="00B050"/>
                </a:solidFill>
              </a:rPr>
              <a:t>инвестиција</a:t>
            </a:r>
            <a:endParaRPr lang="en-GB" sz="3100" b="1" i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690688"/>
            <a:ext cx="10972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ru-RU" sz="2800" b="1" dirty="0" smtClean="0"/>
              <a:t>Јавна национална средства </a:t>
            </a:r>
            <a:r>
              <a:rPr lang="ru-RU" sz="2800" b="1" dirty="0"/>
              <a:t>(буџет РС, </a:t>
            </a:r>
            <a:r>
              <a:rPr lang="ru-RU" sz="2800" b="1" dirty="0" smtClean="0"/>
              <a:t>АП, буџети </a:t>
            </a:r>
            <a:r>
              <a:rPr lang="ru-RU" sz="2800" b="1" dirty="0"/>
              <a:t>и фондови локалне самоуправе</a:t>
            </a:r>
            <a:r>
              <a:rPr lang="ru-RU" sz="2800" b="1" dirty="0" smtClean="0"/>
              <a:t>)</a:t>
            </a:r>
            <a:endParaRPr lang="x-none" sz="2800" b="1" dirty="0" smtClean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x-none" sz="2800" b="1" smtClean="0"/>
              <a:t>ЕУ фондови</a:t>
            </a:r>
            <a:endParaRPr lang="x-none" sz="2800" b="1" dirty="0" smtClean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x-none" sz="2800" b="1"/>
              <a:t>Б</a:t>
            </a:r>
            <a:r>
              <a:rPr lang="x-none" sz="2800" b="1" smtClean="0"/>
              <a:t>илатерални донатори</a:t>
            </a:r>
            <a:endParaRPr lang="x-none" sz="2800" b="1" dirty="0" smtClean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x-none" sz="2800" b="1" smtClean="0"/>
              <a:t>Приватне инвестиције</a:t>
            </a:r>
            <a:endParaRPr lang="x-none" sz="2800" b="1" dirty="0" smtClean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x-none" sz="2800" b="1" smtClean="0"/>
              <a:t>Кредити</a:t>
            </a:r>
            <a:endParaRPr lang="x-none" sz="2800" b="1" dirty="0" smtClean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x-none" sz="2800" b="1" smtClean="0"/>
              <a:t>Остали извори</a:t>
            </a:r>
            <a:endParaRPr lang="x-none" sz="28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8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86430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sz="3200" b="1" dirty="0" smtClean="0"/>
              <a:t>Инвестиционо планирање у сектору отпада</a:t>
            </a:r>
            <a:r>
              <a:rPr lang="x-none" b="1" dirty="0" smtClean="0"/>
              <a:t/>
            </a:r>
            <a:br>
              <a:rPr lang="x-none" b="1" dirty="0" smtClean="0"/>
            </a:br>
            <a:r>
              <a:rPr lang="x-none" sz="2800" b="1" i="1" dirty="0" smtClean="0">
                <a:solidFill>
                  <a:srgbClr val="00B050"/>
                </a:solidFill>
              </a:rPr>
              <a:t>Финансијски микс</a:t>
            </a:r>
            <a:endParaRPr lang="en-GB" sz="2800" b="1" i="1" dirty="0">
              <a:solidFill>
                <a:srgbClr val="00B05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23702462"/>
              </p:ext>
            </p:extLst>
          </p:nvPr>
        </p:nvGraphicFramePr>
        <p:xfrm>
          <a:off x="689988" y="1565869"/>
          <a:ext cx="10663812" cy="4671486"/>
        </p:xfrm>
        <a:graphic>
          <a:graphicData uri="http://schemas.openxmlformats.org/drawingml/2006/table">
            <a:tbl>
              <a:tblPr firstRow="1" firstCol="1" bandRow="1"/>
              <a:tblGrid>
                <a:gridCol w="6512917"/>
                <a:gridCol w="1604211"/>
                <a:gridCol w="1395663"/>
                <a:gridCol w="1151021"/>
              </a:tblGrid>
              <a:tr h="1843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НОМИНАЛНА ВРЕДНОСТ У МИЛИОНИМА €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НСВ на 4 %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</a:tr>
              <a:tr h="7560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УКУПНО ОПЕРАТИВНИХ ТРОШКОВА КОЈИ СЕ ПОКРИВАЈУ ИЗ ТАРИФА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2443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73%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1415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</a:tr>
              <a:tr h="945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2443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04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УКУПНИ ИНВЕСТИЦИОНИ ТРОШКОВИ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899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27%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642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E6E6"/>
                    </a:solidFill>
                  </a:tcPr>
                </a:tc>
              </a:tr>
              <a:tr h="2741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ПРИВАТНИ СЕКТОР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211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24%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43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ЈАВНИ СЕКТОР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687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76%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9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УКУПНЕ ИНВЕСТИЦИЈЕ И ОПЕРАТИВНИ ТРОШКОВИ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3342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2058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</a:tr>
              <a:tr h="1843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ЈАВНИ СЕКТОР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687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4557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НЕПОВРАТНА СРЕДСТВА ЕУ И ОСТАЛЕ ДОНАЦИЈЕ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394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57%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04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НАЦИОНАЛНИ ДОПРИНОСИ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293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43%</a:t>
                      </a:r>
                      <a:endParaRPr lang="en-GB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x-none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60" marR="33960" marT="476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9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21532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</TotalTime>
  <Words>1214</Words>
  <Application>Microsoft Office PowerPoint</Application>
  <PresentationFormat>Custom</PresentationFormat>
  <Paragraphs>214</Paragraphs>
  <Slides>16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                        Пост скрининг документ Поглавље 27, Животна средина и климатске промене </vt:lpstr>
      <vt:lpstr>План имплементације и финансијске импликације  Управљање отпадом и отпадним водама</vt:lpstr>
      <vt:lpstr>Сврха Плана имплементације</vt:lpstr>
      <vt:lpstr>Инвестиционо планирање Принципи за финансирање</vt:lpstr>
      <vt:lpstr>Инвестиционо планирање у сектору отпада  Планирана инфраструктура за управљање комуналним отпадом</vt:lpstr>
      <vt:lpstr>Инвестиционо планирање у сектору отпада  Пример плана</vt:lpstr>
      <vt:lpstr>Инвестиционо планирање у сектору отпада  Одрживост</vt:lpstr>
      <vt:lpstr>Инвестиционо планирање у сектору отпада  Извори финансирања капиталних инвестиција</vt:lpstr>
      <vt:lpstr>Инвестиционо планирање у сектору отпада Финансијски микс</vt:lpstr>
      <vt:lpstr>Инвестиционо планирање у сектору вода Стратешки оквир</vt:lpstr>
      <vt:lpstr> Инвестиционо планирање у сектору вода  Претпоставке за идентификацију потребне инфраструктуре за имплементацију Директиве о третману комуналних отпадних вода</vt:lpstr>
      <vt:lpstr>Инвестиционо планирање у сектору вода  Процењени инвестициони трошкови за имплементацију Директиве о третману комуналних отпадних вода</vt:lpstr>
      <vt:lpstr>Инвестиционо планирање у сектору вода Одрживост ПИ за Директиву о третману комуналних вода</vt:lpstr>
      <vt:lpstr>Инвестиционо планирање у сектору вода Извори финансирања за имплементацију Директиве о третману комуналних отпадних вода</vt:lpstr>
      <vt:lpstr>Инвестиционо планирање у сектору вода Финансијски микс за имплементацију Директиве о третману комуналних отпадних вода</vt:lpstr>
      <vt:lpstr>Slide 16</vt:lpstr>
    </vt:vector>
  </TitlesOfParts>
  <Company>MERZ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 скрининг документ Поглавље 27, Животна средина и климатске промене</dc:title>
  <dc:creator>Sandra Sperlic</dc:creator>
  <cp:lastModifiedBy>tijana.spasic</cp:lastModifiedBy>
  <cp:revision>62</cp:revision>
  <dcterms:created xsi:type="dcterms:W3CDTF">2015-07-13T09:26:37Z</dcterms:created>
  <dcterms:modified xsi:type="dcterms:W3CDTF">2015-07-21T08:07:02Z</dcterms:modified>
</cp:coreProperties>
</file>