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99" r:id="rId3"/>
    <p:sldId id="282" r:id="rId4"/>
    <p:sldId id="285" r:id="rId5"/>
    <p:sldId id="287" r:id="rId6"/>
    <p:sldId id="283" r:id="rId7"/>
    <p:sldId id="286" r:id="rId8"/>
    <p:sldId id="267" r:id="rId9"/>
    <p:sldId id="288" r:id="rId10"/>
    <p:sldId id="268" r:id="rId11"/>
    <p:sldId id="292" r:id="rId12"/>
    <p:sldId id="269" r:id="rId13"/>
    <p:sldId id="294" r:id="rId14"/>
    <p:sldId id="273" r:id="rId15"/>
    <p:sldId id="260" r:id="rId16"/>
    <p:sldId id="266" r:id="rId17"/>
    <p:sldId id="265" r:id="rId18"/>
    <p:sldId id="296" r:id="rId19"/>
    <p:sldId id="274" r:id="rId20"/>
    <p:sldId id="275" r:id="rId21"/>
    <p:sldId id="276" r:id="rId22"/>
    <p:sldId id="278" r:id="rId23"/>
    <p:sldId id="279" r:id="rId24"/>
    <p:sldId id="280" r:id="rId25"/>
    <p:sldId id="281" r:id="rId26"/>
    <p:sldId id="291" r:id="rId27"/>
    <p:sldId id="290" r:id="rId28"/>
    <p:sldId id="297" r:id="rId29"/>
    <p:sldId id="298" r:id="rId30"/>
  </p:sldIdLst>
  <p:sldSz cx="12192000" cy="6858000"/>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74" d="100"/>
          <a:sy n="74" d="100"/>
        </p:scale>
        <p:origin x="37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sr-Latn-R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2957034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3249188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782491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3122001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sr-Latn-R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2172235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1717452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sr-Latn-R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3964501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3716466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1933218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r-Latn-R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1111857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sr-Latn-R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C5934C-968D-436B-BB74-FF7DCD8DEDF2}" type="datetimeFigureOut">
              <a:rPr lang="sr-Latn-RS" smtClean="0"/>
              <a:t>22.7.2015.</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F42DC701-75E9-439C-8E50-56B4BC763BE9}" type="slidenum">
              <a:rPr lang="sr-Latn-RS" smtClean="0"/>
              <a:t>‹#›</a:t>
            </a:fld>
            <a:endParaRPr lang="sr-Latn-RS"/>
          </a:p>
        </p:txBody>
      </p:sp>
    </p:spTree>
    <p:extLst>
      <p:ext uri="{BB962C8B-B14F-4D97-AF65-F5344CB8AC3E}">
        <p14:creationId xmlns:p14="http://schemas.microsoft.com/office/powerpoint/2010/main" val="18276203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C5934C-968D-436B-BB74-FF7DCD8DEDF2}" type="datetimeFigureOut">
              <a:rPr lang="sr-Latn-RS" smtClean="0"/>
              <a:t>22.7.2015.</a:t>
            </a:fld>
            <a:endParaRPr lang="sr-Latn-R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2DC701-75E9-439C-8E50-56B4BC763BE9}" type="slidenum">
              <a:rPr lang="sr-Latn-RS" smtClean="0"/>
              <a:t>‹#›</a:t>
            </a:fld>
            <a:endParaRPr lang="sr-Latn-RS"/>
          </a:p>
        </p:txBody>
      </p:sp>
    </p:spTree>
    <p:extLst>
      <p:ext uri="{BB962C8B-B14F-4D97-AF65-F5344CB8AC3E}">
        <p14:creationId xmlns:p14="http://schemas.microsoft.com/office/powerpoint/2010/main" val="11359354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sepa.gov.rs/"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eko.minpolj.gov.rs/organizacija/sektori/sektor-za-planiranje-i-upravljanje-u-zivotnoj-sredini/odeljenje-za-hemikalije/pops/" TargetMode="External"/><Relationship Id="rId2" Type="http://schemas.openxmlformats.org/officeDocument/2006/relationships/hyperlink" Target="http://www.eko.minpolj.gov.rs/wp-content/uploads/hemikalije/FINAL_ANIP_april_SREDJENO_05_06_2015.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7000" y="1620983"/>
            <a:ext cx="9271000" cy="3574472"/>
          </a:xfrm>
        </p:spPr>
        <p:txBody>
          <a:bodyPr>
            <a:normAutofit fontScale="90000"/>
          </a:bodyPr>
          <a:lstStyle/>
          <a:p>
            <a:r>
              <a:rPr lang="sr-Cyrl-RS" dirty="0" smtClean="0"/>
              <a:t/>
            </a:r>
            <a:br>
              <a:rPr lang="sr-Cyrl-RS" dirty="0" smtClean="0"/>
            </a:br>
            <a:r>
              <a:rPr lang="sr-Cyrl-RS" dirty="0"/>
              <a:t/>
            </a:r>
            <a:br>
              <a:rPr lang="sr-Cyrl-RS" dirty="0"/>
            </a:br>
            <a:r>
              <a:rPr lang="sr-Cyrl-RS" dirty="0" smtClean="0"/>
              <a:t/>
            </a:r>
            <a:br>
              <a:rPr lang="sr-Cyrl-RS" dirty="0" smtClean="0"/>
            </a:br>
            <a:r>
              <a:rPr lang="sr-Cyrl-RS" dirty="0"/>
              <a:t/>
            </a:r>
            <a:br>
              <a:rPr lang="sr-Cyrl-RS" dirty="0"/>
            </a:br>
            <a:r>
              <a:rPr lang="sr-Cyrl-RS" dirty="0" smtClean="0"/>
              <a:t/>
            </a:r>
            <a:br>
              <a:rPr lang="sr-Cyrl-RS" dirty="0" smtClean="0"/>
            </a:br>
            <a:r>
              <a:rPr lang="sr-Cyrl-RS" dirty="0" smtClean="0"/>
              <a:t/>
            </a:r>
            <a:br>
              <a:rPr lang="sr-Cyrl-RS" dirty="0" smtClean="0"/>
            </a:br>
            <a:r>
              <a:rPr lang="sr-Cyrl-RS" dirty="0"/>
              <a:t/>
            </a:r>
            <a:br>
              <a:rPr lang="sr-Cyrl-RS" dirty="0"/>
            </a:br>
            <a:r>
              <a:rPr lang="sr-Cyrl-RS" dirty="0" smtClean="0"/>
              <a:t/>
            </a:r>
            <a:br>
              <a:rPr lang="sr-Cyrl-RS" dirty="0" smtClean="0"/>
            </a:br>
            <a:r>
              <a:rPr lang="sr-Cyrl-RS" dirty="0"/>
              <a:t/>
            </a:r>
            <a:br>
              <a:rPr lang="sr-Cyrl-RS" dirty="0"/>
            </a:br>
            <a:r>
              <a:rPr lang="sr-Cyrl-RS" dirty="0" smtClean="0"/>
              <a:t/>
            </a:r>
            <a:br>
              <a:rPr lang="sr-Cyrl-RS" dirty="0" smtClean="0"/>
            </a:br>
            <a:r>
              <a:rPr lang="sr-Cyrl-RS" dirty="0"/>
              <a:t/>
            </a:r>
            <a:br>
              <a:rPr lang="sr-Cyrl-RS" dirty="0"/>
            </a:br>
            <a:r>
              <a:rPr lang="sr-Cyrl-RS" dirty="0" smtClean="0"/>
              <a:t/>
            </a:r>
            <a:br>
              <a:rPr lang="sr-Cyrl-RS" dirty="0" smtClean="0"/>
            </a:br>
            <a:r>
              <a:rPr lang="sr-Cyrl-RS" dirty="0"/>
              <a:t/>
            </a:r>
            <a:br>
              <a:rPr lang="sr-Cyrl-RS" dirty="0"/>
            </a:br>
            <a:r>
              <a:rPr lang="sr-Cyrl-RS" dirty="0" smtClean="0"/>
              <a:t/>
            </a:r>
            <a:br>
              <a:rPr lang="sr-Cyrl-RS" dirty="0" smtClean="0"/>
            </a:br>
            <a:r>
              <a:rPr lang="sr-Cyrl-RS" dirty="0" smtClean="0"/>
              <a:t/>
            </a:r>
            <a:br>
              <a:rPr lang="sr-Cyrl-RS" dirty="0" smtClean="0"/>
            </a:br>
            <a:r>
              <a:rPr lang="sr-Cyrl-RS" dirty="0"/>
              <a:t/>
            </a:r>
            <a:br>
              <a:rPr lang="sr-Cyrl-RS" dirty="0"/>
            </a:br>
            <a:r>
              <a:rPr lang="sr-Cyrl-RS" dirty="0" smtClean="0"/>
              <a:t/>
            </a:r>
            <a:br>
              <a:rPr lang="sr-Cyrl-RS" dirty="0" smtClean="0"/>
            </a:br>
            <a:r>
              <a:rPr lang="sr-Cyrl-RS" dirty="0"/>
              <a:t/>
            </a:r>
            <a:br>
              <a:rPr lang="sr-Cyrl-RS" dirty="0"/>
            </a:br>
            <a:r>
              <a:rPr lang="sr-Cyrl-RS" dirty="0" smtClean="0"/>
              <a:t/>
            </a:r>
            <a:br>
              <a:rPr lang="sr-Cyrl-RS" dirty="0" smtClean="0"/>
            </a:br>
            <a:r>
              <a:rPr lang="sr-Cyrl-RS" dirty="0"/>
              <a:t/>
            </a:r>
            <a:br>
              <a:rPr lang="sr-Cyrl-RS" dirty="0"/>
            </a:br>
            <a:r>
              <a:rPr lang="sr-Cyrl-RS" dirty="0" smtClean="0"/>
              <a:t/>
            </a:r>
            <a:br>
              <a:rPr lang="sr-Cyrl-RS" dirty="0" smtClean="0"/>
            </a:br>
            <a:r>
              <a:rPr lang="sr-Cyrl-RS" dirty="0"/>
              <a:t/>
            </a:r>
            <a:br>
              <a:rPr lang="sr-Cyrl-RS" dirty="0"/>
            </a:br>
            <a:r>
              <a:rPr lang="sr-Cyrl-RS" dirty="0" smtClean="0"/>
              <a:t/>
            </a:r>
            <a:br>
              <a:rPr lang="sr-Cyrl-RS" dirty="0" smtClean="0"/>
            </a:br>
            <a:r>
              <a:rPr lang="sr-Cyrl-RS" dirty="0"/>
              <a:t/>
            </a:r>
            <a:br>
              <a:rPr lang="sr-Cyrl-RS" dirty="0"/>
            </a:br>
            <a:r>
              <a:rPr lang="sr-Latn-RS" dirty="0" smtClean="0"/>
              <a:t/>
            </a:r>
            <a:br>
              <a:rPr lang="sr-Latn-RS" dirty="0" smtClean="0"/>
            </a:br>
            <a:r>
              <a:rPr lang="sr-Latn-RS" b="1" dirty="0" smtClean="0"/>
              <a:t/>
            </a:r>
            <a:br>
              <a:rPr lang="sr-Latn-RS" b="1" dirty="0" smtClean="0"/>
            </a:br>
            <a:r>
              <a:rPr lang="sr-Cyrl-RS" sz="3600" b="1" dirty="0" smtClean="0"/>
              <a:t>Пост скрининг документ</a:t>
            </a:r>
            <a:br>
              <a:rPr lang="sr-Cyrl-RS" sz="3600" b="1" dirty="0" smtClean="0"/>
            </a:br>
            <a:r>
              <a:rPr lang="sr-Cyrl-RS" sz="3600" b="1" dirty="0" smtClean="0"/>
              <a:t>Поглавље 27, Животна средина и климатске промене </a:t>
            </a:r>
            <a:r>
              <a:rPr lang="sr-Latn-RS" sz="3600" b="1" dirty="0" smtClean="0"/>
              <a:t/>
            </a:r>
            <a:br>
              <a:rPr lang="sr-Latn-RS" sz="3600" b="1" dirty="0" smtClean="0"/>
            </a:br>
            <a:r>
              <a:rPr lang="sr-Latn-RS" sz="3600" b="1" dirty="0" smtClean="0"/>
              <a:t/>
            </a:r>
            <a:br>
              <a:rPr lang="sr-Latn-RS" sz="3600" b="1" dirty="0" smtClean="0"/>
            </a:br>
            <a:r>
              <a:rPr lang="sr-Cyrl-RS" sz="3600" b="1" dirty="0" smtClean="0"/>
              <a:t>ОБЛАСТ</a:t>
            </a:r>
            <a:r>
              <a:rPr lang="sr-Latn-RS" sz="3600" b="1" dirty="0" smtClean="0"/>
              <a:t/>
            </a:r>
            <a:br>
              <a:rPr lang="sr-Latn-RS" sz="3600" b="1" dirty="0" smtClean="0"/>
            </a:br>
            <a:r>
              <a:rPr lang="sr-Cyrl-RS" sz="3600" b="1" dirty="0" smtClean="0"/>
              <a:t>УПРАВЉАЊЕ ОТПАДОМ </a:t>
            </a:r>
            <a:r>
              <a:rPr lang="sr-Latn-RS" sz="3600" b="1" dirty="0" smtClean="0"/>
              <a:t/>
            </a:r>
            <a:br>
              <a:rPr lang="sr-Latn-RS" sz="3600" b="1" dirty="0" smtClean="0"/>
            </a:br>
            <a:endParaRPr lang="sr-Latn-RS" sz="3600" b="1" dirty="0"/>
          </a:p>
        </p:txBody>
      </p:sp>
      <p:sp>
        <p:nvSpPr>
          <p:cNvPr id="3" name="Subtitle 2"/>
          <p:cNvSpPr>
            <a:spLocks noGrp="1"/>
          </p:cNvSpPr>
          <p:nvPr>
            <p:ph type="subTitle" idx="1"/>
          </p:nvPr>
        </p:nvSpPr>
        <p:spPr>
          <a:xfrm>
            <a:off x="1612900" y="5035639"/>
            <a:ext cx="9055100" cy="1466761"/>
          </a:xfrm>
        </p:spPr>
        <p:txBody>
          <a:bodyPr/>
          <a:lstStyle/>
          <a:p>
            <a:endParaRPr lang="sr-Latn-RS" dirty="0" smtClean="0"/>
          </a:p>
          <a:p>
            <a:r>
              <a:rPr lang="sr-Cyrl-RS" b="1" dirty="0" smtClean="0">
                <a:latin typeface="+mj-lt"/>
              </a:rPr>
              <a:t>Београд, јул 2015. год.</a:t>
            </a:r>
            <a:endParaRPr lang="sr-Latn-RS" b="1" dirty="0">
              <a:latin typeface="+mj-lt"/>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68348" y="161131"/>
            <a:ext cx="1384087" cy="186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54027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7072" y="365126"/>
            <a:ext cx="9846972" cy="497760"/>
          </a:xfrm>
        </p:spPr>
        <p:txBody>
          <a:bodyPr>
            <a:noAutofit/>
          </a:bodyPr>
          <a:lstStyle/>
          <a:p>
            <a:r>
              <a:rPr lang="ru-RU" sz="2800" b="1" i="1" dirty="0" smtClean="0">
                <a:solidFill>
                  <a:srgbClr val="00B050"/>
                </a:solidFill>
                <a:latin typeface="+mn-lt"/>
              </a:rPr>
              <a:t>Директива </a:t>
            </a:r>
            <a:r>
              <a:rPr lang="ru-RU" sz="2800" b="1" i="1" dirty="0">
                <a:solidFill>
                  <a:srgbClr val="00B050"/>
                </a:solidFill>
                <a:latin typeface="+mn-lt"/>
              </a:rPr>
              <a:t>о батеријама 2006/66/ЕК</a:t>
            </a:r>
            <a:r>
              <a:rPr lang="ru-RU" sz="2800" b="1" dirty="0">
                <a:solidFill>
                  <a:srgbClr val="00B050"/>
                </a:solidFill>
                <a:latin typeface="+mn-lt"/>
              </a:rPr>
              <a:t/>
            </a:r>
            <a:br>
              <a:rPr lang="ru-RU" sz="2800" b="1" dirty="0">
                <a:solidFill>
                  <a:srgbClr val="00B050"/>
                </a:solidFill>
                <a:latin typeface="+mn-lt"/>
              </a:rPr>
            </a:br>
            <a:endParaRPr lang="sr-Latn-RS" sz="2800" b="1" dirty="0">
              <a:solidFill>
                <a:srgbClr val="00B050"/>
              </a:solidFill>
              <a:latin typeface="+mn-lt"/>
            </a:endParaRPr>
          </a:p>
        </p:txBody>
      </p:sp>
      <p:sp>
        <p:nvSpPr>
          <p:cNvPr id="3" name="Content Placeholder 2"/>
          <p:cNvSpPr>
            <a:spLocks noGrp="1"/>
          </p:cNvSpPr>
          <p:nvPr>
            <p:ph idx="1"/>
          </p:nvPr>
        </p:nvSpPr>
        <p:spPr>
          <a:xfrm>
            <a:off x="838200" y="759854"/>
            <a:ext cx="10515600" cy="5417109"/>
          </a:xfrm>
        </p:spPr>
        <p:txBody>
          <a:bodyPr>
            <a:noAutofit/>
          </a:bodyPr>
          <a:lstStyle/>
          <a:p>
            <a:pPr marL="0" indent="0">
              <a:buNone/>
            </a:pPr>
            <a:r>
              <a:rPr lang="ru-RU" sz="1600" b="1" dirty="0" smtClean="0">
                <a:solidFill>
                  <a:srgbClr val="FF0000"/>
                </a:solidFill>
              </a:rPr>
              <a:t>Статус </a:t>
            </a:r>
            <a:r>
              <a:rPr lang="ru-RU" sz="1600" b="1" dirty="0">
                <a:solidFill>
                  <a:srgbClr val="FF0000"/>
                </a:solidFill>
              </a:rPr>
              <a:t>транспозиције</a:t>
            </a:r>
          </a:p>
          <a:p>
            <a:pPr marL="0" indent="0">
              <a:buNone/>
            </a:pPr>
            <a:r>
              <a:rPr lang="ru-RU" sz="1600" b="1" dirty="0"/>
              <a:t>Директива је делимично</a:t>
            </a:r>
            <a:r>
              <a:rPr lang="ru-RU" sz="1600" dirty="0"/>
              <a:t> транспонована Правилником о начину и поступку управљања истрошеним батеријама и акумулаторима (Службени гласник РС, број 86/2010), Законом о управљању отпадом у делу о систему дозвол и стварања могућности за вршење инспекцијског надзора и Уредбом о производима који после употребе постају посебни токови отпада, обрасцу дневне евиденције о количини и врсти произведених и увезених производа и годишњег извештаја, начину и роковима достављања годишњег извештаја, обвезницима плаћања накнаде, критеријумима за обрачун, висину и начин обрачунавања и плаћања накнаде.</a:t>
            </a:r>
          </a:p>
          <a:p>
            <a:pPr marL="0" indent="0">
              <a:buNone/>
            </a:pPr>
            <a:r>
              <a:rPr lang="ru-RU" sz="1600" b="1" dirty="0">
                <a:solidFill>
                  <a:srgbClr val="FF0000"/>
                </a:solidFill>
              </a:rPr>
              <a:t>План транспозиције</a:t>
            </a:r>
          </a:p>
          <a:p>
            <a:pPr marL="0" indent="0">
              <a:buNone/>
            </a:pPr>
            <a:r>
              <a:rPr lang="ru-RU" sz="1600" b="1" dirty="0">
                <a:solidFill>
                  <a:srgbClr val="0070C0"/>
                </a:solidFill>
              </a:rPr>
              <a:t>Средњорочни период (2017-2020.)</a:t>
            </a:r>
          </a:p>
          <a:p>
            <a:pPr marL="0" indent="0">
              <a:buNone/>
            </a:pPr>
            <a:r>
              <a:rPr lang="ru-RU" sz="1600" dirty="0"/>
              <a:t>Правилник о начину и поступку управљања истрошеним батеријама и акумулаторима ће претрпети измене и допуне у циљу пуне транспозиције директиве. Закон о управљању отпадом ће сходно томе претрпети одређене измене. Пуна транспозиција директиве предвиђена је за 2018. годину најкасније. </a:t>
            </a:r>
            <a:endParaRPr lang="en-US" sz="1600" dirty="0" smtClean="0"/>
          </a:p>
          <a:p>
            <a:pPr marL="0" indent="0">
              <a:buNone/>
            </a:pPr>
            <a:r>
              <a:rPr lang="sr-Cyrl-RS" sz="1600" b="1" dirty="0" smtClean="0">
                <a:solidFill>
                  <a:srgbClr val="FF0000"/>
                </a:solidFill>
              </a:rPr>
              <a:t>Имплементација</a:t>
            </a:r>
            <a:br>
              <a:rPr lang="sr-Cyrl-RS" sz="1600" b="1" dirty="0" smtClean="0">
                <a:solidFill>
                  <a:srgbClr val="FF0000"/>
                </a:solidFill>
              </a:rPr>
            </a:br>
            <a:r>
              <a:rPr lang="sr-Cyrl-RS" sz="1600" dirty="0" smtClean="0"/>
              <a:t/>
            </a:r>
            <a:br>
              <a:rPr lang="sr-Cyrl-RS" sz="1600" dirty="0" smtClean="0"/>
            </a:br>
            <a:r>
              <a:rPr lang="ru-RU" sz="1600" dirty="0"/>
              <a:t>Директива о батеријама и акумулаторима и отпада од батерија и акумулатора је у почетној фази имплементације. Имплементација ове директиве разматра се заједно са применом Оквирне директиве о отпаду, посебно имајући у виду циљеве постављене Оквирном директивом о отпаду.</a:t>
            </a:r>
          </a:p>
          <a:p>
            <a:pPr marL="0" indent="0">
              <a:buNone/>
            </a:pPr>
            <a:r>
              <a:rPr lang="ru-RU" sz="1600" dirty="0"/>
              <a:t>Нацрт Националног плана управљања отпадом за батерије и акумулаторе, који је развијен уз помоћ твининг пројекта „Јачање институционалних капацитета за управљање опасним отпадом“ – 2010 – 2013 –  треба да буде усвојен до 2016. године.</a:t>
            </a:r>
          </a:p>
          <a:p>
            <a:pPr marL="0" indent="0">
              <a:buNone/>
            </a:pPr>
            <a:r>
              <a:rPr lang="ru-RU" sz="1600" dirty="0"/>
              <a:t>Даља анализа имплементационих активности ће се постићи кроз развој специфичног плана имплементације за Директиву о батеријама и акумулаторима (кроз EAS IPA 2013). Овај план ће дефинисати рок за пуну имплементацију Директиве о батеријама и акумулаторима и отпада од батерија и акумулатора.</a:t>
            </a:r>
          </a:p>
          <a:p>
            <a:pPr marL="0" indent="0">
              <a:buNone/>
            </a:pPr>
            <a:r>
              <a:rPr lang="sr-Cyrl-RS" sz="1600" dirty="0" smtClean="0"/>
              <a:t/>
            </a:r>
            <a:br>
              <a:rPr lang="sr-Cyrl-RS" sz="1600" dirty="0" smtClean="0"/>
            </a:br>
            <a:r>
              <a:rPr lang="sr-Cyrl-RS" sz="1600" dirty="0" smtClean="0"/>
              <a:t> </a:t>
            </a:r>
            <a:endParaRPr lang="sr-Latn-RS" sz="1600" dirty="0"/>
          </a:p>
        </p:txBody>
      </p:sp>
    </p:spTree>
    <p:extLst>
      <p:ext uri="{BB962C8B-B14F-4D97-AF65-F5344CB8AC3E}">
        <p14:creationId xmlns:p14="http://schemas.microsoft.com/office/powerpoint/2010/main" val="38108404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0852" y="468157"/>
            <a:ext cx="9846972" cy="497760"/>
          </a:xfrm>
        </p:spPr>
        <p:txBody>
          <a:bodyPr>
            <a:noAutofit/>
          </a:bodyPr>
          <a:lstStyle/>
          <a:p>
            <a:r>
              <a:rPr lang="ru-RU" sz="2800" b="1" i="1" dirty="0" smtClean="0">
                <a:solidFill>
                  <a:srgbClr val="00B050"/>
                </a:solidFill>
                <a:latin typeface="+mn-lt"/>
              </a:rPr>
              <a:t>Директива </a:t>
            </a:r>
            <a:r>
              <a:rPr lang="ru-RU" sz="2800" b="1" i="1" dirty="0">
                <a:solidFill>
                  <a:srgbClr val="00B050"/>
                </a:solidFill>
                <a:latin typeface="+mn-lt"/>
              </a:rPr>
              <a:t>о батеријама 2006/66/ЕК</a:t>
            </a:r>
            <a:r>
              <a:rPr lang="ru-RU" sz="2800" b="1" dirty="0">
                <a:solidFill>
                  <a:srgbClr val="00B050"/>
                </a:solidFill>
                <a:latin typeface="+mn-lt"/>
              </a:rPr>
              <a:t/>
            </a:r>
            <a:br>
              <a:rPr lang="ru-RU" sz="2800" b="1" dirty="0">
                <a:solidFill>
                  <a:srgbClr val="00B050"/>
                </a:solidFill>
                <a:latin typeface="+mn-lt"/>
              </a:rPr>
            </a:br>
            <a:endParaRPr lang="sr-Latn-RS" sz="2800" b="1" dirty="0">
              <a:solidFill>
                <a:srgbClr val="00B050"/>
              </a:solidFill>
              <a:latin typeface="+mn-lt"/>
            </a:endParaRPr>
          </a:p>
        </p:txBody>
      </p:sp>
      <p:sp>
        <p:nvSpPr>
          <p:cNvPr id="3" name="Content Placeholder 2"/>
          <p:cNvSpPr>
            <a:spLocks noGrp="1"/>
          </p:cNvSpPr>
          <p:nvPr>
            <p:ph idx="1"/>
          </p:nvPr>
        </p:nvSpPr>
        <p:spPr>
          <a:xfrm>
            <a:off x="838200" y="862884"/>
            <a:ext cx="10515600" cy="5834129"/>
          </a:xfrm>
        </p:spPr>
        <p:txBody>
          <a:bodyPr>
            <a:noAutofit/>
          </a:bodyPr>
          <a:lstStyle/>
          <a:p>
            <a:pPr marL="0" indent="0">
              <a:buNone/>
            </a:pPr>
            <a:r>
              <a:rPr lang="ru-RU" sz="1800" b="1" dirty="0" smtClean="0">
                <a:solidFill>
                  <a:srgbClr val="0070C0"/>
                </a:solidFill>
              </a:rPr>
              <a:t>Краткорочни </a:t>
            </a:r>
            <a:r>
              <a:rPr lang="ru-RU" sz="1800" b="1" dirty="0">
                <a:solidFill>
                  <a:srgbClr val="0070C0"/>
                </a:solidFill>
              </a:rPr>
              <a:t>план активности:</a:t>
            </a:r>
          </a:p>
          <a:p>
            <a:pPr marL="0" indent="0">
              <a:buNone/>
            </a:pPr>
            <a:r>
              <a:rPr lang="ru-RU" sz="1800" dirty="0"/>
              <a:t>Кроз твининг пројекат „Унапређење система управљања опасним отпадом у Републици Србији – IHWMS SR 13 IB EN 02, биће извршена анализа недостатака праћена препорукама за јачање националног законодавног оквира (укључујући економске инструменте дефинисане за Србију). Примена принципа "одговорност произвођача" може представљати везу између ове Директиве и Директиве о електричном и електронском отпаду.  </a:t>
            </a:r>
          </a:p>
          <a:p>
            <a:pPr marL="0" indent="0">
              <a:buNone/>
            </a:pPr>
            <a:r>
              <a:rPr lang="ru-RU" sz="1800" b="1" dirty="0">
                <a:solidFill>
                  <a:srgbClr val="0070C0"/>
                </a:solidFill>
              </a:rPr>
              <a:t>Средњорочни план активности:</a:t>
            </a:r>
          </a:p>
          <a:p>
            <a:pPr marL="0" indent="0">
              <a:buNone/>
            </a:pPr>
            <a:r>
              <a:rPr lang="ru-RU" sz="1800" dirty="0" smtClean="0"/>
              <a:t>•Успостављање </a:t>
            </a:r>
            <a:r>
              <a:rPr lang="ru-RU" sz="1800" dirty="0"/>
              <a:t>регионалног система и поступака за произвођаче/увознике батерија и акумулатора; </a:t>
            </a:r>
          </a:p>
          <a:p>
            <a:pPr marL="0" indent="0">
              <a:buNone/>
            </a:pPr>
            <a:r>
              <a:rPr lang="ru-RU" sz="1800" dirty="0" smtClean="0"/>
              <a:t>•Развој </a:t>
            </a:r>
            <a:r>
              <a:rPr lang="ru-RU" sz="1800" dirty="0"/>
              <a:t>система извештавања о стављању батерија и акумулатора у промет; </a:t>
            </a:r>
          </a:p>
          <a:p>
            <a:pPr marL="0" indent="0">
              <a:buNone/>
            </a:pPr>
            <a:r>
              <a:rPr lang="ru-RU" sz="1800" dirty="0" smtClean="0"/>
              <a:t>•Развој </a:t>
            </a:r>
            <a:r>
              <a:rPr lang="ru-RU" sz="1800" dirty="0"/>
              <a:t>економских инструмената као подршке имплементацији захтева;</a:t>
            </a:r>
          </a:p>
          <a:p>
            <a:pPr marL="0" indent="0">
              <a:buNone/>
            </a:pPr>
            <a:r>
              <a:rPr lang="ru-RU" sz="1800" dirty="0" smtClean="0"/>
              <a:t>•Успостављање </a:t>
            </a:r>
            <a:r>
              <a:rPr lang="ru-RU" sz="1800" dirty="0"/>
              <a:t>ситема за сакупљање истрошених батерија и акумулатора;</a:t>
            </a:r>
          </a:p>
          <a:p>
            <a:pPr marL="0" indent="0">
              <a:buNone/>
            </a:pPr>
            <a:r>
              <a:rPr lang="ru-RU" sz="1800" dirty="0" smtClean="0"/>
              <a:t>•Јачање </a:t>
            </a:r>
            <a:r>
              <a:rPr lang="ru-RU" sz="1800" dirty="0"/>
              <a:t>инспекцијских и капацитета контроле и надзора.</a:t>
            </a:r>
          </a:p>
          <a:p>
            <a:pPr marL="0" indent="0">
              <a:buNone/>
            </a:pPr>
            <a:r>
              <a:rPr lang="ru-RU" sz="1800" b="1" dirty="0">
                <a:solidFill>
                  <a:srgbClr val="0070C0"/>
                </a:solidFill>
              </a:rPr>
              <a:t>Дугорочни план активности:</a:t>
            </a:r>
          </a:p>
          <a:p>
            <a:pPr marL="0" indent="0">
              <a:buNone/>
            </a:pPr>
            <a:r>
              <a:rPr lang="ru-RU" sz="1800" dirty="0" smtClean="0"/>
              <a:t>•Постизање </a:t>
            </a:r>
            <a:r>
              <a:rPr lang="ru-RU" sz="1800" dirty="0"/>
              <a:t>циљева за батерије и акумулаторе (2026)</a:t>
            </a:r>
          </a:p>
          <a:p>
            <a:pPr marL="0" indent="0">
              <a:buNone/>
            </a:pPr>
            <a:r>
              <a:rPr lang="ru-RU" sz="1800" dirty="0"/>
              <a:t>МПЗЖС има општу надлежност за транспозицију и имплементацију директиве. МПЗЖС је такође надлежно за издавање дозвола оператерима. Аутономна покрајина је надлежна за издавање дозвола оператерима који послују на територији АП.</a:t>
            </a:r>
          </a:p>
          <a:p>
            <a:pPr marL="0" indent="0">
              <a:buNone/>
            </a:pPr>
            <a:r>
              <a:rPr lang="sr-Cyrl-RS" sz="1800" dirty="0" smtClean="0"/>
              <a:t/>
            </a:r>
            <a:br>
              <a:rPr lang="sr-Cyrl-RS" sz="1800" dirty="0" smtClean="0"/>
            </a:br>
            <a:r>
              <a:rPr lang="sr-Cyrl-RS" sz="1800" dirty="0" smtClean="0"/>
              <a:t> </a:t>
            </a:r>
            <a:endParaRPr lang="sr-Latn-RS" sz="1800" dirty="0"/>
          </a:p>
        </p:txBody>
      </p:sp>
    </p:spTree>
    <p:extLst>
      <p:ext uri="{BB962C8B-B14F-4D97-AF65-F5344CB8AC3E}">
        <p14:creationId xmlns:p14="http://schemas.microsoft.com/office/powerpoint/2010/main" val="15739330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4102" y="352247"/>
            <a:ext cx="9988638" cy="368971"/>
          </a:xfrm>
        </p:spPr>
        <p:txBody>
          <a:bodyPr>
            <a:normAutofit fontScale="90000"/>
          </a:bodyPr>
          <a:lstStyle/>
          <a:p>
            <a:pPr algn="ctr"/>
            <a:r>
              <a:rPr lang="ru-RU" sz="2800" b="1" i="1" dirty="0">
                <a:solidFill>
                  <a:srgbClr val="00B050"/>
                </a:solidFill>
                <a:latin typeface="+mn-lt"/>
              </a:rPr>
              <a:t>Директива о отпаду од електричне и електронске опреме (WEEE) 2012/19/ЕК</a:t>
            </a:r>
            <a:endParaRPr lang="sr-Latn-RS" sz="2800" b="1" i="1" dirty="0">
              <a:solidFill>
                <a:srgbClr val="00B050"/>
              </a:solidFill>
              <a:latin typeface="+mn-lt"/>
            </a:endParaRPr>
          </a:p>
        </p:txBody>
      </p:sp>
      <p:sp>
        <p:nvSpPr>
          <p:cNvPr id="3" name="Content Placeholder 2"/>
          <p:cNvSpPr>
            <a:spLocks noGrp="1"/>
          </p:cNvSpPr>
          <p:nvPr>
            <p:ph idx="1"/>
          </p:nvPr>
        </p:nvSpPr>
        <p:spPr>
          <a:xfrm>
            <a:off x="838200" y="850006"/>
            <a:ext cx="10515600" cy="6007994"/>
          </a:xfrm>
        </p:spPr>
        <p:txBody>
          <a:bodyPr>
            <a:noAutofit/>
          </a:bodyPr>
          <a:lstStyle/>
          <a:p>
            <a:pPr marL="0" indent="0">
              <a:buNone/>
            </a:pPr>
            <a:r>
              <a:rPr lang="ru-RU" sz="1600" b="1" dirty="0">
                <a:solidFill>
                  <a:srgbClr val="FF0000"/>
                </a:solidFill>
              </a:rPr>
              <a:t>Статус транспозиције</a:t>
            </a:r>
          </a:p>
          <a:p>
            <a:pPr marL="0" indent="0">
              <a:buNone/>
            </a:pPr>
            <a:r>
              <a:rPr lang="ru-RU" sz="1600" dirty="0"/>
              <a:t>Стара Директива о отпаду од електричне и електронске опреме је у великој мери транспонована у национално законодавство кроз Закон о управљању отпадом (Службени гласник РС, број 36/09 и 88/10) и Правилником о листи електричних и електронских производа, мерама забране и ограничења коришћења електричне и електронске опреме која садржи опасне материје, начину и поступку управљања отпадом о електричних и електронских производа (Службени гласник РС, бр 99/10).</a:t>
            </a:r>
          </a:p>
          <a:p>
            <a:pPr marL="0" indent="0">
              <a:buNone/>
            </a:pPr>
            <a:r>
              <a:rPr lang="ru-RU" sz="1600" b="1" dirty="0">
                <a:solidFill>
                  <a:srgbClr val="FF0000"/>
                </a:solidFill>
              </a:rPr>
              <a:t>План транспозиције</a:t>
            </a:r>
          </a:p>
          <a:p>
            <a:pPr marL="0" indent="0">
              <a:buNone/>
            </a:pPr>
            <a:r>
              <a:rPr lang="ru-RU" sz="1600" b="1" dirty="0">
                <a:solidFill>
                  <a:srgbClr val="0070C0"/>
                </a:solidFill>
              </a:rPr>
              <a:t>Средњорочни (2017-2020)</a:t>
            </a:r>
          </a:p>
          <a:p>
            <a:pPr marL="0" indent="0">
              <a:buNone/>
            </a:pPr>
            <a:r>
              <a:rPr lang="ru-RU" sz="1600" dirty="0"/>
              <a:t>Транспозиција ће се извршити кроз:</a:t>
            </a:r>
          </a:p>
          <a:p>
            <a:pPr marL="0" indent="0">
              <a:buNone/>
            </a:pPr>
            <a:r>
              <a:rPr lang="ru-RU" sz="1600" dirty="0" smtClean="0"/>
              <a:t>a.Ревизију </a:t>
            </a:r>
            <a:r>
              <a:rPr lang="ru-RU" sz="1600" dirty="0"/>
              <a:t>важећег Закона о управљању отпадом</a:t>
            </a:r>
          </a:p>
          <a:p>
            <a:pPr marL="0" indent="0">
              <a:buNone/>
            </a:pPr>
            <a:r>
              <a:rPr lang="ru-RU" sz="1600" dirty="0" smtClean="0"/>
              <a:t>б</a:t>
            </a:r>
            <a:r>
              <a:rPr lang="ru-RU" sz="1600" dirty="0"/>
              <a:t>. </a:t>
            </a:r>
            <a:r>
              <a:rPr lang="ru-RU" sz="1600" dirty="0" smtClean="0"/>
              <a:t>ревизију </a:t>
            </a:r>
            <a:r>
              <a:rPr lang="ru-RU" sz="1600" dirty="0"/>
              <a:t>важећег Правилника о листи електричних и електронских производа, или израдом новог правилника</a:t>
            </a:r>
          </a:p>
          <a:p>
            <a:pPr marL="0" indent="0">
              <a:buNone/>
            </a:pPr>
            <a:r>
              <a:rPr lang="ru-RU" sz="1600" dirty="0" smtClean="0"/>
              <a:t>Нови </a:t>
            </a:r>
            <a:r>
              <a:rPr lang="ru-RU" sz="1600" dirty="0"/>
              <a:t>твининг пројекат о управљању опасним отпадом ће помоћи у припреми прописа којим ће се постићи пуна транспозиција Директиве о отпаду од електричне и електронске опреме. Пуна транспозиција предвиђена је најкасније до 2018. године.</a:t>
            </a:r>
          </a:p>
          <a:p>
            <a:pPr marL="0" indent="0">
              <a:buNone/>
            </a:pPr>
            <a:r>
              <a:rPr lang="sr-Cyrl-RS" sz="1600" b="1" dirty="0" smtClean="0">
                <a:solidFill>
                  <a:srgbClr val="FF0000"/>
                </a:solidFill>
              </a:rPr>
              <a:t>Имплементација:</a:t>
            </a:r>
            <a:r>
              <a:rPr lang="sr-Cyrl-RS" sz="1600" b="1" dirty="0" smtClean="0"/>
              <a:t/>
            </a:r>
            <a:br>
              <a:rPr lang="sr-Cyrl-RS" sz="1600" b="1" dirty="0" smtClean="0"/>
            </a:br>
            <a:r>
              <a:rPr lang="ru-RU" sz="1600" dirty="0" smtClean="0"/>
              <a:t>Директива </a:t>
            </a:r>
            <a:r>
              <a:rPr lang="ru-RU" sz="1600" dirty="0"/>
              <a:t>Савета 2012/19/EУ о отпаду од електричне и електронске опреме (WEEE) једна је од директива које изискују велика финансијска улагања. Имплементација Директиве о отпаду од електричне и електронске опреме разматра се заједно са имплементацијом Оквирне директиве о отпаду, посебно имајући у виду циљеве одређене Оквирном директивом о отпаду. Детаљи имплементационих активности ће се постићи израдом специфичних планова имплементације за Директиву о отпаду од електричне и електронске опреме. </a:t>
            </a:r>
          </a:p>
          <a:p>
            <a:pPr marL="0" indent="0">
              <a:buNone/>
            </a:pPr>
            <a:r>
              <a:rPr lang="ru-RU" sz="1600" dirty="0"/>
              <a:t>Овим планом биће дефинисане мере које треба предузети у циљу имплементације, трошкови и механизми финансирања, као и рокови за пуну имплементацију ове директиве. </a:t>
            </a:r>
          </a:p>
        </p:txBody>
      </p:sp>
    </p:spTree>
    <p:extLst>
      <p:ext uri="{BB962C8B-B14F-4D97-AF65-F5344CB8AC3E}">
        <p14:creationId xmlns:p14="http://schemas.microsoft.com/office/powerpoint/2010/main" val="24296442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68192" y="-463639"/>
            <a:ext cx="9885607" cy="1712891"/>
          </a:xfrm>
        </p:spPr>
        <p:txBody>
          <a:bodyPr>
            <a:normAutofit/>
          </a:bodyPr>
          <a:lstStyle/>
          <a:p>
            <a:pPr algn="ctr"/>
            <a:r>
              <a:rPr lang="ru-RU" sz="2400" b="1" i="1" dirty="0">
                <a:solidFill>
                  <a:srgbClr val="00B050"/>
                </a:solidFill>
              </a:rPr>
              <a:t>Директива о отпаду од електричне и електронске опреме (WEEE) 2012/19/ЕК</a:t>
            </a:r>
            <a:endParaRPr lang="sr-Latn-RS" sz="2400" b="1" i="1" dirty="0">
              <a:solidFill>
                <a:srgbClr val="00B050"/>
              </a:solidFill>
            </a:endParaRPr>
          </a:p>
        </p:txBody>
      </p:sp>
      <p:sp>
        <p:nvSpPr>
          <p:cNvPr id="3" name="Content Placeholder 2"/>
          <p:cNvSpPr>
            <a:spLocks noGrp="1"/>
          </p:cNvSpPr>
          <p:nvPr>
            <p:ph idx="1"/>
          </p:nvPr>
        </p:nvSpPr>
        <p:spPr>
          <a:xfrm>
            <a:off x="838199" y="695459"/>
            <a:ext cx="10515600" cy="6162541"/>
          </a:xfrm>
        </p:spPr>
        <p:txBody>
          <a:bodyPr>
            <a:noAutofit/>
          </a:bodyPr>
          <a:lstStyle/>
          <a:p>
            <a:pPr marL="0" indent="0">
              <a:buNone/>
            </a:pPr>
            <a:r>
              <a:rPr lang="ru-RU" sz="1600" b="1" dirty="0" smtClean="0">
                <a:solidFill>
                  <a:srgbClr val="0070C0"/>
                </a:solidFill>
              </a:rPr>
              <a:t>Средњорочни </a:t>
            </a:r>
            <a:r>
              <a:rPr lang="ru-RU" sz="1600" b="1" dirty="0">
                <a:solidFill>
                  <a:srgbClr val="0070C0"/>
                </a:solidFill>
              </a:rPr>
              <a:t>план активности:</a:t>
            </a:r>
          </a:p>
          <a:p>
            <a:pPr marL="0" indent="0">
              <a:buNone/>
            </a:pPr>
            <a:r>
              <a:rPr lang="ru-RU" sz="1600" dirty="0"/>
              <a:t>•	Израда националне стратегије за управљање отпадом од електричне и електронске опреме и уграђивање стартегије у национални план управљања отпадом;</a:t>
            </a:r>
          </a:p>
          <a:p>
            <a:pPr marL="0" indent="0">
              <a:buNone/>
            </a:pPr>
            <a:r>
              <a:rPr lang="ru-RU" sz="1600" dirty="0"/>
              <a:t>•	Унапређење информационе базе о електричној и електронској опреми на тржишту, произведеном, сакупљеном, рециклираном и прерађеном отпаду од електричне и електронске опреме; </a:t>
            </a:r>
          </a:p>
          <a:p>
            <a:pPr marL="0" indent="0">
              <a:buNone/>
            </a:pPr>
            <a:r>
              <a:rPr lang="ru-RU" sz="1600" dirty="0"/>
              <a:t>•	Имплементација регионалних инфраструктурних пројеката, укључујући и успостављање рециклажних дворишта као подршке сакупљању отпада од електричне и електронске опреме у најмање 3 регионална центра за сакупљањерегиона</a:t>
            </a:r>
          </a:p>
          <a:p>
            <a:pPr marL="0" indent="0">
              <a:buNone/>
            </a:pPr>
            <a:r>
              <a:rPr lang="ru-RU" sz="1600" dirty="0"/>
              <a:t>•	Успостављање мреже сакупљања свих врста отпада од електричне и електронске опреме која би обухватила читаву територију, као и решавање правних, финансијских и техничких питања како би се достигли циљеви сакупљања дефинисани законом:</a:t>
            </a:r>
          </a:p>
          <a:p>
            <a:pPr marL="0" indent="0">
              <a:buNone/>
            </a:pPr>
            <a:r>
              <a:rPr lang="ru-RU" sz="1600" dirty="0"/>
              <a:t>•	 Повећање количине одвојено сакупљеног   отпада од електричне и електронске опреме  из домаћинстава:</a:t>
            </a:r>
          </a:p>
          <a:p>
            <a:pPr marL="0" indent="0">
              <a:buNone/>
            </a:pPr>
            <a:r>
              <a:rPr lang="ru-RU" sz="1600" dirty="0"/>
              <a:t>	сакупити мин. 2 </a:t>
            </a:r>
            <a:r>
              <a:rPr lang="ru-RU" sz="1600" dirty="0" smtClean="0"/>
              <a:t>kg/</a:t>
            </a:r>
            <a:r>
              <a:rPr lang="sr-Cyrl-RS" sz="1600" dirty="0" smtClean="0"/>
              <a:t>ст</a:t>
            </a:r>
            <a:r>
              <a:rPr lang="ru-RU" sz="1600" dirty="0" smtClean="0"/>
              <a:t>. </a:t>
            </a:r>
            <a:r>
              <a:rPr lang="ru-RU" sz="1600" dirty="0"/>
              <a:t>електричног и електронског отпада из домаћинстава до краја 2015. год.;</a:t>
            </a:r>
          </a:p>
          <a:p>
            <a:pPr marL="0" indent="0">
              <a:buNone/>
            </a:pPr>
            <a:r>
              <a:rPr lang="ru-RU" sz="1600" dirty="0"/>
              <a:t>	сакупити мин. </a:t>
            </a:r>
            <a:r>
              <a:rPr lang="ru-RU" sz="1600"/>
              <a:t>3 </a:t>
            </a:r>
            <a:r>
              <a:rPr lang="ru-RU" sz="1600" smtClean="0"/>
              <a:t>kg/ст. </a:t>
            </a:r>
            <a:r>
              <a:rPr lang="ru-RU" sz="1600" dirty="0"/>
              <a:t>електричног и електронског отпада из домаћинстава до краја 2017. год.</a:t>
            </a:r>
          </a:p>
          <a:p>
            <a:pPr marL="0" indent="0">
              <a:buNone/>
            </a:pPr>
            <a:r>
              <a:rPr lang="ru-RU" sz="1600" dirty="0" smtClean="0"/>
              <a:t>•</a:t>
            </a:r>
            <a:r>
              <a:rPr lang="ru-RU" sz="1600" dirty="0"/>
              <a:t>	Увођење тржишног  система сакупљања отпада од електричне и електронске опреме утврђивањем економских инструмената као подршке постизању циљева у вези са отпадом од електричне и електронске опреме;</a:t>
            </a:r>
          </a:p>
          <a:p>
            <a:pPr marL="0" indent="0">
              <a:buNone/>
            </a:pPr>
            <a:r>
              <a:rPr lang="ru-RU" sz="1600" dirty="0"/>
              <a:t>•	 Дозвола за рад постројења за третман отпада од електричне и електронске опреме биће измењена тако да обухвати обавезу постизања минималних захтева који се тичу прераде;</a:t>
            </a:r>
          </a:p>
          <a:p>
            <a:pPr marL="0" indent="0">
              <a:buNone/>
            </a:pPr>
            <a:r>
              <a:rPr lang="ru-RU" sz="1600" dirty="0"/>
              <a:t>•	Организовање кампања јавног информисања као подршке постизању циљева у вези са отпадом од електричне и електронске опреме; </a:t>
            </a:r>
          </a:p>
          <a:p>
            <a:pPr marL="0" indent="0">
              <a:buNone/>
            </a:pPr>
            <a:r>
              <a:rPr lang="ru-RU" sz="1600" dirty="0"/>
              <a:t>•	Јачање капацитета за контролу и надзор над спровођењем закона..</a:t>
            </a:r>
          </a:p>
          <a:p>
            <a:pPr marL="0" indent="0">
              <a:buNone/>
            </a:pPr>
            <a:r>
              <a:rPr lang="sr-Cyrl-RS" sz="1600" dirty="0" smtClean="0"/>
              <a:t> </a:t>
            </a:r>
            <a:endParaRPr lang="sr-Latn-RS" sz="1600" dirty="0"/>
          </a:p>
        </p:txBody>
      </p:sp>
    </p:spTree>
    <p:extLst>
      <p:ext uri="{BB962C8B-B14F-4D97-AF65-F5344CB8AC3E}">
        <p14:creationId xmlns:p14="http://schemas.microsoft.com/office/powerpoint/2010/main" val="11689332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58763"/>
            <a:ext cx="9144000" cy="846137"/>
          </a:xfrm>
        </p:spPr>
        <p:txBody>
          <a:bodyPr>
            <a:normAutofit/>
          </a:bodyPr>
          <a:lstStyle/>
          <a:p>
            <a:r>
              <a:rPr lang="ru-RU" sz="2400" b="1" i="1" dirty="0" smtClean="0">
                <a:solidFill>
                  <a:srgbClr val="00B050"/>
                </a:solidFill>
              </a:rPr>
              <a:t>Директиве 2011/65/ЕК о ограничењу употребе одређених опасних супстанци у електричном и електронском отпаду ( RоHS II) </a:t>
            </a:r>
            <a:endParaRPr lang="en-US" sz="2400" b="1" i="1" dirty="0">
              <a:solidFill>
                <a:srgbClr val="00B050"/>
              </a:solidFill>
            </a:endParaRPr>
          </a:p>
        </p:txBody>
      </p:sp>
      <p:sp>
        <p:nvSpPr>
          <p:cNvPr id="3" name="Subtitle 2"/>
          <p:cNvSpPr>
            <a:spLocks noGrp="1"/>
          </p:cNvSpPr>
          <p:nvPr>
            <p:ph type="subTitle" idx="1"/>
          </p:nvPr>
        </p:nvSpPr>
        <p:spPr>
          <a:xfrm>
            <a:off x="584200" y="1104900"/>
            <a:ext cx="11366500" cy="5524500"/>
          </a:xfrm>
        </p:spPr>
        <p:txBody>
          <a:bodyPr>
            <a:normAutofit fontScale="70000" lnSpcReduction="20000"/>
          </a:bodyPr>
          <a:lstStyle/>
          <a:p>
            <a:r>
              <a:rPr lang="ru-RU" sz="3400" b="1" dirty="0" smtClean="0">
                <a:solidFill>
                  <a:srgbClr val="FF0000"/>
                </a:solidFill>
              </a:rPr>
              <a:t>Статус транспозиције</a:t>
            </a:r>
          </a:p>
          <a:p>
            <a:pPr algn="just"/>
            <a:r>
              <a:rPr lang="ru-RU" sz="2900" dirty="0" smtClean="0"/>
              <a:t>Стара RoHS Директива 2002/95/ЕК је делимично транспонована у национално законодавство кроз Закон о управљању отпадом (Службени гласник РС, број 36/09 и 88/10), Закон о техничким захтевима за производе и оцењивању усаглашености (Службени гласник РС, број 36/09) и Правилник о листи електричних и електронских производа, мерама забране и ограничења коришћења електричне и електронске опреме која садржи опасне материје, начину и поступку управљања отпадом од електричних и електронских производа (Службени гласник Републике Србије, број 99/10). </a:t>
            </a:r>
          </a:p>
          <a:p>
            <a:r>
              <a:rPr lang="ru-RU" sz="3400" b="1" dirty="0" smtClean="0">
                <a:solidFill>
                  <a:srgbClr val="FF0000"/>
                </a:solidFill>
              </a:rPr>
              <a:t>План транспозиције за RoHS II</a:t>
            </a:r>
          </a:p>
          <a:p>
            <a:r>
              <a:rPr lang="ru-RU" sz="2900" b="1" dirty="0" smtClean="0">
                <a:solidFill>
                  <a:srgbClr val="0070C0"/>
                </a:solidFill>
              </a:rPr>
              <a:t>Средњорочни приоритети (2017-2020)</a:t>
            </a:r>
          </a:p>
          <a:p>
            <a:pPr algn="l"/>
            <a:r>
              <a:rPr lang="ru-RU" sz="2900" dirty="0" smtClean="0"/>
              <a:t>Транспозиција ће се извршити кроз: </a:t>
            </a:r>
          </a:p>
          <a:p>
            <a:pPr marL="342900" indent="-342900" algn="l">
              <a:buFont typeface="Arial" panose="020B0604020202020204" pitchFamily="34" charset="0"/>
              <a:buChar char="•"/>
            </a:pPr>
            <a:r>
              <a:rPr lang="ru-RU" sz="2900" dirty="0" smtClean="0"/>
              <a:t> Ревизију важећег Закона о управљању отпадом и Закона о техничким захтевима за производе и оцењивању усаглашености </a:t>
            </a:r>
          </a:p>
          <a:p>
            <a:pPr marL="342900" indent="-342900" algn="l">
              <a:buFont typeface="Arial" panose="020B0604020202020204" pitchFamily="34" charset="0"/>
              <a:buChar char="•"/>
            </a:pPr>
            <a:r>
              <a:rPr lang="ru-RU" sz="2900" dirty="0" smtClean="0"/>
              <a:t> Усвајање Правилника о ограничењу коришћења одређених опасних супстанци у електричном и електронском отпаду.</a:t>
            </a:r>
          </a:p>
          <a:p>
            <a:pPr algn="l"/>
            <a:endParaRPr lang="ru-RU" sz="2900" dirty="0" smtClean="0"/>
          </a:p>
          <a:p>
            <a:pPr algn="just"/>
            <a:r>
              <a:rPr lang="ru-RU" sz="2900" dirty="0" smtClean="0"/>
              <a:t>Предвиђено је да пуна транспозиција Директиве буде постигнута најкасније до 2018. год. Правилником ће бити предвиђено да ће органи задужени за надзор и контролу над спровођењем закона бити Инспекција за заштиту животне средине Министарства пољопривреде и заштите животне средине и тржишна инспекција Министарства трговине, туризма и телекомуникација (орган тржишног надзора).</a:t>
            </a:r>
          </a:p>
          <a:p>
            <a:endParaRPr lang="en-US" dirty="0"/>
          </a:p>
        </p:txBody>
      </p:sp>
    </p:spTree>
    <p:extLst>
      <p:ext uri="{BB962C8B-B14F-4D97-AF65-F5344CB8AC3E}">
        <p14:creationId xmlns:p14="http://schemas.microsoft.com/office/powerpoint/2010/main" val="3352234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0518" y="365125"/>
            <a:ext cx="10515600" cy="1325563"/>
          </a:xfrm>
        </p:spPr>
        <p:txBody>
          <a:bodyPr>
            <a:normAutofit/>
          </a:bodyPr>
          <a:lstStyle/>
          <a:p>
            <a:pPr algn="ctr"/>
            <a:r>
              <a:rPr lang="x-none" sz="2800" b="1" i="1" dirty="0" smtClean="0">
                <a:solidFill>
                  <a:srgbClr val="00B050"/>
                </a:solidFill>
              </a:rPr>
              <a:t>Директива </a:t>
            </a:r>
            <a:r>
              <a:rPr lang="x-none" sz="2800" b="1" i="1" dirty="0">
                <a:solidFill>
                  <a:srgbClr val="00B050"/>
                </a:solidFill>
              </a:rPr>
              <a:t>о </a:t>
            </a:r>
            <a:r>
              <a:rPr lang="sr-Cyrl-RS" sz="2800" b="1" i="1" dirty="0">
                <a:solidFill>
                  <a:srgbClr val="00B050"/>
                </a:solidFill>
              </a:rPr>
              <a:t>отпадним</a:t>
            </a:r>
            <a:r>
              <a:rPr lang="x-none" sz="2800" b="1" i="1" dirty="0">
                <a:solidFill>
                  <a:srgbClr val="00B050"/>
                </a:solidFill>
              </a:rPr>
              <a:t> возилима (ELVs) 2000/53/EК</a:t>
            </a:r>
            <a:r>
              <a:rPr lang="en-US" sz="2800" b="1" dirty="0">
                <a:solidFill>
                  <a:srgbClr val="00B050"/>
                </a:solidFill>
              </a:rPr>
              <a:t/>
            </a:r>
            <a:br>
              <a:rPr lang="en-US" sz="2800" b="1" dirty="0">
                <a:solidFill>
                  <a:srgbClr val="00B050"/>
                </a:solidFill>
              </a:rPr>
            </a:br>
            <a:endParaRPr lang="sr-Latn-RS" sz="2800" b="1" dirty="0">
              <a:solidFill>
                <a:srgbClr val="00B050"/>
              </a:solidFill>
            </a:endParaRPr>
          </a:p>
        </p:txBody>
      </p:sp>
      <p:sp>
        <p:nvSpPr>
          <p:cNvPr id="3" name="Content Placeholder 2"/>
          <p:cNvSpPr>
            <a:spLocks noGrp="1"/>
          </p:cNvSpPr>
          <p:nvPr>
            <p:ph idx="1"/>
          </p:nvPr>
        </p:nvSpPr>
        <p:spPr>
          <a:xfrm>
            <a:off x="838200" y="1528175"/>
            <a:ext cx="10515600" cy="4648788"/>
          </a:xfrm>
        </p:spPr>
        <p:txBody>
          <a:bodyPr>
            <a:normAutofit fontScale="70000" lnSpcReduction="20000"/>
          </a:bodyPr>
          <a:lstStyle/>
          <a:p>
            <a:pPr marL="0" indent="0">
              <a:buNone/>
            </a:pPr>
            <a:r>
              <a:rPr lang="sr-Cyrl-RS" dirty="0" smtClean="0"/>
              <a:t/>
            </a:r>
            <a:br>
              <a:rPr lang="sr-Cyrl-RS" dirty="0" smtClean="0"/>
            </a:br>
            <a:r>
              <a:rPr lang="sr-Cyrl-RS" b="1" u="sng" dirty="0" smtClean="0">
                <a:solidFill>
                  <a:srgbClr val="FF0000"/>
                </a:solidFill>
              </a:rPr>
              <a:t>Статус транспозиције</a:t>
            </a:r>
            <a:endParaRPr lang="sr-Latn-RS" b="1" u="sng" dirty="0" smtClean="0">
              <a:solidFill>
                <a:srgbClr val="FF0000"/>
              </a:solidFill>
            </a:endParaRPr>
          </a:p>
          <a:p>
            <a:pPr marL="0" lvl="0" indent="0">
              <a:buNone/>
            </a:pPr>
            <a:r>
              <a:rPr lang="en-GB" sz="2900" dirty="0" err="1" smtClean="0"/>
              <a:t>Директива</a:t>
            </a:r>
            <a:r>
              <a:rPr lang="en-GB" sz="2900" dirty="0" smtClean="0"/>
              <a:t> </a:t>
            </a:r>
            <a:r>
              <a:rPr lang="en-GB" sz="2900" dirty="0" err="1" smtClean="0"/>
              <a:t>је</a:t>
            </a:r>
            <a:r>
              <a:rPr lang="en-GB" sz="2900" dirty="0" smtClean="0"/>
              <a:t> у </a:t>
            </a:r>
            <a:r>
              <a:rPr lang="en-GB" sz="2900" dirty="0" err="1" smtClean="0"/>
              <a:t>великој</a:t>
            </a:r>
            <a:r>
              <a:rPr lang="en-GB" sz="2900" dirty="0" smtClean="0"/>
              <a:t> </a:t>
            </a:r>
            <a:r>
              <a:rPr lang="en-GB" sz="2900" dirty="0" err="1" smtClean="0"/>
              <a:t>мери</a:t>
            </a:r>
            <a:r>
              <a:rPr lang="en-GB" sz="2900" dirty="0" smtClean="0"/>
              <a:t> </a:t>
            </a:r>
            <a:r>
              <a:rPr lang="en-GB" sz="2900" dirty="0" err="1" smtClean="0"/>
              <a:t>транспонована</a:t>
            </a:r>
            <a:r>
              <a:rPr lang="en-GB" sz="2900" dirty="0" smtClean="0"/>
              <a:t> </a:t>
            </a:r>
            <a:r>
              <a:rPr lang="en-GB" sz="2900" dirty="0" err="1" smtClean="0"/>
              <a:t>кроз</a:t>
            </a:r>
            <a:r>
              <a:rPr lang="en-GB" sz="2900" dirty="0" smtClean="0"/>
              <a:t> </a:t>
            </a:r>
            <a:r>
              <a:rPr lang="en-GB" sz="2900" dirty="0" err="1" smtClean="0"/>
              <a:t>Закон</a:t>
            </a:r>
            <a:r>
              <a:rPr lang="en-GB" sz="2900" dirty="0" smtClean="0"/>
              <a:t> о </a:t>
            </a:r>
            <a:r>
              <a:rPr lang="en-GB" sz="2900" dirty="0" err="1" smtClean="0"/>
              <a:t>управљању</a:t>
            </a:r>
            <a:r>
              <a:rPr lang="en-GB" sz="2900" dirty="0" smtClean="0"/>
              <a:t> </a:t>
            </a:r>
            <a:r>
              <a:rPr lang="en-GB" sz="2900" dirty="0" err="1" smtClean="0"/>
              <a:t>отпадом</a:t>
            </a:r>
            <a:r>
              <a:rPr lang="en-GB" sz="2900" dirty="0" smtClean="0"/>
              <a:t> (СГ РС,</a:t>
            </a:r>
            <a:r>
              <a:rPr lang="sr-Cyrl-RS" sz="2900" dirty="0" smtClean="0"/>
              <a:t> </a:t>
            </a:r>
            <a:r>
              <a:rPr lang="en-GB" sz="2900" dirty="0" err="1" smtClean="0"/>
              <a:t>бр</a:t>
            </a:r>
            <a:r>
              <a:rPr lang="sr-Cyrl-RS" sz="2900" dirty="0" smtClean="0"/>
              <a:t>.</a:t>
            </a:r>
            <a:r>
              <a:rPr lang="en-GB" sz="2900" dirty="0" smtClean="0"/>
              <a:t>36/09 и 88/10) </a:t>
            </a:r>
            <a:r>
              <a:rPr lang="sr-Latn-RS" sz="2900" dirty="0" smtClean="0"/>
              <a:t> </a:t>
            </a:r>
            <a:r>
              <a:rPr lang="sr-Cyrl-RS" sz="2900" dirty="0" smtClean="0"/>
              <a:t>и </a:t>
            </a:r>
            <a:r>
              <a:rPr lang="en-GB" sz="2900" dirty="0" err="1" smtClean="0"/>
              <a:t>Правилник</a:t>
            </a:r>
            <a:r>
              <a:rPr lang="en-GB" sz="2900" dirty="0" smtClean="0"/>
              <a:t> о </a:t>
            </a:r>
            <a:r>
              <a:rPr lang="en-GB" sz="2900" dirty="0" err="1" smtClean="0"/>
              <a:t>начину</a:t>
            </a:r>
            <a:r>
              <a:rPr lang="en-GB" sz="2900" dirty="0" smtClean="0"/>
              <a:t> и </a:t>
            </a:r>
            <a:r>
              <a:rPr lang="en-GB" sz="2900" dirty="0" err="1" smtClean="0"/>
              <a:t>поступку</a:t>
            </a:r>
            <a:r>
              <a:rPr lang="en-GB" sz="2900" dirty="0" smtClean="0"/>
              <a:t> </a:t>
            </a:r>
            <a:r>
              <a:rPr lang="en-GB" sz="2900" dirty="0" err="1" smtClean="0"/>
              <a:t>управљања</a:t>
            </a:r>
            <a:r>
              <a:rPr lang="en-GB" sz="2900" dirty="0" smtClean="0"/>
              <a:t> </a:t>
            </a:r>
            <a:r>
              <a:rPr lang="sr-Cyrl-RS" sz="2900" dirty="0" smtClean="0"/>
              <a:t>отпадним</a:t>
            </a:r>
            <a:r>
              <a:rPr lang="en-GB" sz="2900" dirty="0" smtClean="0"/>
              <a:t> </a:t>
            </a:r>
            <a:r>
              <a:rPr lang="en-GB" sz="2900" dirty="0" err="1" smtClean="0"/>
              <a:t>возилима</a:t>
            </a:r>
            <a:r>
              <a:rPr lang="en-GB" sz="2900" dirty="0" smtClean="0"/>
              <a:t> (СГ РС,</a:t>
            </a:r>
            <a:r>
              <a:rPr lang="sr-Cyrl-RS" sz="2900" dirty="0" smtClean="0"/>
              <a:t> </a:t>
            </a:r>
            <a:r>
              <a:rPr lang="en-GB" sz="2900" dirty="0" err="1" smtClean="0"/>
              <a:t>бр</a:t>
            </a:r>
            <a:r>
              <a:rPr lang="sr-Cyrl-RS" sz="2900" dirty="0" smtClean="0"/>
              <a:t>.</a:t>
            </a:r>
            <a:r>
              <a:rPr lang="en-GB" sz="2900" dirty="0" smtClean="0"/>
              <a:t>98/10) </a:t>
            </a:r>
            <a:endParaRPr lang="en-US" sz="2900" dirty="0" smtClean="0"/>
          </a:p>
          <a:p>
            <a:pPr marL="0" indent="0">
              <a:buNone/>
            </a:pPr>
            <a:r>
              <a:rPr lang="sr-Cyrl-RS" dirty="0" smtClean="0"/>
              <a:t/>
            </a:r>
            <a:br>
              <a:rPr lang="sr-Cyrl-RS" dirty="0" smtClean="0"/>
            </a:br>
            <a:r>
              <a:rPr lang="en-GB" b="1" dirty="0" err="1" smtClean="0">
                <a:solidFill>
                  <a:srgbClr val="FF0000"/>
                </a:solidFill>
              </a:rPr>
              <a:t>План</a:t>
            </a:r>
            <a:r>
              <a:rPr lang="en-GB" b="1" dirty="0" smtClean="0">
                <a:solidFill>
                  <a:srgbClr val="FF0000"/>
                </a:solidFill>
              </a:rPr>
              <a:t> </a:t>
            </a:r>
            <a:r>
              <a:rPr lang="en-GB" b="1" dirty="0" err="1">
                <a:solidFill>
                  <a:srgbClr val="FF0000"/>
                </a:solidFill>
              </a:rPr>
              <a:t>транспозциције</a:t>
            </a:r>
            <a:r>
              <a:rPr lang="en-GB" b="1" dirty="0">
                <a:solidFill>
                  <a:srgbClr val="FF0000"/>
                </a:solidFill>
              </a:rPr>
              <a:t> </a:t>
            </a:r>
            <a:r>
              <a:rPr lang="en-GB" dirty="0" err="1" smtClean="0"/>
              <a:t>Пуна</a:t>
            </a:r>
            <a:r>
              <a:rPr lang="en-GB" dirty="0" smtClean="0"/>
              <a:t> </a:t>
            </a:r>
            <a:r>
              <a:rPr lang="en-GB" dirty="0" err="1" smtClean="0"/>
              <a:t>транспозиција</a:t>
            </a:r>
            <a:r>
              <a:rPr lang="en-GB" dirty="0" smtClean="0"/>
              <a:t> </a:t>
            </a:r>
            <a:r>
              <a:rPr lang="en-GB" dirty="0" err="1" smtClean="0"/>
              <a:t>предвиђа</a:t>
            </a:r>
            <a:r>
              <a:rPr lang="en-GB" dirty="0" smtClean="0"/>
              <a:t> </a:t>
            </a:r>
            <a:r>
              <a:rPr lang="en-GB" dirty="0" err="1" smtClean="0"/>
              <a:t>се</a:t>
            </a:r>
            <a:r>
              <a:rPr lang="en-GB" dirty="0" smtClean="0"/>
              <a:t> </a:t>
            </a:r>
            <a:r>
              <a:rPr lang="en-GB" dirty="0" err="1" smtClean="0"/>
              <a:t>до</a:t>
            </a:r>
            <a:r>
              <a:rPr lang="en-GB" dirty="0" smtClean="0"/>
              <a:t> 2018.</a:t>
            </a:r>
            <a:r>
              <a:rPr lang="sr-Cyrl-RS" dirty="0" smtClean="0"/>
              <a:t> године</a:t>
            </a:r>
            <a:endParaRPr lang="en-US" dirty="0" smtClean="0"/>
          </a:p>
          <a:p>
            <a:r>
              <a:rPr lang="en-GB" sz="2900" b="1" u="sng" dirty="0" err="1" smtClean="0">
                <a:solidFill>
                  <a:srgbClr val="0070C0"/>
                </a:solidFill>
              </a:rPr>
              <a:t>Краткорочни</a:t>
            </a:r>
            <a:r>
              <a:rPr lang="en-GB" sz="2900" b="1" u="sng" dirty="0" smtClean="0">
                <a:solidFill>
                  <a:srgbClr val="0070C0"/>
                </a:solidFill>
              </a:rPr>
              <a:t> </a:t>
            </a:r>
            <a:r>
              <a:rPr lang="en-GB" sz="2900" b="1" u="sng" dirty="0" err="1" smtClean="0">
                <a:solidFill>
                  <a:srgbClr val="0070C0"/>
                </a:solidFill>
              </a:rPr>
              <a:t>приоритети</a:t>
            </a:r>
            <a:r>
              <a:rPr lang="en-GB" sz="2900" b="1" u="sng" dirty="0" smtClean="0">
                <a:solidFill>
                  <a:srgbClr val="0070C0"/>
                </a:solidFill>
              </a:rPr>
              <a:t> </a:t>
            </a:r>
            <a:r>
              <a:rPr lang="en-GB" sz="2900" u="sng" dirty="0" smtClean="0"/>
              <a:t>(2015-2016)</a:t>
            </a:r>
            <a:r>
              <a:rPr lang="sr-Cyrl-RS" sz="2900" dirty="0" smtClean="0"/>
              <a:t> </a:t>
            </a:r>
            <a:r>
              <a:rPr lang="en-GB" sz="2900" dirty="0" err="1" smtClean="0"/>
              <a:t>Измене</a:t>
            </a:r>
            <a:r>
              <a:rPr lang="en-GB" sz="2900" dirty="0" smtClean="0"/>
              <a:t> и </a:t>
            </a:r>
            <a:r>
              <a:rPr lang="en-GB" sz="2900" dirty="0" err="1" smtClean="0"/>
              <a:t>допуне</a:t>
            </a:r>
            <a:r>
              <a:rPr lang="en-GB" sz="2900" dirty="0" smtClean="0"/>
              <a:t> </a:t>
            </a:r>
            <a:r>
              <a:rPr lang="en-GB" sz="2900" dirty="0" err="1" smtClean="0"/>
              <a:t>Закона</a:t>
            </a:r>
            <a:r>
              <a:rPr lang="en-GB" sz="2900" dirty="0" smtClean="0"/>
              <a:t> о </a:t>
            </a:r>
            <a:r>
              <a:rPr lang="en-GB" sz="2900" dirty="0" err="1" smtClean="0"/>
              <a:t>управљању</a:t>
            </a:r>
            <a:r>
              <a:rPr lang="en-GB" sz="2900" dirty="0" smtClean="0"/>
              <a:t> </a:t>
            </a:r>
            <a:r>
              <a:rPr lang="en-GB" sz="2900" dirty="0" err="1" smtClean="0"/>
              <a:t>отпадом</a:t>
            </a:r>
            <a:r>
              <a:rPr lang="en-GB" sz="2900" dirty="0" smtClean="0"/>
              <a:t> </a:t>
            </a:r>
            <a:endParaRPr lang="sr-Cyrl-RS" sz="2900" dirty="0" smtClean="0"/>
          </a:p>
          <a:p>
            <a:r>
              <a:rPr lang="en-GB" sz="2900" b="1" u="sng" dirty="0" err="1" smtClean="0">
                <a:solidFill>
                  <a:srgbClr val="0070C0"/>
                </a:solidFill>
              </a:rPr>
              <a:t>Средњорочни</a:t>
            </a:r>
            <a:r>
              <a:rPr lang="en-GB" sz="2900" b="1" u="sng" dirty="0" smtClean="0">
                <a:solidFill>
                  <a:srgbClr val="0070C0"/>
                </a:solidFill>
              </a:rPr>
              <a:t> </a:t>
            </a:r>
            <a:r>
              <a:rPr lang="en-GB" sz="2900" b="1" u="sng" dirty="0" err="1" smtClean="0">
                <a:solidFill>
                  <a:srgbClr val="0070C0"/>
                </a:solidFill>
              </a:rPr>
              <a:t>приоритети</a:t>
            </a:r>
            <a:r>
              <a:rPr lang="en-GB" sz="2900" b="1" u="sng" dirty="0" smtClean="0">
                <a:solidFill>
                  <a:srgbClr val="0070C0"/>
                </a:solidFill>
              </a:rPr>
              <a:t> </a:t>
            </a:r>
            <a:r>
              <a:rPr lang="en-GB" sz="2900" u="sng" dirty="0" smtClean="0"/>
              <a:t>(2017-2020)</a:t>
            </a:r>
            <a:r>
              <a:rPr lang="sr-Cyrl-RS" sz="2900" dirty="0" smtClean="0"/>
              <a:t> </a:t>
            </a:r>
            <a:r>
              <a:rPr lang="en-GB" sz="2900" dirty="0" err="1" smtClean="0"/>
              <a:t>Измене</a:t>
            </a:r>
            <a:r>
              <a:rPr lang="en-GB" sz="2900" dirty="0" smtClean="0"/>
              <a:t> и </a:t>
            </a:r>
            <a:r>
              <a:rPr lang="en-GB" sz="2900" dirty="0" err="1" smtClean="0"/>
              <a:t>допуне</a:t>
            </a:r>
            <a:r>
              <a:rPr lang="en-GB" sz="2900" dirty="0" smtClean="0"/>
              <a:t> </a:t>
            </a:r>
            <a:r>
              <a:rPr lang="en-GB" sz="2900" dirty="0" err="1" smtClean="0"/>
              <a:t>Правилника</a:t>
            </a:r>
            <a:r>
              <a:rPr lang="en-GB" sz="2900" dirty="0" smtClean="0"/>
              <a:t> о </a:t>
            </a:r>
            <a:r>
              <a:rPr lang="sr-Cyrl-RS" sz="2900" dirty="0" smtClean="0"/>
              <a:t>отпадним</a:t>
            </a:r>
            <a:r>
              <a:rPr lang="en-GB" sz="2900" dirty="0" smtClean="0"/>
              <a:t> </a:t>
            </a:r>
            <a:r>
              <a:rPr lang="en-GB" sz="2900" dirty="0" err="1" smtClean="0"/>
              <a:t>возилима</a:t>
            </a:r>
            <a:r>
              <a:rPr lang="sr-Cyrl-RS" dirty="0" smtClean="0"/>
              <a:t/>
            </a:r>
            <a:br>
              <a:rPr lang="sr-Cyrl-RS" dirty="0" smtClean="0"/>
            </a:br>
            <a:endParaRPr lang="sr-Cyrl-RS" dirty="0" smtClean="0"/>
          </a:p>
          <a:p>
            <a:pPr marL="0" indent="0">
              <a:buNone/>
            </a:pPr>
            <a:r>
              <a:rPr lang="sr-Cyrl-RS" b="1" dirty="0" smtClean="0">
                <a:solidFill>
                  <a:srgbClr val="FF0000"/>
                </a:solidFill>
              </a:rPr>
              <a:t>Статус имплементације </a:t>
            </a:r>
            <a:r>
              <a:rPr lang="sr-Cyrl-RS" dirty="0" smtClean="0"/>
              <a:t>П</a:t>
            </a:r>
            <a:r>
              <a:rPr lang="en-GB" sz="2900" dirty="0" err="1" smtClean="0"/>
              <a:t>очетн</a:t>
            </a:r>
            <a:r>
              <a:rPr lang="sr-Cyrl-RS" sz="2900" dirty="0" smtClean="0"/>
              <a:t>а</a:t>
            </a:r>
            <a:r>
              <a:rPr lang="en-GB" sz="2900" dirty="0" smtClean="0"/>
              <a:t> </a:t>
            </a:r>
            <a:r>
              <a:rPr lang="en-GB" sz="2900" dirty="0" err="1" smtClean="0"/>
              <a:t>фаз</a:t>
            </a:r>
            <a:r>
              <a:rPr lang="sr-Cyrl-RS" sz="2900" dirty="0" smtClean="0"/>
              <a:t>а</a:t>
            </a:r>
            <a:r>
              <a:rPr lang="en-GB" sz="2900" dirty="0" smtClean="0"/>
              <a:t> </a:t>
            </a:r>
            <a:r>
              <a:rPr lang="en-GB" sz="2900" dirty="0" err="1" smtClean="0"/>
              <a:t>имплементације</a:t>
            </a:r>
            <a:r>
              <a:rPr lang="sr-Cyrl-RS" sz="2900" dirty="0" smtClean="0"/>
              <a:t> </a:t>
            </a:r>
            <a:r>
              <a:rPr lang="sr-Cyrl-RS" sz="2000" dirty="0" smtClean="0"/>
              <a:t>(</a:t>
            </a:r>
            <a:r>
              <a:rPr lang="en-GB" sz="2000" dirty="0" err="1" smtClean="0"/>
              <a:t>велика</a:t>
            </a:r>
            <a:r>
              <a:rPr lang="en-GB" sz="2000" dirty="0" smtClean="0"/>
              <a:t> </a:t>
            </a:r>
            <a:r>
              <a:rPr lang="en-GB" sz="2000" dirty="0" err="1"/>
              <a:t>финансијска</a:t>
            </a:r>
            <a:r>
              <a:rPr lang="en-GB" sz="2000" dirty="0"/>
              <a:t> </a:t>
            </a:r>
            <a:r>
              <a:rPr lang="en-GB" sz="2000" dirty="0" err="1"/>
              <a:t>улагања</a:t>
            </a:r>
            <a:r>
              <a:rPr lang="en-GB" sz="2000" dirty="0"/>
              <a:t> </a:t>
            </a:r>
            <a:r>
              <a:rPr lang="en-GB" sz="2000" dirty="0" err="1"/>
              <a:t>за</a:t>
            </a:r>
            <a:r>
              <a:rPr lang="en-GB" sz="2000" dirty="0"/>
              <a:t> </a:t>
            </a:r>
            <a:r>
              <a:rPr lang="en-GB" sz="2000" dirty="0" err="1"/>
              <a:t>приватни</a:t>
            </a:r>
            <a:r>
              <a:rPr lang="en-GB" sz="2000" dirty="0"/>
              <a:t> </a:t>
            </a:r>
            <a:r>
              <a:rPr lang="en-GB" sz="2000" dirty="0" err="1" smtClean="0"/>
              <a:t>сектор</a:t>
            </a:r>
            <a:r>
              <a:rPr lang="sr-Cyrl-RS" sz="2000" dirty="0" smtClean="0"/>
              <a:t>)</a:t>
            </a:r>
          </a:p>
          <a:p>
            <a:r>
              <a:rPr lang="sr-Cyrl-RS" sz="2900" dirty="0" smtClean="0"/>
              <a:t>о</a:t>
            </a:r>
            <a:r>
              <a:rPr lang="en-GB" sz="2900" dirty="0" smtClean="0"/>
              <a:t>д </a:t>
            </a:r>
            <a:r>
              <a:rPr lang="en-GB" sz="2900" dirty="0"/>
              <a:t>2013. </a:t>
            </a:r>
            <a:r>
              <a:rPr lang="en-GB" sz="2900" dirty="0" err="1"/>
              <a:t>до</a:t>
            </a:r>
            <a:r>
              <a:rPr lang="en-GB" sz="2900" dirty="0"/>
              <a:t> </a:t>
            </a:r>
            <a:r>
              <a:rPr lang="en-GB" sz="2900" dirty="0" err="1"/>
              <a:t>маја</a:t>
            </a:r>
            <a:r>
              <a:rPr lang="en-GB" sz="2900" dirty="0"/>
              <a:t> 2015. </a:t>
            </a:r>
            <a:r>
              <a:rPr lang="en-GB" sz="2900" dirty="0" err="1" smtClean="0"/>
              <a:t>године</a:t>
            </a:r>
            <a:r>
              <a:rPr lang="en-GB" sz="2900" dirty="0" smtClean="0"/>
              <a:t> </a:t>
            </a:r>
            <a:r>
              <a:rPr lang="sr-Cyrl-RS" sz="2900" dirty="0" smtClean="0"/>
              <a:t>издато </a:t>
            </a:r>
            <a:r>
              <a:rPr lang="en-GB" sz="2900" dirty="0" err="1" smtClean="0"/>
              <a:t>пет</a:t>
            </a:r>
            <a:r>
              <a:rPr lang="en-GB" sz="2900" dirty="0" smtClean="0"/>
              <a:t> </a:t>
            </a:r>
            <a:r>
              <a:rPr lang="en-GB" sz="2900" dirty="0" err="1"/>
              <a:t>дозвола</a:t>
            </a:r>
            <a:r>
              <a:rPr lang="en-GB" sz="2900" dirty="0"/>
              <a:t> </a:t>
            </a:r>
            <a:r>
              <a:rPr lang="en-GB" sz="2900" dirty="0" err="1"/>
              <a:t>за</a:t>
            </a:r>
            <a:r>
              <a:rPr lang="en-GB" sz="2900" dirty="0"/>
              <a:t> </a:t>
            </a:r>
            <a:r>
              <a:rPr lang="en-GB" sz="2900" dirty="0" err="1" smtClean="0"/>
              <a:t>складиштење</a:t>
            </a:r>
            <a:r>
              <a:rPr lang="sr-Cyrl-RS" sz="2900" dirty="0" smtClean="0"/>
              <a:t> и / или </a:t>
            </a:r>
            <a:r>
              <a:rPr lang="en-GB" sz="2900" dirty="0" err="1" smtClean="0"/>
              <a:t>третман</a:t>
            </a:r>
            <a:r>
              <a:rPr lang="en-GB" sz="2900" dirty="0" smtClean="0"/>
              <a:t> </a:t>
            </a:r>
            <a:endParaRPr lang="sr-Cyrl-RS" sz="2900" dirty="0" smtClean="0"/>
          </a:p>
          <a:p>
            <a:r>
              <a:rPr lang="sr-Cyrl-RS" sz="2900" dirty="0" smtClean="0"/>
              <a:t>о</a:t>
            </a:r>
            <a:r>
              <a:rPr lang="en-GB" sz="2900" dirty="0" smtClean="0"/>
              <a:t>д </a:t>
            </a:r>
            <a:r>
              <a:rPr lang="en-GB" sz="2900" dirty="0"/>
              <a:t>2009. </a:t>
            </a:r>
            <a:r>
              <a:rPr lang="en-GB" sz="2900" dirty="0" err="1"/>
              <a:t>до</a:t>
            </a:r>
            <a:r>
              <a:rPr lang="en-GB" sz="2900" dirty="0"/>
              <a:t> </a:t>
            </a:r>
            <a:r>
              <a:rPr lang="en-GB" sz="2900" dirty="0" err="1"/>
              <a:t>маја</a:t>
            </a:r>
            <a:r>
              <a:rPr lang="en-GB" sz="2900" dirty="0"/>
              <a:t> </a:t>
            </a:r>
            <a:r>
              <a:rPr lang="en-GB" sz="2900" dirty="0" smtClean="0"/>
              <a:t>2015</a:t>
            </a:r>
            <a:r>
              <a:rPr lang="en-GB" sz="2900" dirty="0"/>
              <a:t>. </a:t>
            </a:r>
            <a:r>
              <a:rPr lang="en-GB" sz="2900" dirty="0" err="1"/>
              <a:t>године</a:t>
            </a:r>
            <a:r>
              <a:rPr lang="en-GB" sz="2900" dirty="0"/>
              <a:t> </a:t>
            </a:r>
            <a:r>
              <a:rPr lang="en-GB" sz="2900" dirty="0" err="1" smtClean="0"/>
              <a:t>изд</a:t>
            </a:r>
            <a:r>
              <a:rPr lang="sr-Cyrl-RS" sz="2900" dirty="0" smtClean="0"/>
              <a:t>ато</a:t>
            </a:r>
            <a:r>
              <a:rPr lang="en-GB" sz="2900" dirty="0" smtClean="0"/>
              <a:t> </a:t>
            </a:r>
            <a:r>
              <a:rPr lang="en-GB" sz="2900" dirty="0" err="1"/>
              <a:t>око</a:t>
            </a:r>
            <a:r>
              <a:rPr lang="en-GB" sz="2900" dirty="0"/>
              <a:t> 500 </a:t>
            </a:r>
            <a:r>
              <a:rPr lang="en-GB" sz="2900" dirty="0" err="1"/>
              <a:t>дозвола</a:t>
            </a:r>
            <a:r>
              <a:rPr lang="en-GB" sz="2900" dirty="0"/>
              <a:t> </a:t>
            </a:r>
            <a:r>
              <a:rPr lang="en-GB" sz="2900" dirty="0" err="1"/>
              <a:t>за</a:t>
            </a:r>
            <a:r>
              <a:rPr lang="en-GB" sz="2900" dirty="0"/>
              <a:t> </a:t>
            </a:r>
            <a:r>
              <a:rPr lang="en-GB" sz="2900" dirty="0" err="1" smtClean="0"/>
              <a:t>сакупљање</a:t>
            </a:r>
            <a:r>
              <a:rPr lang="sr-Cyrl-RS" sz="2900" dirty="0" smtClean="0"/>
              <a:t> и / или </a:t>
            </a:r>
            <a:r>
              <a:rPr lang="en-GB" sz="2900" dirty="0" err="1" smtClean="0"/>
              <a:t>транспорт</a:t>
            </a:r>
            <a:endParaRPr lang="sr-Cyrl-RS" sz="2900" dirty="0" smtClean="0"/>
          </a:p>
          <a:p>
            <a:pPr marL="0" indent="0">
              <a:buNone/>
            </a:pPr>
            <a:endParaRPr lang="sr-Cyrl-RS" sz="2900" dirty="0" smtClean="0"/>
          </a:p>
          <a:p>
            <a:pPr marL="0" indent="0">
              <a:buNone/>
            </a:pPr>
            <a:r>
              <a:rPr lang="sr-Cyrl-RS" sz="2900" dirty="0" smtClean="0"/>
              <a:t>04. маја 2015. године почео </a:t>
            </a:r>
            <a:r>
              <a:rPr lang="sr-Cyrl-RS" dirty="0" smtClean="0"/>
              <a:t>Твининг </a:t>
            </a:r>
            <a:r>
              <a:rPr lang="sr-Cyrl-RS" dirty="0"/>
              <a:t>пројекат „Унапређење управљања опасним отпадом у </a:t>
            </a:r>
            <a:r>
              <a:rPr lang="sr-Cyrl-RS" dirty="0" smtClean="0"/>
              <a:t>РС</a:t>
            </a:r>
            <a:r>
              <a:rPr lang="en-US" dirty="0" smtClean="0"/>
              <a:t>”</a:t>
            </a:r>
            <a:endParaRPr lang="sr-Cyrl-RS" dirty="0" smtClean="0"/>
          </a:p>
        </p:txBody>
      </p:sp>
    </p:spTree>
    <p:extLst>
      <p:ext uri="{BB962C8B-B14F-4D97-AF65-F5344CB8AC3E}">
        <p14:creationId xmlns:p14="http://schemas.microsoft.com/office/powerpoint/2010/main" val="738021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8096" y="340073"/>
            <a:ext cx="10515600" cy="1325563"/>
          </a:xfrm>
        </p:spPr>
        <p:txBody>
          <a:bodyPr>
            <a:normAutofit fontScale="90000"/>
          </a:bodyPr>
          <a:lstStyle/>
          <a:p>
            <a:pPr algn="ctr"/>
            <a:r>
              <a:rPr lang="sr-Cyrl-RS" i="1" dirty="0" smtClean="0"/>
              <a:t/>
            </a:r>
            <a:br>
              <a:rPr lang="sr-Cyrl-RS" i="1" dirty="0" smtClean="0"/>
            </a:br>
            <a:r>
              <a:rPr lang="sr-Cyrl-RS" i="1" dirty="0"/>
              <a:t/>
            </a:r>
            <a:br>
              <a:rPr lang="sr-Cyrl-RS" i="1" dirty="0"/>
            </a:br>
            <a:r>
              <a:rPr lang="x-none" sz="3100" b="1" i="1" dirty="0" smtClean="0">
                <a:solidFill>
                  <a:srgbClr val="00B050"/>
                </a:solidFill>
              </a:rPr>
              <a:t>Директива о </a:t>
            </a:r>
            <a:r>
              <a:rPr lang="sr-Cyrl-RS" sz="3100" b="1" i="1" dirty="0" smtClean="0">
                <a:solidFill>
                  <a:srgbClr val="00B050"/>
                </a:solidFill>
              </a:rPr>
              <a:t>отпадним</a:t>
            </a:r>
            <a:r>
              <a:rPr lang="x-none" sz="3100" b="1" i="1" dirty="0" smtClean="0">
                <a:solidFill>
                  <a:srgbClr val="00B050"/>
                </a:solidFill>
              </a:rPr>
              <a:t> возилима (ELVs) 2000/53/EК</a:t>
            </a:r>
            <a:r>
              <a:rPr lang="sr-Cyrl-RS" sz="3100" b="1" i="1" dirty="0" smtClean="0">
                <a:solidFill>
                  <a:srgbClr val="00B050"/>
                </a:solidFill>
              </a:rPr>
              <a:t>  </a:t>
            </a:r>
            <a:r>
              <a:rPr lang="sr-Cyrl-RS" sz="2700" i="1" dirty="0" smtClean="0">
                <a:solidFill>
                  <a:srgbClr val="00B050"/>
                </a:solidFill>
              </a:rPr>
              <a:t/>
            </a:r>
            <a:br>
              <a:rPr lang="sr-Cyrl-RS" sz="2700" i="1" dirty="0" smtClean="0">
                <a:solidFill>
                  <a:srgbClr val="00B050"/>
                </a:solidFill>
              </a:rPr>
            </a:br>
            <a:r>
              <a:rPr lang="sr-Cyrl-RS" sz="2000" b="1" u="sng" dirty="0" smtClean="0">
                <a:solidFill>
                  <a:srgbClr val="FF0000"/>
                </a:solidFill>
              </a:rPr>
              <a:t>Планови имплементације</a:t>
            </a:r>
            <a:r>
              <a:rPr lang="sr-Cyrl-RS" sz="2000" b="1" u="sng" dirty="0">
                <a:solidFill>
                  <a:srgbClr val="FF0000"/>
                </a:solidFill>
              </a:rPr>
              <a:t/>
            </a:r>
            <a:br>
              <a:rPr lang="sr-Cyrl-RS" sz="2000" b="1" u="sng" dirty="0">
                <a:solidFill>
                  <a:srgbClr val="FF0000"/>
                </a:solidFill>
              </a:rPr>
            </a:br>
            <a:r>
              <a:rPr lang="sr-Cyrl-RS" sz="2000" i="1" dirty="0" smtClean="0"/>
              <a:t/>
            </a:r>
            <a:br>
              <a:rPr lang="sr-Cyrl-RS" sz="2000" i="1" dirty="0" smtClean="0"/>
            </a:br>
            <a:r>
              <a:rPr lang="en-US" dirty="0"/>
              <a:t/>
            </a:r>
            <a:br>
              <a:rPr lang="en-US" dirty="0"/>
            </a:br>
            <a:endParaRPr lang="sr-Latn-RS" dirty="0"/>
          </a:p>
        </p:txBody>
      </p:sp>
      <p:sp>
        <p:nvSpPr>
          <p:cNvPr id="3" name="Content Placeholder 2"/>
          <p:cNvSpPr>
            <a:spLocks noGrp="1"/>
          </p:cNvSpPr>
          <p:nvPr>
            <p:ph idx="1"/>
          </p:nvPr>
        </p:nvSpPr>
        <p:spPr>
          <a:xfrm>
            <a:off x="838200" y="1265129"/>
            <a:ext cx="10515600" cy="4911834"/>
          </a:xfrm>
        </p:spPr>
        <p:txBody>
          <a:bodyPr>
            <a:noAutofit/>
          </a:bodyPr>
          <a:lstStyle/>
          <a:p>
            <a:pPr marL="0" indent="0">
              <a:buNone/>
            </a:pPr>
            <a:r>
              <a:rPr lang="en-GB" sz="1800" b="1" u="sng" dirty="0" err="1" smtClean="0">
                <a:solidFill>
                  <a:srgbClr val="0070C0"/>
                </a:solidFill>
              </a:rPr>
              <a:t>Краткорочни</a:t>
            </a:r>
            <a:r>
              <a:rPr lang="en-GB" sz="1800" b="1" u="sng" dirty="0" smtClean="0">
                <a:solidFill>
                  <a:srgbClr val="0070C0"/>
                </a:solidFill>
              </a:rPr>
              <a:t> </a:t>
            </a:r>
            <a:r>
              <a:rPr lang="en-GB" sz="1800" b="1" u="sng" dirty="0" err="1" smtClean="0">
                <a:solidFill>
                  <a:srgbClr val="0070C0"/>
                </a:solidFill>
              </a:rPr>
              <a:t>приоритети</a:t>
            </a:r>
            <a:r>
              <a:rPr lang="en-GB" sz="1800" b="1" u="sng" dirty="0" smtClean="0">
                <a:solidFill>
                  <a:srgbClr val="0070C0"/>
                </a:solidFill>
              </a:rPr>
              <a:t> (2015-2016):</a:t>
            </a:r>
            <a:endParaRPr lang="en-US" sz="1800" dirty="0" smtClean="0">
              <a:solidFill>
                <a:srgbClr val="0070C0"/>
              </a:solidFill>
            </a:endParaRPr>
          </a:p>
          <a:p>
            <a:pPr lvl="0"/>
            <a:r>
              <a:rPr lang="en-GB" sz="1600" dirty="0" err="1" smtClean="0"/>
              <a:t>Ревизија</a:t>
            </a:r>
            <a:r>
              <a:rPr lang="en-GB" sz="1600" dirty="0" smtClean="0"/>
              <a:t> </a:t>
            </a:r>
            <a:r>
              <a:rPr lang="en-GB" sz="1600" dirty="0" err="1" smtClean="0"/>
              <a:t>Стратегије</a:t>
            </a:r>
            <a:r>
              <a:rPr lang="en-GB" sz="1600" dirty="0" smtClean="0"/>
              <a:t> </a:t>
            </a:r>
            <a:r>
              <a:rPr lang="en-GB" sz="1600" dirty="0" err="1" smtClean="0"/>
              <a:t>управљања</a:t>
            </a:r>
            <a:r>
              <a:rPr lang="en-GB" sz="1600" dirty="0" smtClean="0"/>
              <a:t> </a:t>
            </a:r>
            <a:r>
              <a:rPr lang="en-GB" sz="1600" dirty="0" err="1" smtClean="0"/>
              <a:t>отпадом</a:t>
            </a:r>
            <a:endParaRPr lang="en-US" sz="1600" dirty="0"/>
          </a:p>
          <a:p>
            <a:pPr lvl="0"/>
            <a:r>
              <a:rPr lang="sr-Cyrl-RS" sz="1600" dirty="0"/>
              <a:t>Израда нацрта </a:t>
            </a:r>
            <a:r>
              <a:rPr lang="sr-Cyrl-RS" sz="1600" dirty="0" smtClean="0"/>
              <a:t>интегрисаног Националног плана </a:t>
            </a:r>
            <a:r>
              <a:rPr lang="sr-Cyrl-RS" sz="1600" dirty="0"/>
              <a:t>за управљање опасном отпадом (укључујући и отпадна возила</a:t>
            </a:r>
            <a:r>
              <a:rPr lang="sr-Cyrl-RS" sz="1600" dirty="0" smtClean="0"/>
              <a:t>)</a:t>
            </a:r>
            <a:endParaRPr lang="en-US" sz="1600" dirty="0"/>
          </a:p>
          <a:p>
            <a:pPr lvl="0"/>
            <a:r>
              <a:rPr lang="en-GB" sz="1600" dirty="0" err="1"/>
              <a:t>Успостављање</a:t>
            </a:r>
            <a:r>
              <a:rPr lang="en-GB" sz="1600" dirty="0"/>
              <a:t> </a:t>
            </a:r>
            <a:r>
              <a:rPr lang="en-GB" sz="1600" dirty="0" err="1"/>
              <a:t>система</a:t>
            </a:r>
            <a:r>
              <a:rPr lang="en-GB" sz="1600" dirty="0"/>
              <a:t> </a:t>
            </a:r>
            <a:r>
              <a:rPr lang="en-GB" sz="1600" dirty="0" err="1"/>
              <a:t>подстицајних</a:t>
            </a:r>
            <a:r>
              <a:rPr lang="en-GB" sz="1600" dirty="0"/>
              <a:t> </a:t>
            </a:r>
            <a:r>
              <a:rPr lang="en-GB" sz="1600" dirty="0" err="1"/>
              <a:t>инструмената</a:t>
            </a:r>
            <a:r>
              <a:rPr lang="en-GB" sz="1600" dirty="0"/>
              <a:t> </a:t>
            </a:r>
            <a:r>
              <a:rPr lang="en-GB" sz="1600" dirty="0" err="1"/>
              <a:t>за</a:t>
            </a:r>
            <a:r>
              <a:rPr lang="en-GB" sz="1600" dirty="0"/>
              <a:t> </a:t>
            </a:r>
            <a:r>
              <a:rPr lang="en-GB" sz="1600" dirty="0" err="1"/>
              <a:t>поновну</a:t>
            </a:r>
            <a:r>
              <a:rPr lang="en-GB" sz="1600" dirty="0"/>
              <a:t> </a:t>
            </a:r>
            <a:r>
              <a:rPr lang="en-GB" sz="1600" dirty="0" err="1"/>
              <a:t>употребу</a:t>
            </a:r>
            <a:r>
              <a:rPr lang="en-GB" sz="1600" dirty="0"/>
              <a:t>, </a:t>
            </a:r>
            <a:r>
              <a:rPr lang="en-GB" sz="1600" dirty="0" err="1" smtClean="0"/>
              <a:t>прераду</a:t>
            </a:r>
            <a:r>
              <a:rPr lang="en-GB" sz="1600" dirty="0" smtClean="0"/>
              <a:t> </a:t>
            </a:r>
            <a:r>
              <a:rPr lang="en-GB" sz="1600" dirty="0"/>
              <a:t>и </a:t>
            </a:r>
            <a:r>
              <a:rPr lang="en-GB" sz="1600" dirty="0" err="1"/>
              <a:t>рециклажу</a:t>
            </a:r>
            <a:r>
              <a:rPr lang="en-GB" sz="1600" dirty="0"/>
              <a:t> </a:t>
            </a:r>
            <a:r>
              <a:rPr lang="sr-Cyrl-RS" sz="1600" dirty="0"/>
              <a:t>отпадних</a:t>
            </a:r>
            <a:r>
              <a:rPr lang="en-GB" sz="1600" dirty="0"/>
              <a:t> </a:t>
            </a:r>
            <a:r>
              <a:rPr lang="en-GB" sz="1600" dirty="0" err="1"/>
              <a:t>возила</a:t>
            </a:r>
            <a:r>
              <a:rPr lang="en-GB" sz="1600" dirty="0"/>
              <a:t> </a:t>
            </a:r>
            <a:endParaRPr lang="sr-Cyrl-RS" sz="1600" dirty="0" smtClean="0"/>
          </a:p>
          <a:p>
            <a:pPr lvl="0"/>
            <a:r>
              <a:rPr lang="en-GB" sz="1600" dirty="0" err="1" smtClean="0"/>
              <a:t>Јачање</a:t>
            </a:r>
            <a:r>
              <a:rPr lang="en-GB" sz="1600" dirty="0" smtClean="0"/>
              <a:t> </a:t>
            </a:r>
            <a:r>
              <a:rPr lang="en-GB" sz="1600" dirty="0" err="1"/>
              <a:t>администратвиних</a:t>
            </a:r>
            <a:r>
              <a:rPr lang="en-GB" sz="1600" dirty="0"/>
              <a:t> </a:t>
            </a:r>
            <a:r>
              <a:rPr lang="en-GB" sz="1600" dirty="0" err="1" smtClean="0"/>
              <a:t>капацитета</a:t>
            </a:r>
            <a:endParaRPr lang="en-US" sz="1600" dirty="0"/>
          </a:p>
          <a:p>
            <a:pPr marL="0" indent="0">
              <a:buNone/>
            </a:pPr>
            <a:r>
              <a:rPr lang="en-GB" sz="1600" b="1" u="sng" dirty="0" err="1">
                <a:solidFill>
                  <a:srgbClr val="0070C0"/>
                </a:solidFill>
              </a:rPr>
              <a:t>Средњорочни</a:t>
            </a:r>
            <a:r>
              <a:rPr lang="sr-Cyrl-RS" sz="1600" b="1" u="sng" dirty="0">
                <a:solidFill>
                  <a:srgbClr val="0070C0"/>
                </a:solidFill>
              </a:rPr>
              <a:t> приоритети </a:t>
            </a:r>
            <a:r>
              <a:rPr lang="en-GB" sz="1600" b="1" u="sng" dirty="0">
                <a:solidFill>
                  <a:srgbClr val="0070C0"/>
                </a:solidFill>
              </a:rPr>
              <a:t>(2017-2020):</a:t>
            </a:r>
            <a:endParaRPr lang="en-US" sz="1600" dirty="0">
              <a:solidFill>
                <a:srgbClr val="0070C0"/>
              </a:solidFill>
            </a:endParaRPr>
          </a:p>
          <a:p>
            <a:pPr lvl="0"/>
            <a:r>
              <a:rPr lang="en-GB" sz="1600" dirty="0" err="1"/>
              <a:t>Усвајање</a:t>
            </a:r>
            <a:r>
              <a:rPr lang="en-GB" sz="1600" dirty="0"/>
              <a:t> </a:t>
            </a:r>
            <a:r>
              <a:rPr lang="sr-Cyrl-RS" sz="1600" dirty="0"/>
              <a:t>интегрисаног </a:t>
            </a:r>
            <a:r>
              <a:rPr lang="en-GB" sz="1600" dirty="0" err="1" smtClean="0"/>
              <a:t>Националног</a:t>
            </a:r>
            <a:r>
              <a:rPr lang="en-GB" sz="1600" dirty="0" smtClean="0"/>
              <a:t> </a:t>
            </a:r>
            <a:r>
              <a:rPr lang="en-GB" sz="1600" dirty="0" err="1"/>
              <a:t>плана</a:t>
            </a:r>
            <a:r>
              <a:rPr lang="en-GB" sz="1600" dirty="0"/>
              <a:t> </a:t>
            </a:r>
            <a:r>
              <a:rPr lang="sr-Cyrl-RS" sz="1600" dirty="0"/>
              <a:t>за управљање опасном отпадом (укључујући и отпадна </a:t>
            </a:r>
            <a:r>
              <a:rPr lang="sr-Cyrl-RS" sz="1600" dirty="0" smtClean="0"/>
              <a:t>возила)</a:t>
            </a:r>
            <a:endParaRPr lang="en-US" sz="1600" dirty="0"/>
          </a:p>
          <a:p>
            <a:pPr lvl="0"/>
            <a:r>
              <a:rPr lang="en-GB" sz="1600" dirty="0" err="1"/>
              <a:t>Унапређење</a:t>
            </a:r>
            <a:r>
              <a:rPr lang="en-GB" sz="1600" dirty="0"/>
              <a:t> </a:t>
            </a:r>
            <a:r>
              <a:rPr lang="en-GB" sz="1600" dirty="0" err="1"/>
              <a:t>система</a:t>
            </a:r>
            <a:r>
              <a:rPr lang="en-GB" sz="1600" dirty="0"/>
              <a:t> </a:t>
            </a:r>
            <a:r>
              <a:rPr lang="en-GB" sz="1600" dirty="0" err="1"/>
              <a:t>сакупљања</a:t>
            </a:r>
            <a:r>
              <a:rPr lang="en-GB" sz="1600" dirty="0"/>
              <a:t> </a:t>
            </a:r>
            <a:r>
              <a:rPr lang="en-GB" sz="1600" dirty="0" err="1"/>
              <a:t>којим</a:t>
            </a:r>
            <a:r>
              <a:rPr lang="en-GB" sz="1600" dirty="0"/>
              <a:t> </a:t>
            </a:r>
            <a:r>
              <a:rPr lang="en-GB" sz="1600" dirty="0" err="1"/>
              <a:t>се</a:t>
            </a:r>
            <a:r>
              <a:rPr lang="en-GB" sz="1600" dirty="0"/>
              <a:t> </a:t>
            </a:r>
            <a:r>
              <a:rPr lang="en-GB" sz="1600" dirty="0" err="1"/>
              <a:t>осигурава</a:t>
            </a:r>
            <a:r>
              <a:rPr lang="en-GB" sz="1600" dirty="0"/>
              <a:t> </a:t>
            </a:r>
            <a:r>
              <a:rPr lang="en-GB" sz="1600" dirty="0" err="1"/>
              <a:t>да</a:t>
            </a:r>
            <a:r>
              <a:rPr lang="en-GB" sz="1600" dirty="0"/>
              <a:t> </a:t>
            </a:r>
            <a:r>
              <a:rPr lang="en-GB" sz="1600" dirty="0" err="1"/>
              <a:t>се</a:t>
            </a:r>
            <a:r>
              <a:rPr lang="en-GB" sz="1600" dirty="0"/>
              <a:t> </a:t>
            </a:r>
            <a:r>
              <a:rPr lang="sr-Cyrl-RS" sz="1600" dirty="0" smtClean="0"/>
              <a:t>отпадна </a:t>
            </a:r>
            <a:r>
              <a:rPr lang="sr-Cyrl-RS" sz="1600" dirty="0"/>
              <a:t>в</a:t>
            </a:r>
            <a:r>
              <a:rPr lang="en-GB" sz="1600" dirty="0" err="1"/>
              <a:t>озила</a:t>
            </a:r>
            <a:r>
              <a:rPr lang="en-GB" sz="1600" dirty="0"/>
              <a:t> </a:t>
            </a:r>
            <a:r>
              <a:rPr lang="sr-Cyrl-RS" sz="1600" dirty="0" smtClean="0"/>
              <a:t>предају овлашћеним оператерима</a:t>
            </a:r>
            <a:endParaRPr lang="sr-Cyrl-RS" sz="1600" dirty="0"/>
          </a:p>
          <a:p>
            <a:pPr marL="0" lvl="0" indent="0">
              <a:buNone/>
            </a:pPr>
            <a:r>
              <a:rPr lang="en-GB" sz="1600" b="1" u="sng" dirty="0" err="1" smtClean="0">
                <a:solidFill>
                  <a:srgbClr val="0070C0"/>
                </a:solidFill>
              </a:rPr>
              <a:t>Дугорочни</a:t>
            </a:r>
            <a:r>
              <a:rPr lang="en-GB" sz="1600" b="1" u="sng" dirty="0" smtClean="0">
                <a:solidFill>
                  <a:srgbClr val="0070C0"/>
                </a:solidFill>
              </a:rPr>
              <a:t> </a:t>
            </a:r>
            <a:r>
              <a:rPr lang="en-GB" sz="1600" b="1" u="sng" dirty="0" err="1">
                <a:solidFill>
                  <a:srgbClr val="0070C0"/>
                </a:solidFill>
              </a:rPr>
              <a:t>план</a:t>
            </a:r>
            <a:r>
              <a:rPr lang="en-GB" sz="1600" b="1" u="sng" dirty="0">
                <a:solidFill>
                  <a:srgbClr val="0070C0"/>
                </a:solidFill>
              </a:rPr>
              <a:t> </a:t>
            </a:r>
            <a:r>
              <a:rPr lang="en-GB" sz="1600" b="1" u="sng" dirty="0" err="1">
                <a:solidFill>
                  <a:srgbClr val="0070C0"/>
                </a:solidFill>
              </a:rPr>
              <a:t>активности</a:t>
            </a:r>
            <a:r>
              <a:rPr lang="sr-Cyrl-RS" sz="1600" b="1" u="sng" dirty="0">
                <a:solidFill>
                  <a:srgbClr val="0070C0"/>
                </a:solidFill>
              </a:rPr>
              <a:t> (</a:t>
            </a:r>
            <a:r>
              <a:rPr lang="sr-Cyrl-RS" sz="1600" b="1" u="sng" dirty="0" smtClean="0">
                <a:solidFill>
                  <a:srgbClr val="0070C0"/>
                </a:solidFill>
              </a:rPr>
              <a:t>2020. и даље)</a:t>
            </a:r>
            <a:r>
              <a:rPr lang="en-GB" sz="1600" b="1" u="sng" dirty="0">
                <a:solidFill>
                  <a:srgbClr val="0070C0"/>
                </a:solidFill>
              </a:rPr>
              <a:t>:</a:t>
            </a:r>
            <a:endParaRPr lang="en-US" sz="1600" dirty="0">
              <a:solidFill>
                <a:srgbClr val="0070C0"/>
              </a:solidFill>
            </a:endParaRPr>
          </a:p>
          <a:p>
            <a:pPr lvl="0"/>
            <a:r>
              <a:rPr lang="en-GB" sz="1600" dirty="0" err="1"/>
              <a:t>Успостављање</a:t>
            </a:r>
            <a:r>
              <a:rPr lang="en-GB" sz="1600" dirty="0"/>
              <a:t> </a:t>
            </a:r>
            <a:r>
              <a:rPr lang="en-GB" sz="1600" dirty="0" err="1"/>
              <a:t>одговарајуће</a:t>
            </a:r>
            <a:r>
              <a:rPr lang="en-GB" sz="1600" dirty="0"/>
              <a:t> </a:t>
            </a:r>
            <a:r>
              <a:rPr lang="en-GB" sz="1600" dirty="0" err="1"/>
              <a:t>мреже</a:t>
            </a:r>
            <a:r>
              <a:rPr lang="en-GB" sz="1600" dirty="0"/>
              <a:t> </a:t>
            </a:r>
            <a:r>
              <a:rPr lang="en-GB" sz="1600" dirty="0" err="1" smtClean="0"/>
              <a:t>овлашћених</a:t>
            </a:r>
            <a:r>
              <a:rPr lang="sr-Cyrl-RS" sz="1600" dirty="0" smtClean="0"/>
              <a:t> оператера (</a:t>
            </a:r>
            <a:r>
              <a:rPr lang="en-GB" sz="1600" dirty="0" err="1" smtClean="0"/>
              <a:t>сакупљача</a:t>
            </a:r>
            <a:r>
              <a:rPr lang="en-GB" sz="1600" dirty="0" smtClean="0"/>
              <a:t> </a:t>
            </a:r>
            <a:r>
              <a:rPr lang="en-GB" sz="1600" dirty="0"/>
              <a:t>и </a:t>
            </a:r>
            <a:r>
              <a:rPr lang="en-GB" sz="1600" dirty="0" err="1" smtClean="0"/>
              <a:t>постројења</a:t>
            </a:r>
            <a:r>
              <a:rPr lang="en-GB" sz="1600" dirty="0" smtClean="0"/>
              <a:t> </a:t>
            </a:r>
            <a:r>
              <a:rPr lang="en-GB" sz="1600" dirty="0" err="1"/>
              <a:t>за</a:t>
            </a:r>
            <a:r>
              <a:rPr lang="en-GB" sz="1600" dirty="0"/>
              <a:t> </a:t>
            </a:r>
            <a:r>
              <a:rPr lang="en-GB" sz="1600" dirty="0" err="1" smtClean="0"/>
              <a:t>третман</a:t>
            </a:r>
            <a:r>
              <a:rPr lang="sr-Cyrl-RS" sz="1600" dirty="0" smtClean="0"/>
              <a:t>)</a:t>
            </a:r>
            <a:endParaRPr lang="sr-Latn-RS" sz="1600" dirty="0" smtClean="0"/>
          </a:p>
          <a:p>
            <a:pPr lvl="0"/>
            <a:r>
              <a:rPr lang="en-GB" sz="1600" dirty="0" err="1"/>
              <a:t>Успостављање</a:t>
            </a:r>
            <a:r>
              <a:rPr lang="en-GB" sz="1600" dirty="0"/>
              <a:t> </a:t>
            </a:r>
            <a:r>
              <a:rPr lang="en-GB" sz="1600" dirty="0" err="1"/>
              <a:t>поновне</a:t>
            </a:r>
            <a:r>
              <a:rPr lang="en-GB" sz="1600" dirty="0"/>
              <a:t> </a:t>
            </a:r>
            <a:r>
              <a:rPr lang="en-GB" sz="1600" dirty="0" err="1"/>
              <a:t>употребе</a:t>
            </a:r>
            <a:r>
              <a:rPr lang="en-GB" sz="1600" dirty="0"/>
              <a:t> и </a:t>
            </a:r>
            <a:r>
              <a:rPr lang="sr-Cyrl-RS" sz="1600" dirty="0"/>
              <a:t>третмана </a:t>
            </a:r>
            <a:r>
              <a:rPr lang="en-GB" sz="1600" dirty="0" err="1"/>
              <a:t>најмање</a:t>
            </a:r>
            <a:r>
              <a:rPr lang="en-GB" sz="1600" dirty="0"/>
              <a:t> </a:t>
            </a:r>
            <a:r>
              <a:rPr lang="sr-Cyrl-RS" sz="1600" dirty="0"/>
              <a:t>8</a:t>
            </a:r>
            <a:r>
              <a:rPr lang="en-GB" sz="1600" dirty="0"/>
              <a:t>5% </a:t>
            </a:r>
            <a:r>
              <a:rPr lang="sr-Cyrl-RS" sz="1600" dirty="0"/>
              <a:t>просечне масе сакупљеног отпадног возила током године и поновне употребе и рециклаже најмање </a:t>
            </a:r>
            <a:r>
              <a:rPr lang="en-GB" sz="1600" dirty="0" err="1"/>
              <a:t>најмање</a:t>
            </a:r>
            <a:r>
              <a:rPr lang="en-GB" sz="1600" dirty="0"/>
              <a:t> </a:t>
            </a:r>
            <a:r>
              <a:rPr lang="sr-Cyrl-RS" sz="1600" dirty="0"/>
              <a:t>80</a:t>
            </a:r>
            <a:r>
              <a:rPr lang="en-GB" sz="1600" dirty="0"/>
              <a:t>% </a:t>
            </a:r>
            <a:r>
              <a:rPr lang="sr-Cyrl-RS" sz="1600" dirty="0"/>
              <a:t>просечне масе сакупљеног отпадног возила током године након </a:t>
            </a:r>
            <a:r>
              <a:rPr lang="en-GB" sz="1600" dirty="0"/>
              <a:t>202</a:t>
            </a:r>
            <a:r>
              <a:rPr lang="sr-Cyrl-RS" sz="1600" dirty="0"/>
              <a:t>4</a:t>
            </a:r>
            <a:r>
              <a:rPr lang="en-GB" sz="1600" dirty="0"/>
              <a:t>;</a:t>
            </a:r>
            <a:endParaRPr lang="en-US" sz="1600" dirty="0"/>
          </a:p>
          <a:p>
            <a:pPr lvl="0"/>
            <a:r>
              <a:rPr lang="en-GB" sz="1600" dirty="0" err="1"/>
              <a:t>Успостављање</a:t>
            </a:r>
            <a:r>
              <a:rPr lang="en-GB" sz="1600" dirty="0"/>
              <a:t> </a:t>
            </a:r>
            <a:r>
              <a:rPr lang="en-GB" sz="1600" dirty="0" err="1"/>
              <a:t>поновне</a:t>
            </a:r>
            <a:r>
              <a:rPr lang="en-GB" sz="1600" dirty="0"/>
              <a:t> </a:t>
            </a:r>
            <a:r>
              <a:rPr lang="en-GB" sz="1600" dirty="0" err="1"/>
              <a:t>употребе</a:t>
            </a:r>
            <a:r>
              <a:rPr lang="en-GB" sz="1600" dirty="0"/>
              <a:t> и  </a:t>
            </a:r>
            <a:r>
              <a:rPr lang="sr-Cyrl-RS" sz="1600" dirty="0"/>
              <a:t>третмана  </a:t>
            </a:r>
            <a:r>
              <a:rPr lang="en-GB" sz="1600" dirty="0" err="1"/>
              <a:t>најмање</a:t>
            </a:r>
            <a:r>
              <a:rPr lang="en-GB" sz="1600" dirty="0"/>
              <a:t> </a:t>
            </a:r>
            <a:r>
              <a:rPr lang="sr-Cyrl-RS" sz="1600" dirty="0"/>
              <a:t>9</a:t>
            </a:r>
            <a:r>
              <a:rPr lang="en-GB" sz="1600" dirty="0"/>
              <a:t>5% </a:t>
            </a:r>
            <a:r>
              <a:rPr lang="sr-Cyrl-RS" sz="1600" dirty="0"/>
              <a:t>просечне масе сакупљеног отпадног возила током </a:t>
            </a:r>
            <a:r>
              <a:rPr lang="en-GB" sz="1600" dirty="0" err="1"/>
              <a:t>годи</a:t>
            </a:r>
            <a:r>
              <a:rPr lang="sr-Cyrl-RS" sz="1600" dirty="0"/>
              <a:t>не и поновну употребу и рецилажу најмање 85% просечне масе сакупљеног отпадног возила током године након</a:t>
            </a:r>
            <a:r>
              <a:rPr lang="en-GB" sz="1600" dirty="0"/>
              <a:t> 2028;</a:t>
            </a:r>
            <a:endParaRPr lang="en-US" sz="1600" dirty="0"/>
          </a:p>
          <a:p>
            <a:pPr lvl="0"/>
            <a:endParaRPr lang="en-US" sz="1600" dirty="0"/>
          </a:p>
          <a:p>
            <a:pPr marL="0" indent="0">
              <a:buNone/>
            </a:pPr>
            <a:endParaRPr lang="sr-Latn-RS" sz="1400" dirty="0"/>
          </a:p>
        </p:txBody>
      </p:sp>
    </p:spTree>
    <p:extLst>
      <p:ext uri="{BB962C8B-B14F-4D97-AF65-F5344CB8AC3E}">
        <p14:creationId xmlns:p14="http://schemas.microsoft.com/office/powerpoint/2010/main" val="30883970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3044" y="377651"/>
            <a:ext cx="10515600" cy="1325563"/>
          </a:xfrm>
        </p:spPr>
        <p:txBody>
          <a:bodyPr>
            <a:normAutofit/>
          </a:bodyPr>
          <a:lstStyle/>
          <a:p>
            <a:pPr algn="ctr"/>
            <a:r>
              <a:rPr lang="x-none" sz="2700" b="1" i="1" dirty="0">
                <a:solidFill>
                  <a:srgbClr val="00B050"/>
                </a:solidFill>
              </a:rPr>
              <a:t>Директива о </a:t>
            </a:r>
            <a:r>
              <a:rPr lang="sr-Cyrl-RS" sz="2700" b="1" i="1" dirty="0">
                <a:solidFill>
                  <a:srgbClr val="00B050"/>
                </a:solidFill>
              </a:rPr>
              <a:t>отпадним</a:t>
            </a:r>
            <a:r>
              <a:rPr lang="x-none" sz="2700" b="1" i="1" dirty="0">
                <a:solidFill>
                  <a:srgbClr val="00B050"/>
                </a:solidFill>
              </a:rPr>
              <a:t> возилима (ELVs) 2000/53/EК</a:t>
            </a:r>
            <a:r>
              <a:rPr lang="en-US" b="1" dirty="0">
                <a:solidFill>
                  <a:srgbClr val="00B050"/>
                </a:solidFill>
              </a:rPr>
              <a:t/>
            </a:r>
            <a:br>
              <a:rPr lang="en-US" b="1" dirty="0">
                <a:solidFill>
                  <a:srgbClr val="00B050"/>
                </a:solidFill>
              </a:rPr>
            </a:br>
            <a:endParaRPr lang="sr-Latn-RS" b="1" dirty="0">
              <a:solidFill>
                <a:srgbClr val="00B050"/>
              </a:solidFill>
            </a:endParaRPr>
          </a:p>
        </p:txBody>
      </p:sp>
      <p:sp>
        <p:nvSpPr>
          <p:cNvPr id="3" name="Content Placeholder 2"/>
          <p:cNvSpPr>
            <a:spLocks noGrp="1"/>
          </p:cNvSpPr>
          <p:nvPr>
            <p:ph idx="1"/>
          </p:nvPr>
        </p:nvSpPr>
        <p:spPr>
          <a:xfrm>
            <a:off x="838200" y="1290181"/>
            <a:ext cx="10515600" cy="4886782"/>
          </a:xfrm>
        </p:spPr>
        <p:txBody>
          <a:bodyPr>
            <a:normAutofit fontScale="25000" lnSpcReduction="20000"/>
          </a:bodyPr>
          <a:lstStyle/>
          <a:p>
            <a:r>
              <a:rPr lang="sr-Cyrl-RS" sz="8000" dirty="0" smtClean="0"/>
              <a:t>Институционални оквир за спровођење захтева Директиве успостављен </a:t>
            </a:r>
            <a:r>
              <a:rPr lang="sr-Cyrl-RS" sz="8000" dirty="0"/>
              <a:t>је на </a:t>
            </a:r>
            <a:r>
              <a:rPr lang="sr-Cyrl-RS" sz="8000" b="1" dirty="0" smtClean="0"/>
              <a:t>националном, покрајинском и локалном нивоу</a:t>
            </a:r>
            <a:r>
              <a:rPr lang="sr-Cyrl-RS" sz="8000" dirty="0"/>
              <a:t> </a:t>
            </a:r>
            <a:r>
              <a:rPr lang="sr-Cyrl-RS" sz="7200" dirty="0" smtClean="0"/>
              <a:t>укључивањем свих администартивних структура у поступке</a:t>
            </a:r>
          </a:p>
          <a:p>
            <a:pPr>
              <a:buFontTx/>
              <a:buChar char="-"/>
            </a:pPr>
            <a:r>
              <a:rPr lang="sr-Cyrl-RS" sz="7200" dirty="0" smtClean="0"/>
              <a:t>Израде Стратегија и Планова </a:t>
            </a:r>
            <a:r>
              <a:rPr lang="sr-Cyrl-RS" sz="5600" dirty="0" smtClean="0"/>
              <a:t>(</a:t>
            </a:r>
            <a:r>
              <a:rPr lang="sr-Cyrl-RS" sz="5600" dirty="0"/>
              <a:t>МПЗЖС / </a:t>
            </a:r>
            <a:r>
              <a:rPr lang="sr-Cyrl-RS" sz="5600" dirty="0" smtClean="0"/>
              <a:t>АПВ / ЈЛС / привредни субјекти </a:t>
            </a:r>
            <a:r>
              <a:rPr lang="sr-Cyrl-RS" sz="800" dirty="0" smtClean="0"/>
              <a:t> </a:t>
            </a:r>
            <a:r>
              <a:rPr lang="sr-Cyrl-RS" sz="5600" dirty="0" smtClean="0"/>
              <a:t>/ остале заинтересоване стране )</a:t>
            </a:r>
          </a:p>
          <a:p>
            <a:pPr>
              <a:buFontTx/>
              <a:buChar char="-"/>
            </a:pPr>
            <a:r>
              <a:rPr lang="sr-Cyrl-RS" sz="7200" dirty="0" smtClean="0"/>
              <a:t>Издавање дозвола за управљање отпадним возилима </a:t>
            </a:r>
            <a:r>
              <a:rPr lang="sr-Cyrl-RS" sz="5600" dirty="0" smtClean="0"/>
              <a:t>(МПЗЖС / АПВ)</a:t>
            </a:r>
          </a:p>
          <a:p>
            <a:pPr>
              <a:buFontTx/>
              <a:buChar char="-"/>
            </a:pPr>
            <a:r>
              <a:rPr lang="sr-Cyrl-RS" sz="7200" dirty="0"/>
              <a:t>К</a:t>
            </a:r>
            <a:r>
              <a:rPr lang="sr-Cyrl-RS" sz="7200" dirty="0" smtClean="0"/>
              <a:t>онтролу и надзор </a:t>
            </a:r>
            <a:r>
              <a:rPr lang="sr-Cyrl-RS" sz="5600" dirty="0"/>
              <a:t>(МПЗЖС / АПВ)</a:t>
            </a:r>
          </a:p>
          <a:p>
            <a:pPr>
              <a:buFontTx/>
              <a:buChar char="-"/>
            </a:pPr>
            <a:r>
              <a:rPr lang="sr-Cyrl-RS" sz="7200" dirty="0" smtClean="0"/>
              <a:t>Извештавање</a:t>
            </a:r>
            <a:r>
              <a:rPr lang="sr-Cyrl-RS" sz="5600" dirty="0" smtClean="0"/>
              <a:t> (</a:t>
            </a:r>
            <a:r>
              <a:rPr lang="en-US" sz="5600" u="sng" dirty="0" smtClean="0">
                <a:hlinkClick r:id="rId2"/>
              </a:rPr>
              <a:t>www.sepa.gov.rs</a:t>
            </a:r>
            <a:r>
              <a:rPr lang="sr-Cyrl-RS" sz="5600" dirty="0"/>
              <a:t> </a:t>
            </a:r>
            <a:r>
              <a:rPr lang="sr-Cyrl-RS" sz="5600" dirty="0" smtClean="0"/>
              <a:t>од 2009 национални Регистар издатих дозвола, од 2013 Извештај о посебним токовима отпада</a:t>
            </a:r>
            <a:r>
              <a:rPr lang="en-US" sz="5600" dirty="0" smtClean="0"/>
              <a:t>)</a:t>
            </a:r>
            <a:endParaRPr lang="sr-Cyrl-RS" sz="5600" dirty="0" smtClean="0"/>
          </a:p>
          <a:p>
            <a:pPr>
              <a:buFontTx/>
              <a:buChar char="-"/>
            </a:pPr>
            <a:endParaRPr lang="sr-Cyrl-RS" sz="5600" dirty="0" smtClean="0"/>
          </a:p>
          <a:p>
            <a:pPr marL="0" indent="0">
              <a:buNone/>
            </a:pPr>
            <a:r>
              <a:rPr lang="sr-Cyrl-RS" sz="8000" dirty="0" smtClean="0"/>
              <a:t>ЈЛС су добиле у надлежност да </a:t>
            </a:r>
            <a:r>
              <a:rPr lang="sr-Cyrl-RS" sz="8000" b="1" dirty="0" smtClean="0"/>
              <a:t>организују поступак сакупљања и предаје</a:t>
            </a:r>
            <a:r>
              <a:rPr lang="sr-Cyrl-RS" sz="8000" dirty="0" smtClean="0"/>
              <a:t> отпадних возила </a:t>
            </a:r>
            <a:r>
              <a:rPr lang="sr-Cyrl-RS" sz="8000" b="1" dirty="0" smtClean="0"/>
              <a:t>чији је власник непознат </a:t>
            </a:r>
            <a:r>
              <a:rPr lang="sr-Cyrl-RS" sz="8000" dirty="0" smtClean="0"/>
              <a:t>односно да се иста предају опретерима који поседују дозволе за складиштење/третман</a:t>
            </a:r>
          </a:p>
          <a:p>
            <a:pPr marL="0" indent="0">
              <a:buNone/>
            </a:pPr>
            <a:endParaRPr lang="sr-Cyrl-RS" sz="8000" dirty="0" smtClean="0"/>
          </a:p>
          <a:p>
            <a:r>
              <a:rPr lang="sr-Cyrl-RS" sz="8000" dirty="0" smtClean="0"/>
              <a:t>Израдом </a:t>
            </a:r>
            <a:r>
              <a:rPr lang="en-GB" sz="8000" dirty="0" smtClean="0"/>
              <a:t> </a:t>
            </a:r>
            <a:r>
              <a:rPr lang="sr-Cyrl-RS" sz="8000" b="1" dirty="0" smtClean="0"/>
              <a:t>интегрисаног </a:t>
            </a:r>
            <a:r>
              <a:rPr lang="en-GB" sz="8000" b="1" dirty="0" err="1" smtClean="0"/>
              <a:t>Националног</a:t>
            </a:r>
            <a:r>
              <a:rPr lang="en-GB" sz="8000" b="1" dirty="0" smtClean="0"/>
              <a:t> </a:t>
            </a:r>
            <a:r>
              <a:rPr lang="en-GB" sz="8000" b="1" dirty="0" err="1"/>
              <a:t>плана</a:t>
            </a:r>
            <a:r>
              <a:rPr lang="en-GB" sz="8000" b="1" dirty="0"/>
              <a:t> </a:t>
            </a:r>
            <a:r>
              <a:rPr lang="en-GB" sz="8000" b="1" dirty="0" err="1"/>
              <a:t>за</a:t>
            </a:r>
            <a:r>
              <a:rPr lang="en-GB" sz="8000" b="1" dirty="0"/>
              <a:t> </a:t>
            </a:r>
            <a:r>
              <a:rPr lang="en-GB" sz="8000" b="1" dirty="0" err="1"/>
              <a:t>управљање</a:t>
            </a:r>
            <a:r>
              <a:rPr lang="en-GB" sz="8000" b="1" dirty="0"/>
              <a:t> </a:t>
            </a:r>
            <a:r>
              <a:rPr lang="sr-Cyrl-RS" sz="8000" b="1" dirty="0" smtClean="0"/>
              <a:t>опасним отпадом (укључујући отпадна</a:t>
            </a:r>
            <a:r>
              <a:rPr lang="en-GB" sz="8000" b="1" dirty="0" smtClean="0"/>
              <a:t> </a:t>
            </a:r>
            <a:r>
              <a:rPr lang="en-GB" sz="8000" b="1" dirty="0" err="1" smtClean="0"/>
              <a:t>возила</a:t>
            </a:r>
            <a:r>
              <a:rPr lang="sr-Cyrl-RS" sz="8000" b="1" dirty="0" smtClean="0"/>
              <a:t>)</a:t>
            </a:r>
            <a:r>
              <a:rPr lang="en-GB" sz="8000" b="1" dirty="0" smtClean="0"/>
              <a:t> </a:t>
            </a:r>
            <a:r>
              <a:rPr lang="sr-Cyrl-RS" sz="7200" dirty="0"/>
              <a:t>(</a:t>
            </a:r>
            <a:r>
              <a:rPr lang="en-GB" sz="7200" dirty="0"/>
              <a:t>2015/2016</a:t>
            </a:r>
            <a:r>
              <a:rPr lang="sr-Cyrl-RS" sz="7200" dirty="0"/>
              <a:t>) </a:t>
            </a:r>
            <a:r>
              <a:rPr lang="sr-Cyrl-RS" sz="7200" dirty="0" smtClean="0"/>
              <a:t>из</a:t>
            </a:r>
            <a:r>
              <a:rPr lang="sr-Cyrl-RS" sz="7200" b="1" dirty="0" smtClean="0"/>
              <a:t> </a:t>
            </a:r>
            <a:r>
              <a:rPr lang="en-US" sz="7200" dirty="0" smtClean="0"/>
              <a:t>IPA </a:t>
            </a:r>
            <a:r>
              <a:rPr lang="sr-Cyrl-RS" sz="7200" dirty="0" smtClean="0"/>
              <a:t>2013</a:t>
            </a:r>
          </a:p>
          <a:p>
            <a:pPr>
              <a:buFontTx/>
              <a:buChar char="-"/>
            </a:pPr>
            <a:r>
              <a:rPr lang="sr-Cyrl-RS" sz="5600" dirty="0" smtClean="0"/>
              <a:t>утврдиће се количине и порекло отпадних возила</a:t>
            </a:r>
          </a:p>
          <a:p>
            <a:pPr>
              <a:buFontTx/>
              <a:buChar char="-"/>
            </a:pPr>
            <a:r>
              <a:rPr lang="sr-Cyrl-RS" sz="5600" dirty="0" smtClean="0"/>
              <a:t>предложиће се </a:t>
            </a:r>
            <a:r>
              <a:rPr lang="en-GB" sz="5600" dirty="0" err="1" smtClean="0"/>
              <a:t>механиз</a:t>
            </a:r>
            <a:r>
              <a:rPr lang="sr-Cyrl-RS" sz="5600" dirty="0"/>
              <a:t>а</a:t>
            </a:r>
            <a:r>
              <a:rPr lang="en-GB" sz="5600" dirty="0"/>
              <a:t>м</a:t>
            </a:r>
            <a:r>
              <a:rPr lang="sr-Cyrl-RS" sz="5600" dirty="0" smtClean="0"/>
              <a:t>и за</a:t>
            </a:r>
            <a:r>
              <a:rPr lang="en-GB" sz="5600" dirty="0" smtClean="0"/>
              <a:t> </a:t>
            </a:r>
            <a:r>
              <a:rPr lang="en-GB" sz="5600" dirty="0" err="1" smtClean="0"/>
              <a:t>одјав</a:t>
            </a:r>
            <a:r>
              <a:rPr lang="sr-Cyrl-RS" sz="5600" dirty="0" smtClean="0"/>
              <a:t>у-дерегистарцију</a:t>
            </a:r>
            <a:r>
              <a:rPr lang="en-GB" sz="5600" dirty="0" smtClean="0"/>
              <a:t> </a:t>
            </a:r>
            <a:r>
              <a:rPr lang="sr-Cyrl-RS" sz="5600" dirty="0"/>
              <a:t>отпадних</a:t>
            </a:r>
            <a:r>
              <a:rPr lang="en-GB" sz="5600" dirty="0"/>
              <a:t> </a:t>
            </a:r>
            <a:r>
              <a:rPr lang="en-GB" sz="5600" dirty="0" err="1"/>
              <a:t>возила</a:t>
            </a:r>
            <a:r>
              <a:rPr lang="en-GB" sz="5600" dirty="0"/>
              <a:t> </a:t>
            </a:r>
            <a:r>
              <a:rPr lang="en-GB" sz="5600" dirty="0" err="1"/>
              <a:t>из</a:t>
            </a:r>
            <a:r>
              <a:rPr lang="en-GB" sz="5600" dirty="0"/>
              <a:t> </a:t>
            </a:r>
            <a:r>
              <a:rPr lang="en-GB" sz="5600" dirty="0" err="1"/>
              <a:t>система</a:t>
            </a:r>
            <a:r>
              <a:rPr lang="en-GB" sz="5600" dirty="0"/>
              <a:t> </a:t>
            </a:r>
            <a:r>
              <a:rPr lang="en-GB" sz="5600" dirty="0" err="1"/>
              <a:t>регистрације</a:t>
            </a:r>
            <a:r>
              <a:rPr lang="en-GB" sz="5600" dirty="0"/>
              <a:t> </a:t>
            </a:r>
            <a:r>
              <a:rPr lang="en-GB" sz="5600" dirty="0" err="1" smtClean="0"/>
              <a:t>возила</a:t>
            </a:r>
            <a:endParaRPr lang="sr-Cyrl-RS" sz="5600" dirty="0"/>
          </a:p>
          <a:p>
            <a:pPr>
              <a:buFontTx/>
              <a:buChar char="-"/>
            </a:pPr>
            <a:r>
              <a:rPr lang="sr-Cyrl-RS" sz="5600" dirty="0" smtClean="0"/>
              <a:t>обезбедиће се услови за п</a:t>
            </a:r>
            <a:r>
              <a:rPr lang="en-GB" sz="5600" dirty="0" err="1" smtClean="0"/>
              <a:t>оновн</a:t>
            </a:r>
            <a:r>
              <a:rPr lang="sr-Cyrl-RS" sz="5600" dirty="0" smtClean="0"/>
              <a:t>у употребу</a:t>
            </a:r>
            <a:r>
              <a:rPr lang="en-GB" sz="5600" dirty="0" smtClean="0"/>
              <a:t> </a:t>
            </a:r>
            <a:r>
              <a:rPr lang="en-GB" sz="5600" dirty="0"/>
              <a:t>/ </a:t>
            </a:r>
            <a:r>
              <a:rPr lang="sr-Cyrl-RS" sz="5600" dirty="0" smtClean="0"/>
              <a:t>поновно искоришћење </a:t>
            </a:r>
            <a:r>
              <a:rPr lang="sr-Cyrl-RS" sz="5600" dirty="0"/>
              <a:t>делова и </a:t>
            </a:r>
            <a:r>
              <a:rPr lang="en-GB" sz="5600" dirty="0"/>
              <a:t>компоненти</a:t>
            </a:r>
            <a:r>
              <a:rPr lang="sr-Cyrl-RS" sz="5600" dirty="0"/>
              <a:t> из </a:t>
            </a:r>
            <a:r>
              <a:rPr lang="sr-Cyrl-RS" sz="5600" dirty="0" smtClean="0"/>
              <a:t>возила</a:t>
            </a:r>
          </a:p>
          <a:p>
            <a:pPr>
              <a:buFontTx/>
              <a:buChar char="-"/>
            </a:pPr>
            <a:r>
              <a:rPr lang="sr-Cyrl-RS" sz="5600" dirty="0" smtClean="0"/>
              <a:t>предложиће се мере </a:t>
            </a:r>
            <a:r>
              <a:rPr lang="sr-Cyrl-RS" sz="5600" dirty="0"/>
              <a:t>и </a:t>
            </a:r>
            <a:r>
              <a:rPr lang="sr-Cyrl-RS" sz="5600" dirty="0" smtClean="0"/>
              <a:t>програми </a:t>
            </a:r>
            <a:r>
              <a:rPr lang="sr-Cyrl-RS" sz="5600" dirty="0"/>
              <a:t>са проценом трошкова, изворима финансирања и </a:t>
            </a:r>
            <a:r>
              <a:rPr lang="sr-Cyrl-RS" sz="5600" dirty="0" smtClean="0"/>
              <a:t>роковима</a:t>
            </a:r>
          </a:p>
        </p:txBody>
      </p:sp>
    </p:spTree>
    <p:extLst>
      <p:ext uri="{BB962C8B-B14F-4D97-AF65-F5344CB8AC3E}">
        <p14:creationId xmlns:p14="http://schemas.microsoft.com/office/powerpoint/2010/main" val="21098125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i="1" dirty="0" smtClean="0"/>
              <a:t/>
            </a:r>
            <a:br>
              <a:rPr lang="en-US" b="1" i="1" dirty="0" smtClean="0"/>
            </a:br>
            <a:r>
              <a:rPr lang="sr-Cyrl-RS" sz="3100" b="1" i="1" dirty="0" smtClean="0">
                <a:solidFill>
                  <a:srgbClr val="00B050"/>
                </a:solidFill>
              </a:rPr>
              <a:t>Прекогранично кретање отпада</a:t>
            </a:r>
            <a:r>
              <a:rPr lang="x-none" sz="3100" b="1" i="1" dirty="0" smtClean="0">
                <a:solidFill>
                  <a:srgbClr val="00B050"/>
                </a:solidFill>
              </a:rPr>
              <a:t>– </a:t>
            </a:r>
            <a:r>
              <a:rPr lang="x-none" sz="3100" b="1" i="1" dirty="0">
                <a:solidFill>
                  <a:srgbClr val="00B050"/>
                </a:solidFill>
              </a:rPr>
              <a:t>Уредба (EК) број </a:t>
            </a:r>
            <a:r>
              <a:rPr lang="x-none" sz="3100" b="1" i="1" dirty="0" smtClean="0">
                <a:solidFill>
                  <a:srgbClr val="00B050"/>
                </a:solidFill>
              </a:rPr>
              <a:t>1013/2006</a:t>
            </a:r>
            <a:r>
              <a:rPr lang="sr-Cyrl-RS" sz="3100" b="1" i="1" dirty="0" smtClean="0">
                <a:solidFill>
                  <a:srgbClr val="00B050"/>
                </a:solidFill>
              </a:rPr>
              <a:t> о превозу отпада</a:t>
            </a:r>
            <a:r>
              <a:rPr lang="x-none" sz="3100" b="1" i="1" dirty="0" smtClean="0">
                <a:solidFill>
                  <a:srgbClr val="00B050"/>
                </a:solidFill>
              </a:rPr>
              <a:t> </a:t>
            </a:r>
            <a:r>
              <a:rPr lang="x-none" sz="3100" b="1" i="1" dirty="0">
                <a:solidFill>
                  <a:srgbClr val="00B050"/>
                </a:solidFill>
              </a:rPr>
              <a:t>и Уредба (EК) број 1418/2007</a:t>
            </a:r>
            <a:r>
              <a:rPr lang="en-US" b="1" dirty="0"/>
              <a:t/>
            </a:r>
            <a:br>
              <a:rPr lang="en-US" b="1" dirty="0"/>
            </a:br>
            <a:endParaRPr lang="sr-Latn-RS" dirty="0"/>
          </a:p>
        </p:txBody>
      </p:sp>
      <p:sp>
        <p:nvSpPr>
          <p:cNvPr id="3" name="Content Placeholder 2"/>
          <p:cNvSpPr>
            <a:spLocks noGrp="1"/>
          </p:cNvSpPr>
          <p:nvPr>
            <p:ph idx="1"/>
          </p:nvPr>
        </p:nvSpPr>
        <p:spPr/>
        <p:txBody>
          <a:bodyPr>
            <a:normAutofit fontScale="70000" lnSpcReduction="20000"/>
          </a:bodyPr>
          <a:lstStyle/>
          <a:p>
            <a:pPr marL="0" indent="0">
              <a:buNone/>
            </a:pPr>
            <a:r>
              <a:rPr lang="en-GB" b="1" dirty="0" err="1" smtClean="0">
                <a:solidFill>
                  <a:srgbClr val="FF0000"/>
                </a:solidFill>
              </a:rPr>
              <a:t>Статус</a:t>
            </a:r>
            <a:r>
              <a:rPr lang="en-GB" b="1" dirty="0" smtClean="0">
                <a:solidFill>
                  <a:srgbClr val="FF0000"/>
                </a:solidFill>
              </a:rPr>
              <a:t> </a:t>
            </a:r>
            <a:r>
              <a:rPr lang="en-GB" b="1" dirty="0" err="1">
                <a:solidFill>
                  <a:srgbClr val="FF0000"/>
                </a:solidFill>
              </a:rPr>
              <a:t>усаглашености</a:t>
            </a:r>
            <a:endParaRPr lang="en-US" dirty="0">
              <a:solidFill>
                <a:srgbClr val="FF0000"/>
              </a:solidFill>
            </a:endParaRPr>
          </a:p>
          <a:p>
            <a:r>
              <a:rPr lang="sr-Cyrl-RS" dirty="0"/>
              <a:t>Већина одредби ове Уредбе су имплементиране обзиром да је Република Србија потписница Базелске конвенције. </a:t>
            </a:r>
            <a:r>
              <a:rPr lang="en-GB" dirty="0" err="1"/>
              <a:t>Националне</a:t>
            </a:r>
            <a:r>
              <a:rPr lang="en-GB" dirty="0"/>
              <a:t> </a:t>
            </a:r>
            <a:r>
              <a:rPr lang="en-GB" dirty="0" err="1"/>
              <a:t>процедуре</a:t>
            </a:r>
            <a:r>
              <a:rPr lang="en-GB" dirty="0"/>
              <a:t>, </a:t>
            </a:r>
            <a:r>
              <a:rPr lang="sr-Cyrl-RS" dirty="0"/>
              <a:t>прописане</a:t>
            </a:r>
            <a:r>
              <a:rPr lang="en-GB" dirty="0"/>
              <a:t> </a:t>
            </a:r>
            <a:r>
              <a:rPr lang="en-GB" dirty="0" err="1"/>
              <a:t>Законом</a:t>
            </a:r>
            <a:r>
              <a:rPr lang="en-GB" dirty="0"/>
              <a:t> о </a:t>
            </a:r>
            <a:r>
              <a:rPr lang="en-GB" dirty="0" err="1"/>
              <a:t>управљању</a:t>
            </a:r>
            <a:r>
              <a:rPr lang="en-GB" dirty="0"/>
              <a:t> </a:t>
            </a:r>
            <a:r>
              <a:rPr lang="en-GB" dirty="0" err="1"/>
              <a:t>отпадом</a:t>
            </a:r>
            <a:r>
              <a:rPr lang="en-GB" dirty="0"/>
              <a:t> и </a:t>
            </a:r>
            <a:r>
              <a:rPr lang="en-GB" dirty="0" err="1"/>
              <a:t>подзаконска</a:t>
            </a:r>
            <a:r>
              <a:rPr lang="en-GB" dirty="0"/>
              <a:t> </a:t>
            </a:r>
            <a:r>
              <a:rPr lang="en-GB" dirty="0" err="1"/>
              <a:t>акта</a:t>
            </a:r>
            <a:r>
              <a:rPr lang="en-GB" dirty="0"/>
              <a:t> о </a:t>
            </a:r>
            <a:r>
              <a:rPr lang="sr-Cyrl-RS" dirty="0"/>
              <a:t>испорукама</a:t>
            </a:r>
            <a:r>
              <a:rPr lang="en-GB" dirty="0"/>
              <a:t> </a:t>
            </a:r>
            <a:r>
              <a:rPr lang="en-GB" dirty="0" err="1"/>
              <a:t>отпада</a:t>
            </a:r>
            <a:r>
              <a:rPr lang="en-GB" dirty="0"/>
              <a:t> </a:t>
            </a:r>
            <a:r>
              <a:rPr lang="en-GB" dirty="0" err="1"/>
              <a:t>додатно</a:t>
            </a:r>
            <a:r>
              <a:rPr lang="en-GB" dirty="0"/>
              <a:t> </a:t>
            </a:r>
            <a:r>
              <a:rPr lang="en-GB" dirty="0" err="1"/>
              <a:t>су</a:t>
            </a:r>
            <a:r>
              <a:rPr lang="en-GB" dirty="0"/>
              <a:t> </a:t>
            </a:r>
            <a:r>
              <a:rPr lang="en-GB" dirty="0" err="1"/>
              <a:t>усаглашен</a:t>
            </a:r>
            <a:r>
              <a:rPr lang="sr-Cyrl-RS" dirty="0"/>
              <a:t>и</a:t>
            </a:r>
            <a:r>
              <a:rPr lang="en-GB" dirty="0"/>
              <a:t> </a:t>
            </a:r>
            <a:r>
              <a:rPr lang="en-GB" dirty="0" err="1"/>
              <a:t>са</a:t>
            </a:r>
            <a:r>
              <a:rPr lang="en-GB" dirty="0"/>
              <a:t> </a:t>
            </a:r>
            <a:r>
              <a:rPr lang="en-GB" dirty="0" err="1"/>
              <a:t>Уредбом</a:t>
            </a:r>
            <a:r>
              <a:rPr lang="en-GB" dirty="0"/>
              <a:t> 1013/2006/EК </a:t>
            </a:r>
            <a:r>
              <a:rPr lang="en-US" dirty="0" smtClean="0"/>
              <a:t>.</a:t>
            </a:r>
            <a:endParaRPr lang="en-US" dirty="0"/>
          </a:p>
          <a:p>
            <a:pPr marL="0" indent="0">
              <a:buNone/>
            </a:pPr>
            <a:r>
              <a:rPr lang="en-GB" b="1" dirty="0" err="1">
                <a:solidFill>
                  <a:srgbClr val="FF0000"/>
                </a:solidFill>
              </a:rPr>
              <a:t>План</a:t>
            </a:r>
            <a:r>
              <a:rPr lang="en-GB" b="1" dirty="0">
                <a:solidFill>
                  <a:srgbClr val="FF0000"/>
                </a:solidFill>
              </a:rPr>
              <a:t> </a:t>
            </a:r>
            <a:r>
              <a:rPr lang="en-GB" b="1" dirty="0" err="1" smtClean="0">
                <a:solidFill>
                  <a:srgbClr val="FF0000"/>
                </a:solidFill>
              </a:rPr>
              <a:t>усаглашавања</a:t>
            </a:r>
            <a:r>
              <a:rPr lang="en-GB" b="1" dirty="0"/>
              <a:t> </a:t>
            </a:r>
            <a:endParaRPr lang="en-US" dirty="0"/>
          </a:p>
          <a:p>
            <a:r>
              <a:rPr lang="en-GB" b="1" u="sng" dirty="0" err="1">
                <a:solidFill>
                  <a:srgbClr val="0070C0"/>
                </a:solidFill>
              </a:rPr>
              <a:t>Краткорочни</a:t>
            </a:r>
            <a:r>
              <a:rPr lang="en-GB" b="1" u="sng" dirty="0">
                <a:solidFill>
                  <a:srgbClr val="0070C0"/>
                </a:solidFill>
              </a:rPr>
              <a:t> </a:t>
            </a:r>
            <a:r>
              <a:rPr lang="en-GB" b="1" u="sng" dirty="0" err="1">
                <a:solidFill>
                  <a:srgbClr val="0070C0"/>
                </a:solidFill>
              </a:rPr>
              <a:t>приоритети</a:t>
            </a:r>
            <a:r>
              <a:rPr lang="en-GB" b="1" u="sng" dirty="0">
                <a:solidFill>
                  <a:srgbClr val="0070C0"/>
                </a:solidFill>
              </a:rPr>
              <a:t> (2015-2016)</a:t>
            </a:r>
            <a:endParaRPr lang="en-US" dirty="0">
              <a:solidFill>
                <a:srgbClr val="0070C0"/>
              </a:solidFill>
            </a:endParaRPr>
          </a:p>
          <a:p>
            <a:r>
              <a:rPr lang="en-GB" dirty="0"/>
              <a:t>У </a:t>
            </a:r>
            <a:r>
              <a:rPr lang="en-GB" dirty="0" err="1"/>
              <a:t>складу</a:t>
            </a:r>
            <a:r>
              <a:rPr lang="en-GB" dirty="0"/>
              <a:t> </a:t>
            </a:r>
            <a:r>
              <a:rPr lang="en-GB" dirty="0" err="1"/>
              <a:t>са</a:t>
            </a:r>
            <a:r>
              <a:rPr lang="en-GB" dirty="0"/>
              <a:t> </a:t>
            </a:r>
            <a:r>
              <a:rPr lang="en-GB" dirty="0" err="1"/>
              <a:t>Националним</a:t>
            </a:r>
            <a:r>
              <a:rPr lang="en-GB" dirty="0"/>
              <a:t> </a:t>
            </a:r>
            <a:r>
              <a:rPr lang="en-GB" dirty="0" err="1"/>
              <a:t>програмом</a:t>
            </a:r>
            <a:r>
              <a:rPr lang="en-GB" dirty="0"/>
              <a:t> </a:t>
            </a:r>
            <a:r>
              <a:rPr lang="en-GB" dirty="0" err="1"/>
              <a:t>за</a:t>
            </a:r>
            <a:r>
              <a:rPr lang="en-GB" dirty="0"/>
              <a:t> </a:t>
            </a:r>
            <a:r>
              <a:rPr lang="en-GB" dirty="0" err="1"/>
              <a:t>усвајање</a:t>
            </a:r>
            <a:r>
              <a:rPr lang="en-GB" dirty="0"/>
              <a:t> </a:t>
            </a:r>
            <a:r>
              <a:rPr lang="en-GB" dirty="0" err="1"/>
              <a:t>правних</a:t>
            </a:r>
            <a:r>
              <a:rPr lang="en-GB" dirty="0"/>
              <a:t> </a:t>
            </a:r>
            <a:r>
              <a:rPr lang="en-GB" dirty="0" err="1"/>
              <a:t>тековина</a:t>
            </a:r>
            <a:r>
              <a:rPr lang="en-GB" dirty="0"/>
              <a:t> ЕУ, </a:t>
            </a:r>
            <a:r>
              <a:rPr lang="en-GB" dirty="0" err="1"/>
              <a:t>ве</a:t>
            </a:r>
            <a:r>
              <a:rPr lang="sr-Cyrl-RS" dirty="0"/>
              <a:t>ђ</a:t>
            </a:r>
            <a:r>
              <a:rPr lang="en-GB" dirty="0"/>
              <a:t>и </a:t>
            </a:r>
            <a:r>
              <a:rPr lang="en-GB" dirty="0" err="1"/>
              <a:t>део</a:t>
            </a:r>
            <a:r>
              <a:rPr lang="en-GB" dirty="0"/>
              <a:t> </a:t>
            </a:r>
            <a:r>
              <a:rPr lang="en-GB" dirty="0" err="1"/>
              <a:t>преосталих</a:t>
            </a:r>
            <a:r>
              <a:rPr lang="en-GB" dirty="0"/>
              <a:t> </a:t>
            </a:r>
            <a:r>
              <a:rPr lang="en-GB" dirty="0" err="1"/>
              <a:t>одредби</a:t>
            </a:r>
            <a:r>
              <a:rPr lang="en-GB" dirty="0"/>
              <a:t> </a:t>
            </a:r>
            <a:r>
              <a:rPr lang="en-GB" dirty="0" err="1"/>
              <a:t>ове</a:t>
            </a:r>
            <a:r>
              <a:rPr lang="en-GB" dirty="0"/>
              <a:t> </a:t>
            </a:r>
            <a:r>
              <a:rPr lang="en-GB" dirty="0" err="1"/>
              <a:t>Уредбе</a:t>
            </a:r>
            <a:r>
              <a:rPr lang="en-GB" dirty="0"/>
              <a:t> </a:t>
            </a:r>
            <a:r>
              <a:rPr lang="en-GB" dirty="0" err="1"/>
              <a:t>ће</a:t>
            </a:r>
            <a:r>
              <a:rPr lang="en-GB" dirty="0"/>
              <a:t> </a:t>
            </a:r>
            <a:r>
              <a:rPr lang="en-GB" dirty="0" err="1"/>
              <a:t>бити</a:t>
            </a:r>
            <a:r>
              <a:rPr lang="en-GB" dirty="0"/>
              <a:t> </a:t>
            </a:r>
            <a:r>
              <a:rPr lang="sr-Cyrl-RS" dirty="0"/>
              <a:t>уређени</a:t>
            </a:r>
            <a:r>
              <a:rPr lang="en-GB" dirty="0"/>
              <a:t> у</a:t>
            </a:r>
            <a:r>
              <a:rPr lang="sr-Cyrl-RS" dirty="0"/>
              <a:t> допунама и изменама </a:t>
            </a:r>
            <a:r>
              <a:rPr lang="en-GB" dirty="0" err="1"/>
              <a:t>Закон</a:t>
            </a:r>
            <a:r>
              <a:rPr lang="sr-Cyrl-RS" dirty="0"/>
              <a:t>а</a:t>
            </a:r>
            <a:r>
              <a:rPr lang="en-GB" dirty="0"/>
              <a:t> о </a:t>
            </a:r>
            <a:r>
              <a:rPr lang="en-GB" dirty="0" err="1"/>
              <a:t>управљању</a:t>
            </a:r>
            <a:r>
              <a:rPr lang="en-GB" dirty="0"/>
              <a:t> </a:t>
            </a:r>
            <a:r>
              <a:rPr lang="en-GB" dirty="0" err="1"/>
              <a:t>отпадом</a:t>
            </a:r>
            <a:r>
              <a:rPr lang="en-GB" dirty="0"/>
              <a:t> </a:t>
            </a:r>
            <a:r>
              <a:rPr lang="en-GB" dirty="0" err="1"/>
              <a:t>кроз</a:t>
            </a:r>
            <a:r>
              <a:rPr lang="en-GB" dirty="0"/>
              <a:t> </a:t>
            </a:r>
            <a:r>
              <a:rPr lang="sr-Cyrl-RS" dirty="0"/>
              <a:t>његове </a:t>
            </a:r>
            <a:r>
              <a:rPr lang="en-GB" dirty="0" err="1"/>
              <a:t>актуелне</a:t>
            </a:r>
            <a:r>
              <a:rPr lang="en-GB" dirty="0"/>
              <a:t> </a:t>
            </a:r>
            <a:r>
              <a:rPr lang="en-GB" dirty="0" err="1"/>
              <a:t>измене</a:t>
            </a:r>
            <a:r>
              <a:rPr lang="en-GB" dirty="0"/>
              <a:t> и </a:t>
            </a:r>
            <a:r>
              <a:rPr lang="en-GB" dirty="0" err="1"/>
              <a:t>допуне</a:t>
            </a:r>
            <a:r>
              <a:rPr lang="en-GB" dirty="0"/>
              <a:t>, </a:t>
            </a:r>
            <a:r>
              <a:rPr lang="en-GB" dirty="0" err="1"/>
              <a:t>чије</a:t>
            </a:r>
            <a:r>
              <a:rPr lang="en-GB" dirty="0"/>
              <a:t> </a:t>
            </a:r>
            <a:r>
              <a:rPr lang="en-GB" dirty="0" err="1"/>
              <a:t>усвајање</a:t>
            </a:r>
            <a:r>
              <a:rPr lang="en-GB" dirty="0"/>
              <a:t> </a:t>
            </a:r>
            <a:r>
              <a:rPr lang="en-GB" dirty="0" err="1"/>
              <a:t>се</a:t>
            </a:r>
            <a:r>
              <a:rPr lang="en-GB" dirty="0"/>
              <a:t> </a:t>
            </a:r>
            <a:r>
              <a:rPr lang="en-GB" dirty="0" err="1"/>
              <a:t>очекује</a:t>
            </a:r>
            <a:r>
              <a:rPr lang="en-GB" dirty="0"/>
              <a:t> </a:t>
            </a:r>
            <a:r>
              <a:rPr lang="en-GB" dirty="0" err="1"/>
              <a:t>најкасније</a:t>
            </a:r>
            <a:r>
              <a:rPr lang="en-GB" dirty="0"/>
              <a:t> </a:t>
            </a:r>
            <a:r>
              <a:rPr lang="en-GB" dirty="0" err="1"/>
              <a:t>до</a:t>
            </a:r>
            <a:r>
              <a:rPr lang="en-GB" dirty="0"/>
              <a:t> 2016.</a:t>
            </a:r>
            <a:endParaRPr lang="en-US" dirty="0"/>
          </a:p>
          <a:p>
            <a:r>
              <a:rPr lang="en-GB" b="1" u="sng" dirty="0" err="1">
                <a:solidFill>
                  <a:srgbClr val="0070C0"/>
                </a:solidFill>
              </a:rPr>
              <a:t>Средњорочни</a:t>
            </a:r>
            <a:r>
              <a:rPr lang="en-GB" b="1" u="sng" dirty="0">
                <a:solidFill>
                  <a:srgbClr val="0070C0"/>
                </a:solidFill>
              </a:rPr>
              <a:t> </a:t>
            </a:r>
            <a:r>
              <a:rPr lang="en-GB" b="1" u="sng" dirty="0" err="1">
                <a:solidFill>
                  <a:srgbClr val="0070C0"/>
                </a:solidFill>
              </a:rPr>
              <a:t>приоритети</a:t>
            </a:r>
            <a:r>
              <a:rPr lang="en-GB" b="1" u="sng" dirty="0">
                <a:solidFill>
                  <a:srgbClr val="0070C0"/>
                </a:solidFill>
              </a:rPr>
              <a:t> (2017-2020)</a:t>
            </a:r>
            <a:endParaRPr lang="en-US" dirty="0">
              <a:solidFill>
                <a:srgbClr val="0070C0"/>
              </a:solidFill>
            </a:endParaRPr>
          </a:p>
          <a:p>
            <a:r>
              <a:rPr lang="en-GB" dirty="0" err="1"/>
              <a:t>Извршиће</a:t>
            </a:r>
            <a:r>
              <a:rPr lang="en-GB" dirty="0"/>
              <a:t> </a:t>
            </a:r>
            <a:r>
              <a:rPr lang="en-GB" dirty="0" err="1"/>
              <a:t>се</a:t>
            </a:r>
            <a:r>
              <a:rPr lang="en-GB" dirty="0"/>
              <a:t>  </a:t>
            </a:r>
            <a:r>
              <a:rPr lang="en-GB" dirty="0" err="1"/>
              <a:t>додатна</a:t>
            </a:r>
            <a:r>
              <a:rPr lang="en-GB" dirty="0"/>
              <a:t> </a:t>
            </a:r>
            <a:r>
              <a:rPr lang="en-GB" dirty="0" err="1"/>
              <a:t>анализа</a:t>
            </a:r>
            <a:r>
              <a:rPr lang="en-GB" dirty="0"/>
              <a:t> </a:t>
            </a:r>
            <a:r>
              <a:rPr lang="en-GB" dirty="0" err="1"/>
              <a:t>законодавног</a:t>
            </a:r>
            <a:r>
              <a:rPr lang="en-GB" dirty="0"/>
              <a:t> </a:t>
            </a:r>
            <a:r>
              <a:rPr lang="en-GB" dirty="0" err="1"/>
              <a:t>оквира</a:t>
            </a:r>
            <a:r>
              <a:rPr lang="en-GB" dirty="0"/>
              <a:t> у </a:t>
            </a:r>
            <a:r>
              <a:rPr lang="en-GB" dirty="0" err="1"/>
              <a:t>циљу</a:t>
            </a:r>
            <a:r>
              <a:rPr lang="en-GB" dirty="0"/>
              <a:t> </a:t>
            </a:r>
            <a:r>
              <a:rPr lang="en-GB" dirty="0" err="1"/>
              <a:t>ревизије</a:t>
            </a:r>
            <a:r>
              <a:rPr lang="en-GB" dirty="0"/>
              <a:t> </a:t>
            </a:r>
            <a:r>
              <a:rPr lang="en-GB" dirty="0" err="1"/>
              <a:t>прописа</a:t>
            </a:r>
            <a:r>
              <a:rPr lang="en-GB" dirty="0"/>
              <a:t> </a:t>
            </a:r>
            <a:r>
              <a:rPr lang="en-GB" dirty="0" err="1"/>
              <a:t>до</a:t>
            </a:r>
            <a:r>
              <a:rPr lang="en-GB" dirty="0"/>
              <a:t> 2017. </a:t>
            </a:r>
            <a:r>
              <a:rPr lang="en-GB" dirty="0" err="1"/>
              <a:t>године</a:t>
            </a:r>
            <a:r>
              <a:rPr lang="en-GB" dirty="0"/>
              <a:t>. </a:t>
            </a:r>
            <a:r>
              <a:rPr lang="en-GB" dirty="0" err="1"/>
              <a:t>Пуна</a:t>
            </a:r>
            <a:r>
              <a:rPr lang="en-GB" dirty="0"/>
              <a:t> </a:t>
            </a:r>
            <a:r>
              <a:rPr lang="en-GB" dirty="0" err="1"/>
              <a:t>усаглашеност</a:t>
            </a:r>
            <a:r>
              <a:rPr lang="en-GB" dirty="0"/>
              <a:t> </a:t>
            </a:r>
            <a:r>
              <a:rPr lang="en-GB" dirty="0" err="1"/>
              <a:t>ће</a:t>
            </a:r>
            <a:r>
              <a:rPr lang="en-GB" dirty="0"/>
              <a:t> </a:t>
            </a:r>
            <a:r>
              <a:rPr lang="en-GB" dirty="0" err="1"/>
              <a:t>се</a:t>
            </a:r>
            <a:r>
              <a:rPr lang="en-GB" dirty="0"/>
              <a:t> </a:t>
            </a:r>
            <a:r>
              <a:rPr lang="en-GB" dirty="0" err="1"/>
              <a:t>постићи</a:t>
            </a:r>
            <a:r>
              <a:rPr lang="en-GB" dirty="0"/>
              <a:t> 2018. </a:t>
            </a:r>
            <a:r>
              <a:rPr lang="en-GB" dirty="0" err="1"/>
              <a:t>ревизијом</a:t>
            </a:r>
            <a:r>
              <a:rPr lang="en-GB" dirty="0"/>
              <a:t> </a:t>
            </a:r>
            <a:r>
              <a:rPr lang="en-GB" dirty="0" err="1"/>
              <a:t>подзконских</a:t>
            </a:r>
            <a:r>
              <a:rPr lang="en-GB" dirty="0"/>
              <a:t> </a:t>
            </a:r>
            <a:r>
              <a:rPr lang="en-GB" dirty="0" err="1"/>
              <a:t>аката</a:t>
            </a:r>
            <a:r>
              <a:rPr lang="en-GB" dirty="0"/>
              <a:t> о </a:t>
            </a:r>
            <a:r>
              <a:rPr lang="en-GB" dirty="0" err="1"/>
              <a:t>прекогр</a:t>
            </a:r>
            <a:r>
              <a:rPr lang="sr-Cyrl-RS" dirty="0"/>
              <a:t>а</a:t>
            </a:r>
            <a:r>
              <a:rPr lang="en-GB" dirty="0" err="1"/>
              <a:t>ничном</a:t>
            </a:r>
            <a:r>
              <a:rPr lang="en-GB" dirty="0"/>
              <a:t> </a:t>
            </a:r>
            <a:r>
              <a:rPr lang="en-GB" dirty="0" err="1"/>
              <a:t>кретању</a:t>
            </a:r>
            <a:r>
              <a:rPr lang="en-GB" dirty="0"/>
              <a:t> </a:t>
            </a:r>
            <a:r>
              <a:rPr lang="en-GB" dirty="0" err="1"/>
              <a:t>отпада</a:t>
            </a:r>
            <a:r>
              <a:rPr lang="en-GB" dirty="0"/>
              <a:t>.</a:t>
            </a:r>
            <a:endParaRPr lang="en-US" dirty="0"/>
          </a:p>
          <a:p>
            <a:endParaRPr lang="sr-Latn-RS" dirty="0"/>
          </a:p>
        </p:txBody>
      </p:sp>
    </p:spTree>
    <p:extLst>
      <p:ext uri="{BB962C8B-B14F-4D97-AF65-F5344CB8AC3E}">
        <p14:creationId xmlns:p14="http://schemas.microsoft.com/office/powerpoint/2010/main" val="16130632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809" y="146916"/>
            <a:ext cx="10515600" cy="1325563"/>
          </a:xfrm>
        </p:spPr>
        <p:txBody>
          <a:bodyPr>
            <a:normAutofit/>
          </a:bodyPr>
          <a:lstStyle/>
          <a:p>
            <a:pPr algn="ctr"/>
            <a:r>
              <a:rPr lang="ru-RU" sz="2800" b="1" i="1" dirty="0">
                <a:solidFill>
                  <a:srgbClr val="00B050"/>
                </a:solidFill>
              </a:rPr>
              <a:t>Уредба EK о перзистентним органским загађујућим супстанцама (POPs) бр. 850/2004</a:t>
            </a:r>
            <a:endParaRPr lang="sr-Latn-RS" sz="2800" b="1" i="1" dirty="0">
              <a:solidFill>
                <a:srgbClr val="00B050"/>
              </a:solidFill>
            </a:endParaRPr>
          </a:p>
        </p:txBody>
      </p:sp>
      <p:sp>
        <p:nvSpPr>
          <p:cNvPr id="3" name="Content Placeholder 2"/>
          <p:cNvSpPr>
            <a:spLocks noGrp="1"/>
          </p:cNvSpPr>
          <p:nvPr>
            <p:ph idx="1"/>
          </p:nvPr>
        </p:nvSpPr>
        <p:spPr>
          <a:xfrm>
            <a:off x="838200" y="1825625"/>
            <a:ext cx="10515600" cy="4679084"/>
          </a:xfrm>
        </p:spPr>
        <p:txBody>
          <a:bodyPr>
            <a:normAutofit fontScale="62500" lnSpcReduction="20000"/>
          </a:bodyPr>
          <a:lstStyle/>
          <a:p>
            <a:pPr marL="0" indent="0">
              <a:buNone/>
            </a:pPr>
            <a:r>
              <a:rPr lang="sr-Cyrl-RS" b="1" dirty="0" smtClean="0">
                <a:solidFill>
                  <a:srgbClr val="FF0000"/>
                </a:solidFill>
              </a:rPr>
              <a:t>Статус транспозиције/усклађености</a:t>
            </a:r>
            <a:endParaRPr lang="en-US" b="1" dirty="0" smtClean="0">
              <a:solidFill>
                <a:srgbClr val="FF0000"/>
              </a:solidFill>
            </a:endParaRPr>
          </a:p>
          <a:p>
            <a:pPr>
              <a:buFont typeface="Wingdings" pitchFamily="2" charset="2"/>
              <a:buChar char="ü"/>
            </a:pPr>
            <a:r>
              <a:rPr lang="ru-RU" dirty="0"/>
              <a:t>Република Србија је успоставила законодавни и институционални оквир за управљање </a:t>
            </a:r>
            <a:r>
              <a:rPr lang="sr-Latn-CS" dirty="0" err="1" smtClean="0"/>
              <a:t>POPs</a:t>
            </a:r>
            <a:r>
              <a:rPr lang="ru-RU" dirty="0" smtClean="0"/>
              <a:t>. </a:t>
            </a:r>
            <a:endParaRPr lang="sr-Latn-CS" dirty="0" smtClean="0"/>
          </a:p>
          <a:p>
            <a:pPr>
              <a:buFont typeface="Wingdings" pitchFamily="2" charset="2"/>
              <a:buChar char="ü"/>
            </a:pPr>
            <a:r>
              <a:rPr lang="ru-RU" dirty="0" smtClean="0"/>
              <a:t>Национално законодавство из области управљања </a:t>
            </a:r>
            <a:r>
              <a:rPr lang="ru-RU" dirty="0"/>
              <a:t>POPs хемикалијама и </a:t>
            </a:r>
            <a:r>
              <a:rPr lang="ru-RU" dirty="0" smtClean="0"/>
              <a:t>отпад</a:t>
            </a:r>
            <a:r>
              <a:rPr lang="sr-Cyrl-CS" dirty="0" smtClean="0"/>
              <a:t>ом </a:t>
            </a:r>
            <a:r>
              <a:rPr lang="sr-Cyrl-CS" dirty="0" err="1" smtClean="0"/>
              <a:t>контаминиараног</a:t>
            </a:r>
            <a:r>
              <a:rPr lang="sr-Cyrl-CS" dirty="0" smtClean="0"/>
              <a:t> </a:t>
            </a:r>
            <a:r>
              <a:rPr lang="ru-RU" dirty="0" smtClean="0"/>
              <a:t>POPs </a:t>
            </a:r>
            <a:r>
              <a:rPr lang="ru-RU" dirty="0"/>
              <a:t>је скоро у потпуности </a:t>
            </a:r>
            <a:r>
              <a:rPr lang="ru-RU" dirty="0" smtClean="0"/>
              <a:t>усклађено </a:t>
            </a:r>
            <a:r>
              <a:rPr lang="ru-RU" dirty="0"/>
              <a:t>са </a:t>
            </a:r>
            <a:r>
              <a:rPr lang="ru-RU" dirty="0" smtClean="0"/>
              <a:t>законодавством ЕУ, изузев одредби које се односе на државе чланице ЕУ. </a:t>
            </a:r>
          </a:p>
          <a:p>
            <a:pPr>
              <a:buFont typeface="Wingdings" pitchFamily="2" charset="2"/>
              <a:buChar char="ü"/>
            </a:pPr>
            <a:r>
              <a:rPr lang="ru-RU" dirty="0" smtClean="0"/>
              <a:t>Усклађени национални прописи </a:t>
            </a:r>
            <a:r>
              <a:rPr lang="ru-RU" dirty="0"/>
              <a:t>у области POPs на снази </a:t>
            </a:r>
            <a:r>
              <a:rPr lang="ru-RU" dirty="0" smtClean="0"/>
              <a:t>су </a:t>
            </a:r>
            <a:r>
              <a:rPr lang="ru-RU" dirty="0"/>
              <a:t>од 2010. године. Република Србија је преузела Уредбу ЕК о POPs број 850/2004 са изменама и допунама (Уредба ЕУ број (756/2010, 757/2010 и 519/2012 о изменама и допунама Уредбе ЕК број 850/2004) у национално </a:t>
            </a:r>
            <a:r>
              <a:rPr lang="ru-RU" dirty="0" smtClean="0"/>
              <a:t>законодавство.</a:t>
            </a:r>
            <a:endParaRPr lang="sr-Cyrl-RS" dirty="0"/>
          </a:p>
          <a:p>
            <a:pPr marL="0" indent="0">
              <a:buNone/>
            </a:pPr>
            <a:r>
              <a:rPr lang="sr-Cyrl-RS" b="1" dirty="0" smtClean="0">
                <a:solidFill>
                  <a:srgbClr val="FF0000"/>
                </a:solidFill>
              </a:rPr>
              <a:t>Планови транспозиције/усаглашавања</a:t>
            </a:r>
          </a:p>
          <a:p>
            <a:pPr>
              <a:buFontTx/>
              <a:buChar char="-"/>
            </a:pPr>
            <a:r>
              <a:rPr lang="sr-Cyrl-RS" b="1" dirty="0" smtClean="0">
                <a:solidFill>
                  <a:srgbClr val="0070C0"/>
                </a:solidFill>
              </a:rPr>
              <a:t>Краткорочни</a:t>
            </a:r>
            <a:r>
              <a:rPr lang="sr-Cyrl-RS" b="1" dirty="0">
                <a:solidFill>
                  <a:srgbClr val="0070C0"/>
                </a:solidFill>
              </a:rPr>
              <a:t>:</a:t>
            </a:r>
            <a:r>
              <a:rPr lang="sr-Cyrl-RS" b="1" dirty="0" smtClean="0">
                <a:solidFill>
                  <a:srgbClr val="0070C0"/>
                </a:solidFill>
              </a:rPr>
              <a:t> </a:t>
            </a:r>
          </a:p>
          <a:p>
            <a:pPr>
              <a:buFont typeface="Wingdings" pitchFamily="2" charset="2"/>
              <a:buChar char="ü"/>
            </a:pPr>
            <a:r>
              <a:rPr lang="en-GB" dirty="0" smtClean="0"/>
              <a:t>(</a:t>
            </a:r>
            <a:r>
              <a:rPr lang="en-GB" dirty="0"/>
              <a:t>EУ) </a:t>
            </a:r>
            <a:r>
              <a:rPr lang="en-GB" dirty="0" err="1"/>
              <a:t>Уредба</a:t>
            </a:r>
            <a:r>
              <a:rPr lang="en-GB" dirty="0"/>
              <a:t> </a:t>
            </a:r>
            <a:r>
              <a:rPr lang="en-GB" dirty="0" err="1"/>
              <a:t>број</a:t>
            </a:r>
            <a:r>
              <a:rPr lang="en-GB" dirty="0"/>
              <a:t> 1342/2014 </a:t>
            </a:r>
            <a:r>
              <a:rPr lang="en-GB" dirty="0" err="1"/>
              <a:t>којом</a:t>
            </a:r>
            <a:r>
              <a:rPr lang="en-GB" dirty="0"/>
              <a:t> </a:t>
            </a:r>
            <a:r>
              <a:rPr lang="en-GB" dirty="0" err="1"/>
              <a:t>се</a:t>
            </a:r>
            <a:r>
              <a:rPr lang="en-GB" dirty="0"/>
              <a:t> </a:t>
            </a:r>
            <a:r>
              <a:rPr lang="en-GB" dirty="0" err="1"/>
              <a:t>мења</a:t>
            </a:r>
            <a:r>
              <a:rPr lang="en-GB" dirty="0"/>
              <a:t> и </a:t>
            </a:r>
            <a:r>
              <a:rPr lang="en-GB" dirty="0" err="1"/>
              <a:t>допуњује</a:t>
            </a:r>
            <a:r>
              <a:rPr lang="en-GB" dirty="0"/>
              <a:t> </a:t>
            </a:r>
            <a:r>
              <a:rPr lang="en-GB" dirty="0" err="1"/>
              <a:t>Уредба</a:t>
            </a:r>
            <a:r>
              <a:rPr lang="en-GB" dirty="0"/>
              <a:t> ЕК о </a:t>
            </a:r>
            <a:r>
              <a:rPr lang="en-GB" dirty="0" err="1"/>
              <a:t>дуготрајним</a:t>
            </a:r>
            <a:r>
              <a:rPr lang="en-GB" dirty="0"/>
              <a:t> </a:t>
            </a:r>
            <a:r>
              <a:rPr lang="en-GB" dirty="0" err="1"/>
              <a:t>органским</a:t>
            </a:r>
            <a:r>
              <a:rPr lang="en-GB" dirty="0"/>
              <a:t> </a:t>
            </a:r>
            <a:r>
              <a:rPr lang="en-GB" dirty="0" err="1"/>
              <a:t>загађујућим</a:t>
            </a:r>
            <a:r>
              <a:rPr lang="en-GB" dirty="0"/>
              <a:t> </a:t>
            </a:r>
            <a:r>
              <a:rPr lang="en-GB" dirty="0" err="1"/>
              <a:t>материјама</a:t>
            </a:r>
            <a:r>
              <a:rPr lang="en-GB" dirty="0"/>
              <a:t> </a:t>
            </a:r>
            <a:r>
              <a:rPr lang="en-GB" dirty="0" err="1"/>
              <a:t>број</a:t>
            </a:r>
            <a:r>
              <a:rPr lang="en-GB" dirty="0"/>
              <a:t> 850/2004 </a:t>
            </a:r>
            <a:r>
              <a:rPr lang="en-GB" dirty="0" err="1"/>
              <a:t>ће</a:t>
            </a:r>
            <a:r>
              <a:rPr lang="en-GB" dirty="0"/>
              <a:t> </a:t>
            </a:r>
            <a:r>
              <a:rPr lang="en-GB" dirty="0" err="1"/>
              <a:t>до</a:t>
            </a:r>
            <a:r>
              <a:rPr lang="en-GB" dirty="0"/>
              <a:t> </a:t>
            </a:r>
            <a:r>
              <a:rPr lang="en-GB" dirty="0" err="1"/>
              <a:t>краја</a:t>
            </a:r>
            <a:r>
              <a:rPr lang="en-GB" dirty="0"/>
              <a:t> 2015. </a:t>
            </a:r>
            <a:r>
              <a:rPr lang="en-GB" dirty="0" err="1"/>
              <a:t>бити</a:t>
            </a:r>
            <a:r>
              <a:rPr lang="en-GB" dirty="0"/>
              <a:t> </a:t>
            </a:r>
            <a:r>
              <a:rPr lang="en-GB" dirty="0" err="1"/>
              <a:t>преузета</a:t>
            </a:r>
            <a:r>
              <a:rPr lang="en-GB" dirty="0"/>
              <a:t> у </a:t>
            </a:r>
            <a:r>
              <a:rPr lang="en-GB" dirty="0" err="1"/>
              <a:t>законску</a:t>
            </a:r>
            <a:r>
              <a:rPr lang="en-GB" dirty="0"/>
              <a:t> </a:t>
            </a:r>
            <a:r>
              <a:rPr lang="en-GB" dirty="0" err="1"/>
              <a:t>регулативу</a:t>
            </a:r>
            <a:r>
              <a:rPr lang="en-GB" dirty="0"/>
              <a:t> </a:t>
            </a:r>
            <a:r>
              <a:rPr lang="en-GB" dirty="0" err="1"/>
              <a:t>Републике</a:t>
            </a:r>
            <a:r>
              <a:rPr lang="en-GB" dirty="0"/>
              <a:t> </a:t>
            </a:r>
            <a:r>
              <a:rPr lang="en-GB" dirty="0" err="1"/>
              <a:t>Србије</a:t>
            </a:r>
            <a:r>
              <a:rPr lang="en-GB" dirty="0"/>
              <a:t>.</a:t>
            </a:r>
            <a:endParaRPr lang="sr-Cyrl-RS" dirty="0" smtClean="0"/>
          </a:p>
          <a:p>
            <a:pPr>
              <a:buFontTx/>
              <a:buChar char="-"/>
            </a:pPr>
            <a:r>
              <a:rPr lang="sr-Cyrl-RS" b="1" dirty="0" err="1" smtClean="0">
                <a:solidFill>
                  <a:srgbClr val="0070C0"/>
                </a:solidFill>
              </a:rPr>
              <a:t>Средњорочни</a:t>
            </a:r>
            <a:r>
              <a:rPr lang="sr-Cyrl-RS" b="1" dirty="0">
                <a:solidFill>
                  <a:srgbClr val="0070C0"/>
                </a:solidFill>
              </a:rPr>
              <a:t>:</a:t>
            </a:r>
            <a:r>
              <a:rPr lang="sr-Cyrl-RS" b="1" dirty="0" smtClean="0">
                <a:solidFill>
                  <a:srgbClr val="0070C0"/>
                </a:solidFill>
              </a:rPr>
              <a:t> </a:t>
            </a:r>
          </a:p>
          <a:p>
            <a:pPr>
              <a:buFont typeface="Wingdings" pitchFamily="2" charset="2"/>
              <a:buChar char="ü"/>
            </a:pPr>
            <a:r>
              <a:rPr lang="ru-RU" dirty="0" smtClean="0"/>
              <a:t>Република </a:t>
            </a:r>
            <a:r>
              <a:rPr lang="ru-RU" dirty="0"/>
              <a:t>Србија ће наставити процес хармонизације националне регулативе у складу са наредним изменама и допунама Уредбе ЕК о </a:t>
            </a:r>
            <a:r>
              <a:rPr lang="sr-Latn-CS" dirty="0" err="1" smtClean="0"/>
              <a:t>POPs</a:t>
            </a:r>
            <a:r>
              <a:rPr lang="sr-Latn-CS" dirty="0" smtClean="0"/>
              <a:t> </a:t>
            </a:r>
            <a:r>
              <a:rPr lang="ru-RU" dirty="0" smtClean="0"/>
              <a:t>број </a:t>
            </a:r>
            <a:r>
              <a:rPr lang="ru-RU" dirty="0"/>
              <a:t>850/2004 у горе наведеном периоду</a:t>
            </a:r>
            <a:r>
              <a:rPr lang="ru-RU" dirty="0" smtClean="0"/>
              <a:t>. </a:t>
            </a:r>
            <a:r>
              <a:rPr lang="sr-Cyrl-RS" dirty="0" smtClean="0"/>
              <a:t/>
            </a:r>
            <a:br>
              <a:rPr lang="sr-Cyrl-RS" dirty="0" smtClean="0"/>
            </a:br>
            <a:r>
              <a:rPr lang="sr-Cyrl-RS" dirty="0" smtClean="0"/>
              <a:t/>
            </a:r>
            <a:br>
              <a:rPr lang="sr-Cyrl-RS" dirty="0" smtClean="0"/>
            </a:br>
            <a:endParaRPr lang="sr-Latn-RS" dirty="0"/>
          </a:p>
        </p:txBody>
      </p:sp>
    </p:spTree>
    <p:extLst>
      <p:ext uri="{BB962C8B-B14F-4D97-AF65-F5344CB8AC3E}">
        <p14:creationId xmlns:p14="http://schemas.microsoft.com/office/powerpoint/2010/main" val="872369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5557" y="1"/>
            <a:ext cx="10628243" cy="1500808"/>
          </a:xfrm>
        </p:spPr>
        <p:txBody>
          <a:bodyPr>
            <a:normAutofit/>
          </a:bodyPr>
          <a:lstStyle/>
          <a:p>
            <a:pPr algn="ctr"/>
            <a:r>
              <a:rPr lang="sr-Cyrl-RS" sz="2800" b="1" i="1" dirty="0" smtClean="0"/>
              <a:t>ДИРЕКТИВЕ </a:t>
            </a:r>
            <a:endParaRPr lang="ru-RU" sz="2800" i="1" dirty="0"/>
          </a:p>
        </p:txBody>
      </p:sp>
      <p:sp>
        <p:nvSpPr>
          <p:cNvPr id="3" name="Content Placeholder 2"/>
          <p:cNvSpPr>
            <a:spLocks noGrp="1"/>
          </p:cNvSpPr>
          <p:nvPr>
            <p:ph idx="1"/>
          </p:nvPr>
        </p:nvSpPr>
        <p:spPr>
          <a:xfrm>
            <a:off x="695459" y="1272210"/>
            <a:ext cx="10658341" cy="5336408"/>
          </a:xfrm>
        </p:spPr>
        <p:txBody>
          <a:bodyPr>
            <a:noAutofit/>
          </a:bodyPr>
          <a:lstStyle/>
          <a:p>
            <a:pPr marL="457200" indent="-457200">
              <a:buFont typeface="+mj-lt"/>
              <a:buAutoNum type="arabicPeriod"/>
            </a:pPr>
            <a:r>
              <a:rPr lang="x-none" sz="2000" b="1" dirty="0"/>
              <a:t>Оквирна директива о отпаду </a:t>
            </a:r>
            <a:r>
              <a:rPr lang="x-none" sz="2000" b="1" dirty="0" smtClean="0"/>
              <a:t>2008/98/EК</a:t>
            </a:r>
            <a:endParaRPr lang="sr-Cyrl-RS" sz="2000" b="1" dirty="0" smtClean="0"/>
          </a:p>
          <a:p>
            <a:pPr marL="457200" indent="-457200">
              <a:buFont typeface="+mj-lt"/>
              <a:buAutoNum type="arabicPeriod"/>
            </a:pPr>
            <a:r>
              <a:rPr lang="ru-RU" sz="2000" b="1" dirty="0"/>
              <a:t>Директива о амбалажи и амбалажном </a:t>
            </a:r>
            <a:r>
              <a:rPr lang="ru-RU" sz="2000" b="1" dirty="0" smtClean="0"/>
              <a:t>отпаду  </a:t>
            </a:r>
            <a:r>
              <a:rPr lang="sr-Cyrl-RS" sz="2000" b="1" dirty="0" smtClean="0"/>
              <a:t>94/62/ЕК</a:t>
            </a:r>
            <a:endParaRPr lang="ru-RU" sz="2000" b="1" dirty="0" smtClean="0"/>
          </a:p>
          <a:p>
            <a:pPr marL="457200" indent="-457200">
              <a:buFont typeface="+mj-lt"/>
              <a:buAutoNum type="arabicPeriod"/>
            </a:pPr>
            <a:r>
              <a:rPr lang="x-none" sz="2000" b="1" dirty="0"/>
              <a:t>Директива о </a:t>
            </a:r>
            <a:r>
              <a:rPr lang="sr-Cyrl-RS" sz="2000" b="1" dirty="0"/>
              <a:t>депонијама </a:t>
            </a:r>
            <a:r>
              <a:rPr lang="x-none" sz="2000" b="1" dirty="0" smtClean="0"/>
              <a:t>99/31/ЕК</a:t>
            </a:r>
            <a:endParaRPr lang="sr-Cyrl-RS" sz="2000" b="1" dirty="0" smtClean="0"/>
          </a:p>
          <a:p>
            <a:pPr marL="457200" indent="-457200">
              <a:buFont typeface="+mj-lt"/>
              <a:buAutoNum type="arabicPeriod"/>
            </a:pPr>
            <a:r>
              <a:rPr lang="ru-RU" sz="2000" b="1" dirty="0"/>
              <a:t>Директива о батеријама </a:t>
            </a:r>
            <a:r>
              <a:rPr lang="ru-RU" sz="2000" b="1" dirty="0" smtClean="0"/>
              <a:t>2006/66/ЕК</a:t>
            </a:r>
          </a:p>
          <a:p>
            <a:pPr marL="457200" indent="-457200">
              <a:buFont typeface="+mj-lt"/>
              <a:buAutoNum type="arabicPeriod"/>
            </a:pPr>
            <a:r>
              <a:rPr lang="ru-RU" sz="2000" b="1" dirty="0" smtClean="0"/>
              <a:t>Директива </a:t>
            </a:r>
            <a:r>
              <a:rPr lang="ru-RU" sz="2000" b="1" dirty="0"/>
              <a:t>о отпаду од електричне и електронске опреме (WEEE) </a:t>
            </a:r>
            <a:r>
              <a:rPr lang="ru-RU" sz="2000" b="1" dirty="0" smtClean="0"/>
              <a:t>2012/19/ЕК</a:t>
            </a:r>
          </a:p>
          <a:p>
            <a:pPr marL="457200" indent="-457200">
              <a:buFont typeface="+mj-lt"/>
              <a:buAutoNum type="arabicPeriod"/>
            </a:pPr>
            <a:r>
              <a:rPr lang="ru-RU" sz="2000" b="1" dirty="0" smtClean="0"/>
              <a:t>Директив</a:t>
            </a:r>
            <a:r>
              <a:rPr lang="sr-Latn-RS" sz="2000" b="1" dirty="0" smtClean="0"/>
              <a:t>a</a:t>
            </a:r>
            <a:r>
              <a:rPr lang="ru-RU" sz="2000" b="1" dirty="0" smtClean="0"/>
              <a:t> </a:t>
            </a:r>
            <a:r>
              <a:rPr lang="ru-RU" sz="2000" b="1" dirty="0"/>
              <a:t>о ограничењу употребе одређених опасних супстанци у електричном и електронском отпаду ( RоHS II) 2011/65/ЕК</a:t>
            </a:r>
            <a:endParaRPr lang="ru-RU" sz="2000" b="1" dirty="0" smtClean="0"/>
          </a:p>
          <a:p>
            <a:pPr marL="457200" indent="-457200">
              <a:buFont typeface="+mj-lt"/>
              <a:buAutoNum type="arabicPeriod"/>
            </a:pPr>
            <a:r>
              <a:rPr lang="ru-RU" sz="2000" b="1" dirty="0" smtClean="0"/>
              <a:t> </a:t>
            </a:r>
            <a:r>
              <a:rPr lang="x-none" sz="2000" b="1" dirty="0"/>
              <a:t>Директива о </a:t>
            </a:r>
            <a:r>
              <a:rPr lang="sr-Cyrl-RS" sz="2000" b="1" dirty="0"/>
              <a:t>отпадним</a:t>
            </a:r>
            <a:r>
              <a:rPr lang="x-none" sz="2000" b="1" dirty="0"/>
              <a:t> возилима (ELVs) </a:t>
            </a:r>
            <a:r>
              <a:rPr lang="x-none" sz="2000" b="1" dirty="0" smtClean="0"/>
              <a:t>2000/53/EК</a:t>
            </a:r>
            <a:endParaRPr lang="sr-Cyrl-RS" sz="2000" b="1" dirty="0" smtClean="0"/>
          </a:p>
          <a:p>
            <a:pPr marL="457200" indent="-457200">
              <a:buFont typeface="+mj-lt"/>
              <a:buAutoNum type="arabicPeriod"/>
            </a:pPr>
            <a:r>
              <a:rPr lang="x-none" sz="2000" b="1" dirty="0" smtClean="0"/>
              <a:t>Уредба </a:t>
            </a:r>
            <a:r>
              <a:rPr lang="x-none" sz="2000" b="1" dirty="0"/>
              <a:t>(EК) број 1013/2006</a:t>
            </a:r>
            <a:r>
              <a:rPr lang="sr-Cyrl-RS" sz="2000" b="1" dirty="0"/>
              <a:t> о превозу отпада</a:t>
            </a:r>
            <a:r>
              <a:rPr lang="x-none" sz="2000" b="1" dirty="0"/>
              <a:t> и Уредба (EК) број </a:t>
            </a:r>
            <a:r>
              <a:rPr lang="x-none" sz="2000" b="1" dirty="0" smtClean="0"/>
              <a:t>1418/2007</a:t>
            </a:r>
            <a:endParaRPr lang="sr-Cyrl-RS" sz="2000" b="1" dirty="0" smtClean="0"/>
          </a:p>
          <a:p>
            <a:pPr marL="457200" indent="-457200">
              <a:buFont typeface="+mj-lt"/>
              <a:buAutoNum type="arabicPeriod"/>
            </a:pPr>
            <a:r>
              <a:rPr lang="ru-RU" sz="2000" b="1" dirty="0"/>
              <a:t>Уредба EK о перзистентним органским загађујућим супстанцама (POPs) </a:t>
            </a:r>
            <a:r>
              <a:rPr lang="ru-RU" sz="2000" b="1" dirty="0" smtClean="0"/>
              <a:t> 850/2004</a:t>
            </a:r>
          </a:p>
          <a:p>
            <a:pPr marL="457200" indent="-457200">
              <a:buFont typeface="+mj-lt"/>
              <a:buAutoNum type="arabicPeriod"/>
            </a:pPr>
            <a:r>
              <a:rPr lang="ru-RU" sz="2000" b="1" dirty="0"/>
              <a:t>Директива Савета 96/59/EС од 16.09.1996. о одлагању полихлорованих бифенила и полихлорованих терфенила (PCB/PCT) са изменама и допунама (EC) </a:t>
            </a:r>
            <a:r>
              <a:rPr lang="ru-RU" sz="2000" b="1" dirty="0" smtClean="0"/>
              <a:t>596/2009</a:t>
            </a:r>
          </a:p>
          <a:p>
            <a:pPr marL="457200" indent="-457200">
              <a:buFont typeface="+mj-lt"/>
              <a:buAutoNum type="arabicPeriod"/>
            </a:pPr>
            <a:r>
              <a:rPr lang="en-GB" sz="2000" b="1" dirty="0" err="1" smtClean="0"/>
              <a:t>Директива</a:t>
            </a:r>
            <a:r>
              <a:rPr lang="en-GB" sz="2000" b="1" dirty="0" smtClean="0"/>
              <a:t> </a:t>
            </a:r>
            <a:r>
              <a:rPr lang="en-GB" sz="2000" b="1" dirty="0"/>
              <a:t>о </a:t>
            </a:r>
            <a:r>
              <a:rPr lang="en-GB" sz="2000" b="1" dirty="0" err="1"/>
              <a:t>управљању</a:t>
            </a:r>
            <a:r>
              <a:rPr lang="en-GB" sz="2000" b="1" dirty="0"/>
              <a:t> </a:t>
            </a:r>
            <a:r>
              <a:rPr lang="en-GB" sz="2000" b="1" dirty="0" err="1"/>
              <a:t>отпадом</a:t>
            </a:r>
            <a:r>
              <a:rPr lang="en-GB" sz="2000" b="1" dirty="0"/>
              <a:t> </a:t>
            </a:r>
            <a:r>
              <a:rPr lang="en-GB" sz="2000" b="1" dirty="0" err="1"/>
              <a:t>из</a:t>
            </a:r>
            <a:r>
              <a:rPr lang="en-GB" sz="2000" b="1" dirty="0"/>
              <a:t> </a:t>
            </a:r>
            <a:r>
              <a:rPr lang="en-GB" sz="2000" b="1" dirty="0" err="1"/>
              <a:t>минералне</a:t>
            </a:r>
            <a:r>
              <a:rPr lang="en-GB" sz="2000" b="1" dirty="0"/>
              <a:t> </a:t>
            </a:r>
            <a:r>
              <a:rPr lang="en-GB" sz="2000" b="1" dirty="0" err="1"/>
              <a:t>индустрије</a:t>
            </a:r>
            <a:r>
              <a:rPr lang="en-GB" sz="2000" b="1" dirty="0"/>
              <a:t> </a:t>
            </a:r>
            <a:r>
              <a:rPr lang="en-GB" sz="2000" b="1" dirty="0" smtClean="0"/>
              <a:t>2006/21/EК</a:t>
            </a:r>
            <a:endParaRPr lang="sr-Cyrl-RS" sz="2000" b="1" dirty="0" smtClean="0"/>
          </a:p>
          <a:p>
            <a:pPr marL="457200" indent="-457200">
              <a:buFont typeface="+mj-lt"/>
              <a:buAutoNum type="arabicPeriod"/>
            </a:pPr>
            <a:endParaRPr lang="sr-Latn-RS" sz="2000" b="1" dirty="0"/>
          </a:p>
        </p:txBody>
      </p:sp>
    </p:spTree>
    <p:extLst>
      <p:ext uri="{BB962C8B-B14F-4D97-AF65-F5344CB8AC3E}">
        <p14:creationId xmlns:p14="http://schemas.microsoft.com/office/powerpoint/2010/main" val="30183531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84564"/>
            <a:ext cx="10515600" cy="5673436"/>
          </a:xfrm>
        </p:spPr>
        <p:txBody>
          <a:bodyPr>
            <a:normAutofit fontScale="55000" lnSpcReduction="20000"/>
          </a:bodyPr>
          <a:lstStyle/>
          <a:p>
            <a:pPr marL="0" indent="0">
              <a:buNone/>
            </a:pPr>
            <a:r>
              <a:rPr lang="ru-RU" sz="3300" b="1" dirty="0">
                <a:solidFill>
                  <a:srgbClr val="FF0000"/>
                </a:solidFill>
              </a:rPr>
              <a:t>Статус </a:t>
            </a:r>
            <a:r>
              <a:rPr lang="ru-RU" sz="3300" b="1" dirty="0" smtClean="0">
                <a:solidFill>
                  <a:srgbClr val="FF0000"/>
                </a:solidFill>
              </a:rPr>
              <a:t>имплементације</a:t>
            </a:r>
            <a:endParaRPr lang="sr-Latn-CS" sz="3300" b="1" dirty="0" smtClean="0">
              <a:solidFill>
                <a:srgbClr val="FF0000"/>
              </a:solidFill>
            </a:endParaRPr>
          </a:p>
          <a:p>
            <a:pPr algn="just">
              <a:buFont typeface="Wingdings" pitchFamily="2" charset="2"/>
              <a:buChar char="ü"/>
            </a:pPr>
            <a:r>
              <a:rPr lang="ru-RU" sz="3300" dirty="0"/>
              <a:t>Усвојен НИП за спров. Стокхолмске конвенције од стране Владе </a:t>
            </a:r>
            <a:r>
              <a:rPr lang="ru-RU" sz="3300" dirty="0" smtClean="0"/>
              <a:t>РС</a:t>
            </a:r>
            <a:r>
              <a:rPr lang="sr-Latn-CS" sz="3300" dirty="0" smtClean="0"/>
              <a:t> (2009)</a:t>
            </a:r>
            <a:endParaRPr lang="ru-RU" sz="3300" dirty="0"/>
          </a:p>
          <a:p>
            <a:pPr algn="just">
              <a:buFont typeface="Wingdings" pitchFamily="2" charset="2"/>
              <a:buChar char="ü"/>
            </a:pPr>
            <a:r>
              <a:rPr lang="ru-RU" sz="3300" dirty="0"/>
              <a:t>Успостављен законодавно-институционални оквир за управљање POPs хемикалијама и POPs </a:t>
            </a:r>
            <a:r>
              <a:rPr lang="ru-RU" sz="3300" dirty="0" smtClean="0"/>
              <a:t>отпадом у РС, </a:t>
            </a:r>
            <a:r>
              <a:rPr lang="ru-RU" sz="3300" dirty="0"/>
              <a:t>укључујући и оквир за примену мера смањења емисија </a:t>
            </a:r>
            <a:r>
              <a:rPr lang="ru-RU" sz="3300" dirty="0" smtClean="0"/>
              <a:t>POPs</a:t>
            </a:r>
            <a:r>
              <a:rPr lang="sr-Latn-CS" sz="3300" dirty="0" smtClean="0"/>
              <a:t>,</a:t>
            </a:r>
            <a:r>
              <a:rPr lang="sr-Cyrl-CS" sz="3300" dirty="0" smtClean="0"/>
              <a:t> и </a:t>
            </a:r>
            <a:r>
              <a:rPr lang="ru-RU" sz="3300" dirty="0" smtClean="0"/>
              <a:t>отпочела је </a:t>
            </a:r>
            <a:r>
              <a:rPr lang="ru-RU" sz="3300" dirty="0"/>
              <a:t>имплементација усвојених системских закона и осталих </a:t>
            </a:r>
            <a:r>
              <a:rPr lang="ru-RU" sz="3300" dirty="0" smtClean="0"/>
              <a:t>прописа којима се уређује ова област </a:t>
            </a:r>
            <a:endParaRPr lang="ru-RU" sz="3300" dirty="0"/>
          </a:p>
          <a:p>
            <a:pPr algn="just">
              <a:buFont typeface="Wingdings" pitchFamily="2" charset="2"/>
              <a:buChar char="ü"/>
            </a:pPr>
            <a:r>
              <a:rPr lang="ru-RU" sz="3300" dirty="0"/>
              <a:t>Успостављен систем извештавања Секретаријата </a:t>
            </a:r>
            <a:r>
              <a:rPr lang="ru-RU" sz="3300" dirty="0" smtClean="0"/>
              <a:t>Стокхолмске конвенције </a:t>
            </a:r>
            <a:r>
              <a:rPr lang="ru-RU" sz="3300" dirty="0"/>
              <a:t>и </a:t>
            </a:r>
            <a:r>
              <a:rPr lang="ru-RU" sz="3300" dirty="0" smtClean="0"/>
              <a:t>мониторинга </a:t>
            </a:r>
            <a:r>
              <a:rPr lang="ru-RU" sz="3300" dirty="0"/>
              <a:t>POPs у складу са мерама дефинисаним у оригиналном НИП-у </a:t>
            </a:r>
          </a:p>
          <a:p>
            <a:pPr algn="just">
              <a:buFont typeface="Wingdings" pitchFamily="2" charset="2"/>
              <a:buChar char="ü"/>
            </a:pPr>
            <a:r>
              <a:rPr lang="ru-RU" sz="3300" dirty="0"/>
              <a:t>Подигнут капацитет </a:t>
            </a:r>
            <a:r>
              <a:rPr lang="ru-RU" sz="3300" dirty="0" smtClean="0"/>
              <a:t>надлежних државних органа </a:t>
            </a:r>
            <a:r>
              <a:rPr lang="ru-RU" sz="3300" dirty="0"/>
              <a:t>кроз </a:t>
            </a:r>
            <a:r>
              <a:rPr lang="ru-RU" sz="3300" dirty="0" smtClean="0"/>
              <a:t>едукације, семинаре и тренинге о </a:t>
            </a:r>
            <a:r>
              <a:rPr lang="ru-RU" sz="3300" dirty="0"/>
              <a:t>POPs </a:t>
            </a:r>
          </a:p>
          <a:p>
            <a:pPr algn="just">
              <a:buFont typeface="Wingdings" pitchFamily="2" charset="2"/>
              <a:buChar char="ü"/>
            </a:pPr>
            <a:r>
              <a:rPr lang="ru-RU" sz="3300" dirty="0"/>
              <a:t>Реализоване активности усмерене ка подизању свести циљних група о ризицима од изложености </a:t>
            </a:r>
            <a:r>
              <a:rPr lang="ru-RU" sz="3300" dirty="0" smtClean="0"/>
              <a:t>POPs (индустрије, образовних институција, невладиних организација и др.) </a:t>
            </a:r>
            <a:endParaRPr lang="sr-Latn-CS" sz="3300" dirty="0"/>
          </a:p>
          <a:p>
            <a:pPr algn="just">
              <a:buFont typeface="Wingdings" pitchFamily="2" charset="2"/>
              <a:buChar char="ü"/>
            </a:pPr>
            <a:r>
              <a:rPr lang="sr-Cyrl-CS" sz="3300" dirty="0"/>
              <a:t>Припремљен </a:t>
            </a:r>
            <a:r>
              <a:rPr lang="sr-Cyrl-CS" sz="3300" dirty="0">
                <a:hlinkClick r:id="rId2"/>
              </a:rPr>
              <a:t>нацрт ажурираног НИП </a:t>
            </a:r>
            <a:r>
              <a:rPr lang="sr-Cyrl-CS" sz="3300" dirty="0"/>
              <a:t>у оквиру </a:t>
            </a:r>
            <a:r>
              <a:rPr lang="sr-Latn-CS" sz="3300" dirty="0"/>
              <a:t>UNIDO/GEF </a:t>
            </a:r>
            <a:r>
              <a:rPr lang="sr-Cyrl-CS" sz="3300" dirty="0"/>
              <a:t>пројекта (доступан</a:t>
            </a:r>
            <a:r>
              <a:rPr lang="sr-Latn-CS" sz="3300" dirty="0"/>
              <a:t> </a:t>
            </a:r>
            <a:r>
              <a:rPr lang="sr-Cyrl-CS" sz="3300" dirty="0"/>
              <a:t>на </a:t>
            </a:r>
            <a:r>
              <a:rPr lang="sr-Cyrl-CS" sz="3300" dirty="0">
                <a:hlinkClick r:id="rId3"/>
              </a:rPr>
              <a:t>Националној </a:t>
            </a:r>
            <a:r>
              <a:rPr lang="sr-Latn-CS" sz="3300" dirty="0" err="1">
                <a:hlinkClick r:id="rId3"/>
              </a:rPr>
              <a:t>POPs</a:t>
            </a:r>
            <a:r>
              <a:rPr lang="sr-Latn-CS" sz="3300" dirty="0">
                <a:hlinkClick r:id="rId3"/>
              </a:rPr>
              <a:t> </a:t>
            </a:r>
            <a:r>
              <a:rPr lang="sr-Cyrl-CS" sz="3300" dirty="0">
                <a:hlinkClick r:id="rId3"/>
              </a:rPr>
              <a:t>страници</a:t>
            </a:r>
            <a:r>
              <a:rPr lang="sr-Cyrl-CS" sz="3300" dirty="0" smtClean="0"/>
              <a:t>) у широком консултативном процесу са свим заинтересованим странама</a:t>
            </a:r>
            <a:endParaRPr lang="ru-RU" sz="3300" dirty="0"/>
          </a:p>
          <a:p>
            <a:pPr marL="0" indent="0">
              <a:buNone/>
            </a:pPr>
            <a:r>
              <a:rPr lang="ru-RU" sz="3300" b="1" dirty="0" smtClean="0">
                <a:solidFill>
                  <a:srgbClr val="0070C0"/>
                </a:solidFill>
              </a:rPr>
              <a:t>Планови </a:t>
            </a:r>
            <a:r>
              <a:rPr lang="ru-RU" sz="3300" b="1" dirty="0">
                <a:solidFill>
                  <a:srgbClr val="0070C0"/>
                </a:solidFill>
              </a:rPr>
              <a:t>имплементације</a:t>
            </a:r>
          </a:p>
          <a:p>
            <a:r>
              <a:rPr lang="ru-RU" sz="3300" b="1" dirty="0" smtClean="0">
                <a:solidFill>
                  <a:srgbClr val="0070C0"/>
                </a:solidFill>
              </a:rPr>
              <a:t>краткорочни</a:t>
            </a:r>
          </a:p>
          <a:p>
            <a:pPr lvl="0">
              <a:buFont typeface="Wingdings" pitchFamily="2" charset="2"/>
              <a:buChar char="ü"/>
            </a:pPr>
            <a:r>
              <a:rPr lang="sr-Cyrl-RS" sz="3300" dirty="0"/>
              <a:t>Даље подизање капацитета је планирано да се реализује кроз активности </a:t>
            </a:r>
            <a:r>
              <a:rPr lang="en-US" sz="3300" dirty="0"/>
              <a:t>IPA </a:t>
            </a:r>
            <a:r>
              <a:rPr lang="sr-Cyrl-RS" sz="3300" dirty="0"/>
              <a:t>пројекта „Унапређење управљања опасним отпадом у Републици Србији“ који се финансира средствима ЕУ</a:t>
            </a:r>
            <a:r>
              <a:rPr lang="sr-Cyrl-RS" sz="3300" dirty="0" smtClean="0"/>
              <a:t>.</a:t>
            </a:r>
            <a:endParaRPr lang="ru-RU" sz="3300" dirty="0"/>
          </a:p>
          <a:p>
            <a:r>
              <a:rPr lang="ru-RU" sz="3300" b="1" dirty="0" smtClean="0">
                <a:solidFill>
                  <a:srgbClr val="0070C0"/>
                </a:solidFill>
              </a:rPr>
              <a:t>Средњорочни</a:t>
            </a:r>
          </a:p>
          <a:p>
            <a:pPr>
              <a:buFont typeface="Wingdings" pitchFamily="2" charset="2"/>
              <a:buChar char="ü"/>
            </a:pPr>
            <a:r>
              <a:rPr lang="ru-RU" sz="3300" dirty="0"/>
              <a:t>Унапређење лабораторијских капац. SEPA за мoниторинг нових POPs ће се реализовати кроз IPA пројекат „Успостављање интегрисаног система мониторинга квалитета ваздуха и вода” који се финансира средствима </a:t>
            </a:r>
            <a:r>
              <a:rPr lang="ru-RU" sz="3300" dirty="0" smtClean="0"/>
              <a:t>ЕУ</a:t>
            </a:r>
            <a:r>
              <a:rPr lang="ru-RU" dirty="0"/>
              <a:t/>
            </a:r>
            <a:br>
              <a:rPr lang="ru-RU" dirty="0"/>
            </a:br>
            <a:endParaRPr lang="en-US" dirty="0"/>
          </a:p>
        </p:txBody>
      </p:sp>
      <p:sp>
        <p:nvSpPr>
          <p:cNvPr id="5" name="Title 1"/>
          <p:cNvSpPr>
            <a:spLocks noGrp="1"/>
          </p:cNvSpPr>
          <p:nvPr>
            <p:ph type="title"/>
          </p:nvPr>
        </p:nvSpPr>
        <p:spPr>
          <a:xfrm>
            <a:off x="848591" y="74180"/>
            <a:ext cx="10515600" cy="1162338"/>
          </a:xfrm>
        </p:spPr>
        <p:txBody>
          <a:bodyPr>
            <a:normAutofit/>
          </a:bodyPr>
          <a:lstStyle/>
          <a:p>
            <a:pPr algn="ctr"/>
            <a:r>
              <a:rPr lang="ru-RU" sz="2800" b="1" i="1" dirty="0">
                <a:solidFill>
                  <a:srgbClr val="00B050"/>
                </a:solidFill>
              </a:rPr>
              <a:t>Уредба EK о перзистентним органским загађујућим супстанцама (POPs) бр. 850/2004</a:t>
            </a:r>
            <a:endParaRPr lang="sr-Latn-RS" sz="2800" b="1" i="1" dirty="0">
              <a:solidFill>
                <a:srgbClr val="00B050"/>
              </a:solidFill>
            </a:endParaRPr>
          </a:p>
        </p:txBody>
      </p:sp>
    </p:spTree>
    <p:extLst>
      <p:ext uri="{BB962C8B-B14F-4D97-AF65-F5344CB8AC3E}">
        <p14:creationId xmlns:p14="http://schemas.microsoft.com/office/powerpoint/2010/main" val="29689643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26127"/>
            <a:ext cx="10515600" cy="5455228"/>
          </a:xfrm>
        </p:spPr>
        <p:txBody>
          <a:bodyPr>
            <a:normAutofit/>
          </a:bodyPr>
          <a:lstStyle/>
          <a:p>
            <a:pPr marL="0" indent="0">
              <a:buNone/>
            </a:pPr>
            <a:r>
              <a:rPr lang="sr-Cyrl-RS" sz="1900" b="1" dirty="0" smtClean="0"/>
              <a:t>Институционални оквир </a:t>
            </a:r>
          </a:p>
          <a:p>
            <a:pPr algn="just">
              <a:buFont typeface="Wingdings" pitchFamily="2" charset="2"/>
              <a:buChar char="ü"/>
            </a:pPr>
            <a:r>
              <a:rPr lang="ru-RU" sz="1900" dirty="0" smtClean="0"/>
              <a:t>Министарство </a:t>
            </a:r>
            <a:r>
              <a:rPr lang="ru-RU" sz="1900" dirty="0"/>
              <a:t>пољопривреде и заштите животне средине (МПЗЖС) надлежни је орган одговоран за спровођење Стокхолмске конвенције (СК) и националних прописа хармонизованих са Уредбом </a:t>
            </a:r>
            <a:r>
              <a:rPr lang="ru-RU" sz="1900" dirty="0" smtClean="0"/>
              <a:t>POPs </a:t>
            </a:r>
          </a:p>
          <a:p>
            <a:pPr algn="just">
              <a:buFont typeface="Wingdings" pitchFamily="2" charset="2"/>
              <a:buChar char="ü"/>
            </a:pPr>
            <a:r>
              <a:rPr lang="ru-RU" sz="1900" dirty="0" smtClean="0"/>
              <a:t>Одељење </a:t>
            </a:r>
            <a:r>
              <a:rPr lang="ru-RU" sz="1900" dirty="0"/>
              <a:t>за хемикалије МПЗЖС </a:t>
            </a:r>
            <a:r>
              <a:rPr lang="ru-RU" sz="1900" dirty="0" smtClean="0"/>
              <a:t>надлежно </a:t>
            </a:r>
            <a:r>
              <a:rPr lang="ru-RU" sz="1900" dirty="0"/>
              <a:t>је за спровођење </a:t>
            </a:r>
            <a:r>
              <a:rPr lang="ru-RU" sz="1900" dirty="0" smtClean="0"/>
              <a:t>одредби Стокхолмске </a:t>
            </a:r>
            <a:r>
              <a:rPr lang="ru-RU" sz="1900" dirty="0"/>
              <a:t>конвенције </a:t>
            </a:r>
            <a:r>
              <a:rPr lang="ru-RU" sz="1900" dirty="0" smtClean="0"/>
              <a:t>у делу забрана </a:t>
            </a:r>
            <a:r>
              <a:rPr lang="ru-RU" sz="1900" dirty="0"/>
              <a:t>или ограничења производње, стављање у промет и коришћење POPs </a:t>
            </a:r>
            <a:r>
              <a:rPr lang="ru-RU" sz="1900" dirty="0" smtClean="0"/>
              <a:t>хемикалија, док је  </a:t>
            </a:r>
            <a:r>
              <a:rPr lang="ru-RU" sz="1900" dirty="0"/>
              <a:t>Одељење за управљање отпадом МПЗЖС </a:t>
            </a:r>
            <a:r>
              <a:rPr lang="ru-RU" sz="1900" dirty="0" smtClean="0"/>
              <a:t>надлежно за </a:t>
            </a:r>
            <a:r>
              <a:rPr lang="ru-RU" sz="1900" dirty="0"/>
              <a:t>спровођење </a:t>
            </a:r>
            <a:r>
              <a:rPr lang="ru-RU" sz="1900" dirty="0" smtClean="0"/>
              <a:t>одредби </a:t>
            </a:r>
            <a:r>
              <a:rPr lang="ru-RU" sz="1900" dirty="0"/>
              <a:t>СК </a:t>
            </a:r>
            <a:r>
              <a:rPr lang="ru-RU" sz="1900" dirty="0" smtClean="0"/>
              <a:t>које </a:t>
            </a:r>
            <a:r>
              <a:rPr lang="ru-RU" sz="1900" dirty="0"/>
              <a:t>се </a:t>
            </a:r>
            <a:r>
              <a:rPr lang="ru-RU" sz="1900" dirty="0" smtClean="0"/>
              <a:t>односе </a:t>
            </a:r>
            <a:r>
              <a:rPr lang="ru-RU" sz="1900" dirty="0"/>
              <a:t>на управљање POPs </a:t>
            </a:r>
            <a:r>
              <a:rPr lang="ru-RU" sz="1900" dirty="0" smtClean="0"/>
              <a:t>отпадом </a:t>
            </a:r>
          </a:p>
          <a:p>
            <a:pPr algn="just">
              <a:buFont typeface="Wingdings" pitchFamily="2" charset="2"/>
              <a:buChar char="ü"/>
            </a:pPr>
            <a:r>
              <a:rPr lang="ru-RU" sz="1900" dirty="0" smtClean="0"/>
              <a:t>Агенција </a:t>
            </a:r>
            <a:r>
              <a:rPr lang="ru-RU" sz="1900" dirty="0"/>
              <a:t>за заштиту животне средине </a:t>
            </a:r>
            <a:r>
              <a:rPr lang="ru-RU" sz="1900" dirty="0" smtClean="0"/>
              <a:t>(</a:t>
            </a:r>
            <a:r>
              <a:rPr lang="ru-RU" sz="1900" dirty="0"/>
              <a:t>АЗЖС</a:t>
            </a:r>
            <a:r>
              <a:rPr lang="ru-RU" sz="1900" dirty="0" smtClean="0"/>
              <a:t>) надлежна је </a:t>
            </a:r>
            <a:r>
              <a:rPr lang="ru-RU" sz="1900" dirty="0"/>
              <a:t>за мониторинг и извештавање o POPs </a:t>
            </a:r>
            <a:r>
              <a:rPr lang="ru-RU" sz="1900" dirty="0" smtClean="0"/>
              <a:t> </a:t>
            </a:r>
            <a:r>
              <a:rPr lang="ru-RU" sz="1900" dirty="0"/>
              <a:t>у животној средини. Управа за заштиту биља, МПЗЖС </a:t>
            </a:r>
            <a:r>
              <a:rPr lang="ru-RU" sz="1900" dirty="0" smtClean="0"/>
              <a:t>надлежна </a:t>
            </a:r>
            <a:r>
              <a:rPr lang="ru-RU" sz="1900" dirty="0"/>
              <a:t>је за спровођење одредбие СК </a:t>
            </a:r>
            <a:r>
              <a:rPr lang="ru-RU" sz="1900" dirty="0" smtClean="0"/>
              <a:t>које </a:t>
            </a:r>
            <a:r>
              <a:rPr lang="ru-RU" sz="1900" dirty="0"/>
              <a:t>се </a:t>
            </a:r>
            <a:r>
              <a:rPr lang="ru-RU" sz="1900" dirty="0" smtClean="0"/>
              <a:t>односе </a:t>
            </a:r>
            <a:r>
              <a:rPr lang="ru-RU" sz="1900" dirty="0"/>
              <a:t>на POPs пестициде у средствима </a:t>
            </a:r>
            <a:r>
              <a:rPr lang="ru-RU" sz="1900" dirty="0" smtClean="0"/>
              <a:t>за </a:t>
            </a:r>
            <a:r>
              <a:rPr lang="ru-RU" sz="1900" dirty="0"/>
              <a:t>заштиту биља. </a:t>
            </a:r>
            <a:endParaRPr lang="sr-Cyrl-RS" sz="1900" dirty="0" smtClean="0"/>
          </a:p>
          <a:p>
            <a:pPr>
              <a:buFont typeface="Wingdings" pitchFamily="2" charset="2"/>
              <a:buChar char="ü"/>
            </a:pPr>
            <a:r>
              <a:rPr lang="sr-Cyrl-RS" sz="1900" dirty="0" smtClean="0"/>
              <a:t> </a:t>
            </a:r>
            <a:r>
              <a:rPr lang="ru-RU" sz="1900" dirty="0"/>
              <a:t>Инспекцијски надзор над применом националних прописа којима се уређује управљање POPs хемикалијама врше инспекција за заштиту животне средине (МПЗЖС) и санитарна инспекција (Мин. здравља</a:t>
            </a:r>
            <a:r>
              <a:rPr lang="ru-RU" sz="1900" dirty="0" smtClean="0"/>
              <a:t>) </a:t>
            </a:r>
            <a:endParaRPr lang="ru-RU" sz="1900" dirty="0"/>
          </a:p>
          <a:p>
            <a:pPr>
              <a:buFont typeface="Wingdings" pitchFamily="2" charset="2"/>
              <a:buChar char="ü"/>
            </a:pPr>
            <a:r>
              <a:rPr lang="ru-RU" sz="1900" dirty="0"/>
              <a:t>Инспекцијски надзор над применом националних прописа којима се уређује управљање POPs </a:t>
            </a:r>
            <a:r>
              <a:rPr lang="ru-RU" sz="1900" dirty="0" smtClean="0"/>
              <a:t>отпадом врши инспекција </a:t>
            </a:r>
            <a:r>
              <a:rPr lang="ru-RU" sz="1900" dirty="0"/>
              <a:t>за заштиту животне </a:t>
            </a:r>
            <a:r>
              <a:rPr lang="ru-RU" sz="1900" dirty="0" smtClean="0"/>
              <a:t>средине </a:t>
            </a:r>
            <a:r>
              <a:rPr lang="ru-RU" sz="1900" dirty="0"/>
              <a:t>(МПЗЖС</a:t>
            </a:r>
            <a:r>
              <a:rPr lang="ru-RU" sz="1900" dirty="0" smtClean="0"/>
              <a:t>) </a:t>
            </a:r>
            <a:endParaRPr lang="sr-Cyrl-RS" sz="1900" dirty="0"/>
          </a:p>
          <a:p>
            <a:endParaRPr lang="sr-Latn-RS" dirty="0"/>
          </a:p>
        </p:txBody>
      </p:sp>
      <p:sp>
        <p:nvSpPr>
          <p:cNvPr id="5" name="Title 1"/>
          <p:cNvSpPr>
            <a:spLocks noGrp="1"/>
          </p:cNvSpPr>
          <p:nvPr>
            <p:ph type="title"/>
          </p:nvPr>
        </p:nvSpPr>
        <p:spPr>
          <a:xfrm>
            <a:off x="953037" y="120720"/>
            <a:ext cx="10204652" cy="1105408"/>
          </a:xfrm>
        </p:spPr>
        <p:txBody>
          <a:bodyPr>
            <a:normAutofit/>
          </a:bodyPr>
          <a:lstStyle/>
          <a:p>
            <a:pPr algn="ctr"/>
            <a:r>
              <a:rPr lang="ru-RU" sz="2800" b="1" i="1" dirty="0">
                <a:solidFill>
                  <a:srgbClr val="00B050"/>
                </a:solidFill>
              </a:rPr>
              <a:t>Уредба EK о перзистентним органским загађујућим супстанцама (POPs) бр. 850/2004</a:t>
            </a:r>
            <a:endParaRPr lang="sr-Latn-RS" sz="2800" b="1" i="1" dirty="0">
              <a:solidFill>
                <a:srgbClr val="00B050"/>
              </a:solidFill>
            </a:endParaRPr>
          </a:p>
        </p:txBody>
      </p:sp>
    </p:spTree>
    <p:extLst>
      <p:ext uri="{BB962C8B-B14F-4D97-AF65-F5344CB8AC3E}">
        <p14:creationId xmlns:p14="http://schemas.microsoft.com/office/powerpoint/2010/main" val="14254997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2378" y="588963"/>
            <a:ext cx="10033000" cy="706437"/>
          </a:xfrm>
        </p:spPr>
        <p:txBody>
          <a:bodyPr>
            <a:noAutofit/>
          </a:bodyPr>
          <a:lstStyle/>
          <a:p>
            <a:r>
              <a:rPr lang="ru-RU" sz="2400" b="1" i="1" dirty="0" smtClean="0">
                <a:solidFill>
                  <a:schemeClr val="accent6"/>
                </a:solidFill>
              </a:rPr>
              <a:t>Директива Савета 96/59/EС од 16.09.1996. о одлагању полихлорованих бифенила и полихлорованих терфенила (PCB/PCT) са изменама и допунама (EC) 596/2009</a:t>
            </a:r>
            <a:endParaRPr lang="en-US" sz="2400" b="1" i="1" dirty="0">
              <a:solidFill>
                <a:schemeClr val="accent6"/>
              </a:solidFill>
            </a:endParaRPr>
          </a:p>
        </p:txBody>
      </p:sp>
      <p:sp>
        <p:nvSpPr>
          <p:cNvPr id="3" name="Subtitle 2"/>
          <p:cNvSpPr>
            <a:spLocks noGrp="1"/>
          </p:cNvSpPr>
          <p:nvPr>
            <p:ph type="subTitle" idx="1"/>
          </p:nvPr>
        </p:nvSpPr>
        <p:spPr>
          <a:xfrm>
            <a:off x="558800" y="1295400"/>
            <a:ext cx="11328400" cy="5245100"/>
          </a:xfrm>
        </p:spPr>
        <p:txBody>
          <a:bodyPr>
            <a:normAutofit/>
          </a:bodyPr>
          <a:lstStyle/>
          <a:p>
            <a:r>
              <a:rPr lang="en-GB" sz="2800" b="1" dirty="0" err="1">
                <a:solidFill>
                  <a:srgbClr val="FF0000"/>
                </a:solidFill>
              </a:rPr>
              <a:t>Статус</a:t>
            </a:r>
            <a:r>
              <a:rPr lang="en-GB" sz="2800" b="1" dirty="0">
                <a:solidFill>
                  <a:srgbClr val="FF0000"/>
                </a:solidFill>
              </a:rPr>
              <a:t> </a:t>
            </a:r>
            <a:r>
              <a:rPr lang="en-GB" sz="2800" b="1" dirty="0" err="1" smtClean="0">
                <a:solidFill>
                  <a:srgbClr val="FF0000"/>
                </a:solidFill>
              </a:rPr>
              <a:t>транспозиције</a:t>
            </a:r>
            <a:endParaRPr lang="en-US" sz="2800" dirty="0">
              <a:solidFill>
                <a:srgbClr val="FF0000"/>
              </a:solidFill>
            </a:endParaRPr>
          </a:p>
          <a:p>
            <a:pPr algn="just"/>
            <a:r>
              <a:rPr lang="en-GB" dirty="0" err="1"/>
              <a:t>Директива</a:t>
            </a:r>
            <a:r>
              <a:rPr lang="en-GB" dirty="0"/>
              <a:t> </a:t>
            </a:r>
            <a:r>
              <a:rPr lang="en-GB" dirty="0" err="1"/>
              <a:t>је</a:t>
            </a:r>
            <a:r>
              <a:rPr lang="en-GB" dirty="0"/>
              <a:t> у </a:t>
            </a:r>
            <a:r>
              <a:rPr lang="en-GB" dirty="0" err="1"/>
              <a:t>великој</a:t>
            </a:r>
            <a:r>
              <a:rPr lang="en-GB" dirty="0"/>
              <a:t> </a:t>
            </a:r>
            <a:r>
              <a:rPr lang="en-GB" dirty="0" err="1"/>
              <a:t>мери</a:t>
            </a:r>
            <a:r>
              <a:rPr lang="en-GB" dirty="0"/>
              <a:t> </a:t>
            </a:r>
            <a:r>
              <a:rPr lang="en-GB" dirty="0" err="1"/>
              <a:t>транспо</a:t>
            </a:r>
            <a:r>
              <a:rPr lang="sr-Cyrl-RS" dirty="0"/>
              <a:t>н</a:t>
            </a:r>
            <a:r>
              <a:rPr lang="en-GB" dirty="0" err="1"/>
              <a:t>ована</a:t>
            </a:r>
            <a:r>
              <a:rPr lang="en-GB" dirty="0"/>
              <a:t> </a:t>
            </a:r>
            <a:r>
              <a:rPr lang="en-GB" dirty="0" err="1"/>
              <a:t>Законом</a:t>
            </a:r>
            <a:r>
              <a:rPr lang="en-GB" dirty="0"/>
              <a:t> о </a:t>
            </a:r>
            <a:r>
              <a:rPr lang="en-GB" dirty="0" err="1"/>
              <a:t>управљању</a:t>
            </a:r>
            <a:r>
              <a:rPr lang="en-GB" dirty="0"/>
              <a:t> </a:t>
            </a:r>
            <a:r>
              <a:rPr lang="en-GB" dirty="0" err="1"/>
              <a:t>отпадом</a:t>
            </a:r>
            <a:r>
              <a:rPr lang="en-GB" dirty="0"/>
              <a:t> и </a:t>
            </a:r>
            <a:r>
              <a:rPr lang="en-GB" dirty="0" err="1"/>
              <a:t>Правилником</a:t>
            </a:r>
            <a:r>
              <a:rPr lang="en-GB" dirty="0"/>
              <a:t> о </a:t>
            </a:r>
            <a:r>
              <a:rPr lang="sr-Cyrl-RS" dirty="0"/>
              <a:t>поступању са уређајима и отпадом који садржи </a:t>
            </a:r>
            <a:r>
              <a:rPr lang="en-GB" dirty="0"/>
              <a:t>PCB</a:t>
            </a:r>
            <a:r>
              <a:rPr lang="en-GB" dirty="0" smtClean="0"/>
              <a:t>.</a:t>
            </a:r>
            <a:endParaRPr lang="en-US" dirty="0"/>
          </a:p>
          <a:p>
            <a:r>
              <a:rPr lang="en-GB" sz="2800" b="1" dirty="0" err="1">
                <a:solidFill>
                  <a:srgbClr val="FF0000"/>
                </a:solidFill>
              </a:rPr>
              <a:t>План</a:t>
            </a:r>
            <a:r>
              <a:rPr lang="en-GB" sz="2800" b="1" dirty="0">
                <a:solidFill>
                  <a:srgbClr val="FF0000"/>
                </a:solidFill>
              </a:rPr>
              <a:t> </a:t>
            </a:r>
            <a:r>
              <a:rPr lang="en-GB" sz="2800" b="1" dirty="0" err="1">
                <a:solidFill>
                  <a:srgbClr val="FF0000"/>
                </a:solidFill>
              </a:rPr>
              <a:t>транспозиције</a:t>
            </a:r>
            <a:r>
              <a:rPr lang="en-GB" sz="2800" b="1" dirty="0">
                <a:solidFill>
                  <a:srgbClr val="FF0000"/>
                </a:solidFill>
              </a:rPr>
              <a:t> </a:t>
            </a:r>
            <a:endParaRPr lang="en-US" sz="2800" b="1" dirty="0">
              <a:solidFill>
                <a:srgbClr val="FF0000"/>
              </a:solidFill>
            </a:endParaRPr>
          </a:p>
          <a:p>
            <a:r>
              <a:rPr lang="en-GB" b="1" u="sng" dirty="0" err="1">
                <a:solidFill>
                  <a:srgbClr val="0070C0"/>
                </a:solidFill>
              </a:rPr>
              <a:t>Краткорочни</a:t>
            </a:r>
            <a:r>
              <a:rPr lang="en-GB" b="1" u="sng" dirty="0">
                <a:solidFill>
                  <a:srgbClr val="0070C0"/>
                </a:solidFill>
              </a:rPr>
              <a:t> </a:t>
            </a:r>
            <a:r>
              <a:rPr lang="en-GB" b="1" u="sng" dirty="0" err="1">
                <a:solidFill>
                  <a:srgbClr val="0070C0"/>
                </a:solidFill>
              </a:rPr>
              <a:t>приоритети</a:t>
            </a:r>
            <a:r>
              <a:rPr lang="en-GB" b="1" u="sng" dirty="0">
                <a:solidFill>
                  <a:srgbClr val="0070C0"/>
                </a:solidFill>
              </a:rPr>
              <a:t> (2015-2016.)</a:t>
            </a:r>
            <a:endParaRPr lang="en-US" dirty="0">
              <a:solidFill>
                <a:srgbClr val="0070C0"/>
              </a:solidFill>
            </a:endParaRPr>
          </a:p>
          <a:p>
            <a:pPr algn="just"/>
            <a:r>
              <a:rPr lang="en-GB" dirty="0" err="1"/>
              <a:t>Неке</a:t>
            </a:r>
            <a:r>
              <a:rPr lang="en-GB" dirty="0"/>
              <a:t> </a:t>
            </a:r>
            <a:r>
              <a:rPr lang="en-GB" dirty="0" err="1"/>
              <a:t>од</a:t>
            </a:r>
            <a:r>
              <a:rPr lang="en-GB" dirty="0"/>
              <a:t> </a:t>
            </a:r>
            <a:r>
              <a:rPr lang="en-GB" dirty="0" err="1"/>
              <a:t>преосталих</a:t>
            </a:r>
            <a:r>
              <a:rPr lang="en-GB" dirty="0"/>
              <a:t> </a:t>
            </a:r>
            <a:r>
              <a:rPr lang="en-GB" dirty="0" err="1"/>
              <a:t>одредби</a:t>
            </a:r>
            <a:r>
              <a:rPr lang="en-GB" dirty="0"/>
              <a:t> </a:t>
            </a:r>
            <a:r>
              <a:rPr lang="en-GB" dirty="0" err="1"/>
              <a:t>ће</a:t>
            </a:r>
            <a:r>
              <a:rPr lang="en-GB" dirty="0"/>
              <a:t> </a:t>
            </a:r>
            <a:r>
              <a:rPr lang="en-GB" dirty="0" err="1"/>
              <a:t>се</a:t>
            </a:r>
            <a:r>
              <a:rPr lang="en-GB" dirty="0"/>
              <a:t> </a:t>
            </a:r>
            <a:r>
              <a:rPr lang="en-GB" dirty="0" err="1"/>
              <a:t>транспоновати</a:t>
            </a:r>
            <a:r>
              <a:rPr lang="en-GB" dirty="0"/>
              <a:t> </a:t>
            </a:r>
            <a:r>
              <a:rPr lang="en-GB" dirty="0" err="1"/>
              <a:t>Законом</a:t>
            </a:r>
            <a:r>
              <a:rPr lang="en-GB" dirty="0"/>
              <a:t> о </a:t>
            </a:r>
            <a:r>
              <a:rPr lang="en-GB" dirty="0" err="1"/>
              <a:t>управљању</a:t>
            </a:r>
            <a:r>
              <a:rPr lang="en-GB" dirty="0"/>
              <a:t> </a:t>
            </a:r>
            <a:r>
              <a:rPr lang="en-GB" dirty="0" err="1"/>
              <a:t>отпадом</a:t>
            </a:r>
            <a:r>
              <a:rPr lang="en-GB" dirty="0"/>
              <a:t> (</a:t>
            </a:r>
            <a:r>
              <a:rPr lang="en-GB" dirty="0" err="1"/>
              <a:t>планирано</a:t>
            </a:r>
            <a:r>
              <a:rPr lang="en-GB" dirty="0"/>
              <a:t> </a:t>
            </a:r>
            <a:r>
              <a:rPr lang="en-GB" dirty="0" err="1"/>
              <a:t>током</a:t>
            </a:r>
            <a:r>
              <a:rPr lang="en-GB" dirty="0"/>
              <a:t> 2016.).</a:t>
            </a:r>
            <a:endParaRPr lang="en-US" dirty="0"/>
          </a:p>
          <a:p>
            <a:r>
              <a:rPr lang="en-GB" b="1" u="sng" dirty="0" err="1">
                <a:solidFill>
                  <a:srgbClr val="0070C0"/>
                </a:solidFill>
              </a:rPr>
              <a:t>Средњорочни</a:t>
            </a:r>
            <a:r>
              <a:rPr lang="en-GB" b="1" u="sng" dirty="0">
                <a:solidFill>
                  <a:srgbClr val="0070C0"/>
                </a:solidFill>
              </a:rPr>
              <a:t> </a:t>
            </a:r>
            <a:r>
              <a:rPr lang="en-GB" b="1" u="sng" dirty="0" err="1">
                <a:solidFill>
                  <a:srgbClr val="0070C0"/>
                </a:solidFill>
              </a:rPr>
              <a:t>приоритети</a:t>
            </a:r>
            <a:r>
              <a:rPr lang="en-GB" b="1" u="sng" dirty="0">
                <a:solidFill>
                  <a:srgbClr val="0070C0"/>
                </a:solidFill>
              </a:rPr>
              <a:t> (2017-2020.)</a:t>
            </a:r>
            <a:endParaRPr lang="en-US" dirty="0">
              <a:solidFill>
                <a:srgbClr val="0070C0"/>
              </a:solidFill>
            </a:endParaRPr>
          </a:p>
          <a:p>
            <a:pPr algn="just"/>
            <a:r>
              <a:rPr lang="en-GB" dirty="0" err="1"/>
              <a:t>Преостале</a:t>
            </a:r>
            <a:r>
              <a:rPr lang="en-GB" dirty="0"/>
              <a:t> </a:t>
            </a:r>
            <a:r>
              <a:rPr lang="en-GB" dirty="0" err="1"/>
              <a:t>одредбе</a:t>
            </a:r>
            <a:r>
              <a:rPr lang="en-GB" dirty="0"/>
              <a:t> </a:t>
            </a:r>
            <a:r>
              <a:rPr lang="en-GB" dirty="0" err="1"/>
              <a:t>ће</a:t>
            </a:r>
            <a:r>
              <a:rPr lang="en-GB" dirty="0"/>
              <a:t> </a:t>
            </a:r>
            <a:r>
              <a:rPr lang="en-GB" dirty="0" err="1"/>
              <a:t>се</a:t>
            </a:r>
            <a:r>
              <a:rPr lang="en-GB" dirty="0"/>
              <a:t> </a:t>
            </a:r>
            <a:r>
              <a:rPr lang="en-GB" dirty="0" err="1"/>
              <a:t>транспоновати</a:t>
            </a:r>
            <a:r>
              <a:rPr lang="en-GB" dirty="0"/>
              <a:t> </a:t>
            </a:r>
            <a:r>
              <a:rPr lang="en-GB" dirty="0" err="1"/>
              <a:t>изменама</a:t>
            </a:r>
            <a:r>
              <a:rPr lang="en-GB" dirty="0"/>
              <a:t> и </a:t>
            </a:r>
            <a:r>
              <a:rPr lang="en-GB" dirty="0" err="1"/>
              <a:t>допунама</a:t>
            </a:r>
            <a:r>
              <a:rPr lang="en-GB" dirty="0"/>
              <a:t> </a:t>
            </a:r>
            <a:r>
              <a:rPr lang="en-GB" dirty="0" err="1"/>
              <a:t>Правилника</a:t>
            </a:r>
            <a:r>
              <a:rPr lang="en-GB" dirty="0"/>
              <a:t> о </a:t>
            </a:r>
            <a:r>
              <a:rPr lang="en-GB" dirty="0" err="1"/>
              <a:t>о</a:t>
            </a:r>
            <a:r>
              <a:rPr lang="en-GB" dirty="0"/>
              <a:t> </a:t>
            </a:r>
            <a:r>
              <a:rPr lang="en-GB" dirty="0" err="1"/>
              <a:t>управљању</a:t>
            </a:r>
            <a:r>
              <a:rPr lang="en-GB" dirty="0"/>
              <a:t> </a:t>
            </a:r>
            <a:r>
              <a:rPr lang="en-GB" dirty="0" err="1"/>
              <a:t>опремом</a:t>
            </a:r>
            <a:r>
              <a:rPr lang="en-GB" dirty="0"/>
              <a:t> </a:t>
            </a:r>
            <a:r>
              <a:rPr lang="en-GB" dirty="0" err="1"/>
              <a:t>која</a:t>
            </a:r>
            <a:r>
              <a:rPr lang="en-GB" dirty="0"/>
              <a:t> </a:t>
            </a:r>
            <a:r>
              <a:rPr lang="en-GB" dirty="0" err="1"/>
              <a:t>садржи</a:t>
            </a:r>
            <a:r>
              <a:rPr lang="en-GB" dirty="0"/>
              <a:t> PCB и </a:t>
            </a:r>
            <a:r>
              <a:rPr lang="en-GB" dirty="0" err="1"/>
              <a:t>отпадом</a:t>
            </a:r>
            <a:r>
              <a:rPr lang="en-GB" dirty="0"/>
              <a:t> </a:t>
            </a:r>
            <a:r>
              <a:rPr lang="en-GB" dirty="0" err="1"/>
              <a:t>од</a:t>
            </a:r>
            <a:r>
              <a:rPr lang="en-GB" dirty="0"/>
              <a:t> PCB (</a:t>
            </a:r>
            <a:r>
              <a:rPr lang="en-GB" dirty="0" err="1"/>
              <a:t>планирано</a:t>
            </a:r>
            <a:r>
              <a:rPr lang="en-GB" dirty="0"/>
              <a:t> </a:t>
            </a:r>
            <a:r>
              <a:rPr lang="en-GB" dirty="0" err="1"/>
              <a:t>током</a:t>
            </a:r>
            <a:r>
              <a:rPr lang="en-GB" dirty="0"/>
              <a:t> 2018.).</a:t>
            </a:r>
            <a:endParaRPr lang="en-US" dirty="0"/>
          </a:p>
          <a:p>
            <a:endParaRPr lang="en-US" dirty="0"/>
          </a:p>
        </p:txBody>
      </p:sp>
    </p:spTree>
    <p:extLst>
      <p:ext uri="{BB962C8B-B14F-4D97-AF65-F5344CB8AC3E}">
        <p14:creationId xmlns:p14="http://schemas.microsoft.com/office/powerpoint/2010/main" val="32995357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9950" y="190680"/>
            <a:ext cx="10515600" cy="812799"/>
          </a:xfrm>
        </p:spPr>
        <p:txBody>
          <a:bodyPr>
            <a:noAutofit/>
          </a:bodyPr>
          <a:lstStyle/>
          <a:p>
            <a:pPr algn="ctr"/>
            <a:r>
              <a:rPr lang="ru-RU" sz="2400" b="1" i="1" dirty="0">
                <a:solidFill>
                  <a:srgbClr val="70AD47"/>
                </a:solidFill>
              </a:rPr>
              <a:t>Директива Савета 96/59/EС од 16.09.1996. о одлагању полихлорованих бифенила и полихлорованих терфенила (PCB/PCT) са изменама и допунама (EC) 596/2009</a:t>
            </a:r>
            <a:endParaRPr lang="en-US" sz="2400" i="1" dirty="0"/>
          </a:p>
        </p:txBody>
      </p:sp>
      <p:sp>
        <p:nvSpPr>
          <p:cNvPr id="3" name="Content Placeholder 2"/>
          <p:cNvSpPr>
            <a:spLocks noGrp="1"/>
          </p:cNvSpPr>
          <p:nvPr>
            <p:ph idx="1"/>
          </p:nvPr>
        </p:nvSpPr>
        <p:spPr>
          <a:xfrm>
            <a:off x="304800" y="1155700"/>
            <a:ext cx="11645900" cy="5562600"/>
          </a:xfrm>
        </p:spPr>
        <p:txBody>
          <a:bodyPr>
            <a:normAutofit fontScale="70000" lnSpcReduction="20000"/>
          </a:bodyPr>
          <a:lstStyle/>
          <a:p>
            <a:pPr marL="0" indent="0" algn="ctr">
              <a:buNone/>
            </a:pPr>
            <a:r>
              <a:rPr lang="sr-Cyrl-RS" sz="3600" b="1" dirty="0" smtClean="0">
                <a:solidFill>
                  <a:srgbClr val="FF0000"/>
                </a:solidFill>
              </a:rPr>
              <a:t>Статус имплементације</a:t>
            </a:r>
            <a:endParaRPr lang="en-GB" sz="3600" b="1" dirty="0" smtClean="0">
              <a:solidFill>
                <a:srgbClr val="FF0000"/>
              </a:solidFill>
            </a:endParaRPr>
          </a:p>
          <a:p>
            <a:r>
              <a:rPr lang="en-GB" sz="3400" dirty="0" err="1" smtClean="0"/>
              <a:t>Основе</a:t>
            </a:r>
            <a:r>
              <a:rPr lang="en-GB" sz="3400" dirty="0" smtClean="0"/>
              <a:t> </a:t>
            </a:r>
            <a:r>
              <a:rPr lang="en-GB" sz="3400" dirty="0" err="1"/>
              <a:t>за</a:t>
            </a:r>
            <a:r>
              <a:rPr lang="en-GB" sz="3400" dirty="0"/>
              <a:t> </a:t>
            </a:r>
            <a:r>
              <a:rPr lang="en-GB" sz="3400" dirty="0" err="1"/>
              <a:t>имплементацију</a:t>
            </a:r>
            <a:r>
              <a:rPr lang="en-GB" sz="3400" dirty="0"/>
              <a:t> </a:t>
            </a:r>
            <a:r>
              <a:rPr lang="en-GB" sz="3400" dirty="0" err="1"/>
              <a:t>Стокхолмске</a:t>
            </a:r>
            <a:r>
              <a:rPr lang="en-GB" sz="3400" dirty="0"/>
              <a:t> </a:t>
            </a:r>
            <a:r>
              <a:rPr lang="en-GB" sz="3400" dirty="0" err="1"/>
              <a:t>конвенције</a:t>
            </a:r>
            <a:r>
              <a:rPr lang="en-GB" sz="3400" dirty="0"/>
              <a:t> </a:t>
            </a:r>
            <a:r>
              <a:rPr lang="en-GB" sz="3400" dirty="0" err="1"/>
              <a:t>припремљене</a:t>
            </a:r>
            <a:r>
              <a:rPr lang="en-GB" sz="3400" dirty="0"/>
              <a:t> </a:t>
            </a:r>
            <a:r>
              <a:rPr lang="en-GB" sz="3400" dirty="0" err="1"/>
              <a:t>су</a:t>
            </a:r>
            <a:r>
              <a:rPr lang="en-GB" sz="3400" dirty="0"/>
              <a:t> </a:t>
            </a:r>
            <a:r>
              <a:rPr lang="en-GB" sz="3400" dirty="0" err="1"/>
              <a:t>на</a:t>
            </a:r>
            <a:r>
              <a:rPr lang="en-GB" sz="3400" dirty="0"/>
              <a:t> </a:t>
            </a:r>
            <a:r>
              <a:rPr lang="en-GB" sz="3400" dirty="0" err="1" smtClean="0"/>
              <a:t>основу</a:t>
            </a:r>
            <a:r>
              <a:rPr lang="en-GB" sz="3400" dirty="0" smtClean="0"/>
              <a:t> </a:t>
            </a:r>
            <a:r>
              <a:rPr lang="en-GB" sz="3400" dirty="0" err="1"/>
              <a:t>Националног</a:t>
            </a:r>
            <a:r>
              <a:rPr lang="en-GB" sz="3400" dirty="0"/>
              <a:t> </a:t>
            </a:r>
            <a:r>
              <a:rPr lang="en-GB" sz="3400" dirty="0" err="1"/>
              <a:t>Имплементационог</a:t>
            </a:r>
            <a:r>
              <a:rPr lang="en-GB" sz="3400" dirty="0"/>
              <a:t> </a:t>
            </a:r>
            <a:r>
              <a:rPr lang="en-GB" sz="3400" dirty="0" err="1"/>
              <a:t>Плана</a:t>
            </a:r>
            <a:r>
              <a:rPr lang="en-GB" sz="3400" dirty="0"/>
              <a:t> (</a:t>
            </a:r>
            <a:r>
              <a:rPr lang="en-GB" sz="3400" dirty="0" smtClean="0"/>
              <a:t>НИП-а), </a:t>
            </a:r>
            <a:r>
              <a:rPr lang="en-GB" sz="3400" dirty="0" err="1"/>
              <a:t>којег</a:t>
            </a:r>
            <a:r>
              <a:rPr lang="en-GB" sz="3400" dirty="0"/>
              <a:t> </a:t>
            </a:r>
            <a:r>
              <a:rPr lang="en-GB" sz="3400" dirty="0" err="1"/>
              <a:t>је</a:t>
            </a:r>
            <a:r>
              <a:rPr lang="en-GB" sz="3400" dirty="0"/>
              <a:t> </a:t>
            </a:r>
            <a:r>
              <a:rPr lang="en-GB" sz="3400" dirty="0" err="1"/>
              <a:t>Влада</a:t>
            </a:r>
            <a:r>
              <a:rPr lang="en-GB" sz="3400" dirty="0"/>
              <a:t> </a:t>
            </a:r>
            <a:r>
              <a:rPr lang="en-GB" sz="3400" dirty="0" err="1"/>
              <a:t>Републике</a:t>
            </a:r>
            <a:r>
              <a:rPr lang="en-GB" sz="3400" dirty="0"/>
              <a:t> </a:t>
            </a:r>
            <a:r>
              <a:rPr lang="en-GB" sz="3400" dirty="0" err="1"/>
              <a:t>Србије</a:t>
            </a:r>
            <a:r>
              <a:rPr lang="en-GB" sz="3400" dirty="0"/>
              <a:t> </a:t>
            </a:r>
            <a:r>
              <a:rPr lang="en-GB" sz="3400" dirty="0" err="1"/>
              <a:t>усвојила</a:t>
            </a:r>
            <a:r>
              <a:rPr lang="en-GB" sz="3400" dirty="0"/>
              <a:t> 2009. </a:t>
            </a:r>
            <a:r>
              <a:rPr lang="en-GB" sz="3400" dirty="0" err="1"/>
              <a:t>године</a:t>
            </a:r>
            <a:r>
              <a:rPr lang="en-GB" sz="3400" dirty="0"/>
              <a:t>.</a:t>
            </a:r>
            <a:endParaRPr lang="en-US" sz="3400" dirty="0"/>
          </a:p>
          <a:p>
            <a:r>
              <a:rPr lang="en-GB" sz="3400" dirty="0" err="1"/>
              <a:t>Република</a:t>
            </a:r>
            <a:r>
              <a:rPr lang="en-GB" sz="3400" dirty="0"/>
              <a:t> </a:t>
            </a:r>
            <a:r>
              <a:rPr lang="en-GB" sz="3400" dirty="0" err="1"/>
              <a:t>Србија</a:t>
            </a:r>
            <a:r>
              <a:rPr lang="en-GB" sz="3400" dirty="0"/>
              <a:t> </a:t>
            </a:r>
            <a:r>
              <a:rPr lang="en-GB" sz="3400" dirty="0" err="1"/>
              <a:t>је</a:t>
            </a:r>
            <a:r>
              <a:rPr lang="en-GB" sz="3400" dirty="0"/>
              <a:t> </a:t>
            </a:r>
            <a:r>
              <a:rPr lang="en-GB" sz="3400" dirty="0" err="1"/>
              <a:t>завршила</a:t>
            </a:r>
            <a:r>
              <a:rPr lang="en-GB" sz="3400" dirty="0"/>
              <a:t> </a:t>
            </a:r>
            <a:r>
              <a:rPr lang="en-GB" sz="3400" dirty="0" err="1"/>
              <a:t>пројекат</a:t>
            </a:r>
            <a:r>
              <a:rPr lang="en-GB" sz="3400" dirty="0"/>
              <a:t> „</a:t>
            </a:r>
            <a:r>
              <a:rPr lang="en-GB" sz="3400" b="1" dirty="0" err="1"/>
              <a:t>Aжурирање</a:t>
            </a:r>
            <a:r>
              <a:rPr lang="en-GB" sz="3400" b="1" dirty="0"/>
              <a:t> </a:t>
            </a:r>
            <a:r>
              <a:rPr lang="sr-Cyrl-RS" sz="3400" b="1" dirty="0" smtClean="0"/>
              <a:t>НИП-а</a:t>
            </a:r>
            <a:r>
              <a:rPr lang="en-GB" sz="3400" b="1" dirty="0" smtClean="0"/>
              <a:t> </a:t>
            </a:r>
            <a:r>
              <a:rPr lang="en-GB" sz="3400" dirty="0" err="1" smtClean="0"/>
              <a:t>за</a:t>
            </a:r>
            <a:r>
              <a:rPr lang="en-GB" sz="3400" dirty="0" smtClean="0"/>
              <a:t> </a:t>
            </a:r>
            <a:r>
              <a:rPr lang="en-GB" sz="3400" dirty="0" err="1"/>
              <a:t>спровођење</a:t>
            </a:r>
            <a:r>
              <a:rPr lang="en-GB" sz="3400" dirty="0"/>
              <a:t> </a:t>
            </a:r>
            <a:r>
              <a:rPr lang="en-GB" sz="3400" dirty="0" err="1"/>
              <a:t>Стокхолмске</a:t>
            </a:r>
            <a:r>
              <a:rPr lang="en-GB" sz="3400" dirty="0"/>
              <a:t> </a:t>
            </a:r>
            <a:r>
              <a:rPr lang="en-GB" sz="3400" dirty="0" err="1"/>
              <a:t>конвенције</a:t>
            </a:r>
            <a:r>
              <a:rPr lang="en-GB" sz="3400" dirty="0"/>
              <a:t> о </a:t>
            </a:r>
            <a:r>
              <a:rPr lang="en-GB" sz="3400" dirty="0" err="1"/>
              <a:t>дуготрајним</a:t>
            </a:r>
            <a:r>
              <a:rPr lang="en-GB" sz="3400" dirty="0"/>
              <a:t> </a:t>
            </a:r>
            <a:r>
              <a:rPr lang="en-GB" sz="3400" dirty="0" err="1"/>
              <a:t>органским</a:t>
            </a:r>
            <a:r>
              <a:rPr lang="en-GB" sz="3400" dirty="0"/>
              <a:t> </a:t>
            </a:r>
            <a:r>
              <a:rPr lang="en-GB" sz="3400" dirty="0" err="1"/>
              <a:t>загађујућим</a:t>
            </a:r>
            <a:r>
              <a:rPr lang="en-GB" sz="3400" dirty="0"/>
              <a:t> </a:t>
            </a:r>
            <a:r>
              <a:rPr lang="en-GB" sz="3400" dirty="0" err="1"/>
              <a:t>материјама</a:t>
            </a:r>
            <a:r>
              <a:rPr lang="en-GB" sz="3400" dirty="0"/>
              <a:t> (</a:t>
            </a:r>
            <a:r>
              <a:rPr lang="en-GB" sz="3400" i="1" dirty="0" err="1"/>
              <a:t>РОРѕ</a:t>
            </a:r>
            <a:r>
              <a:rPr lang="en-GB" sz="3400" dirty="0"/>
              <a:t>)“ у </a:t>
            </a:r>
            <a:r>
              <a:rPr lang="en-GB" sz="3400" dirty="0" err="1"/>
              <a:t>сарадњи</a:t>
            </a:r>
            <a:r>
              <a:rPr lang="en-GB" sz="3400" dirty="0"/>
              <a:t> </a:t>
            </a:r>
            <a:r>
              <a:rPr lang="en-GB" sz="3400" dirty="0" err="1"/>
              <a:t>са</a:t>
            </a:r>
            <a:r>
              <a:rPr lang="en-GB" sz="3400" dirty="0"/>
              <a:t> УНЕП, и </a:t>
            </a:r>
            <a:r>
              <a:rPr lang="en-GB" sz="3400" dirty="0" err="1"/>
              <a:t>уз</a:t>
            </a:r>
            <a:r>
              <a:rPr lang="en-GB" sz="3400" dirty="0"/>
              <a:t> </a:t>
            </a:r>
            <a:r>
              <a:rPr lang="en-GB" sz="3400" dirty="0" err="1"/>
              <a:t>финансијску</a:t>
            </a:r>
            <a:r>
              <a:rPr lang="en-GB" sz="3400" dirty="0"/>
              <a:t> </a:t>
            </a:r>
            <a:r>
              <a:rPr lang="en-GB" sz="3400" dirty="0" err="1"/>
              <a:t>подршку</a:t>
            </a:r>
            <a:r>
              <a:rPr lang="en-GB" sz="3400" dirty="0"/>
              <a:t> </a:t>
            </a:r>
            <a:r>
              <a:rPr lang="en-GB" sz="3400" dirty="0" err="1"/>
              <a:t>Глобалног</a:t>
            </a:r>
            <a:r>
              <a:rPr lang="en-GB" sz="3400" dirty="0"/>
              <a:t> </a:t>
            </a:r>
            <a:r>
              <a:rPr lang="en-GB" sz="3400" dirty="0" err="1"/>
              <a:t>фонда</a:t>
            </a:r>
            <a:r>
              <a:rPr lang="en-GB" sz="3400" dirty="0"/>
              <a:t> </a:t>
            </a:r>
            <a:r>
              <a:rPr lang="en-GB" sz="3400" dirty="0" err="1"/>
              <a:t>за</a:t>
            </a:r>
            <a:r>
              <a:rPr lang="en-GB" sz="3400" dirty="0"/>
              <a:t> </a:t>
            </a:r>
            <a:r>
              <a:rPr lang="en-GB" sz="3400" dirty="0" err="1"/>
              <a:t>животну</a:t>
            </a:r>
            <a:r>
              <a:rPr lang="en-GB" sz="3400" dirty="0"/>
              <a:t> </a:t>
            </a:r>
            <a:r>
              <a:rPr lang="en-GB" sz="3400" dirty="0" err="1"/>
              <a:t>средину</a:t>
            </a:r>
            <a:r>
              <a:rPr lang="en-GB" sz="3400" dirty="0"/>
              <a:t>, </a:t>
            </a:r>
            <a:r>
              <a:rPr lang="en-GB" sz="3400" dirty="0" err="1"/>
              <a:t>којим</a:t>
            </a:r>
            <a:r>
              <a:rPr lang="en-GB" sz="3400" dirty="0"/>
              <a:t> </a:t>
            </a:r>
            <a:r>
              <a:rPr lang="en-GB" sz="3400" dirty="0" err="1"/>
              <a:t>су</a:t>
            </a:r>
            <a:r>
              <a:rPr lang="en-GB" sz="3400" dirty="0"/>
              <a:t> </a:t>
            </a:r>
            <a:r>
              <a:rPr lang="en-GB" sz="3400" dirty="0" err="1"/>
              <a:t>израђени</a:t>
            </a:r>
            <a:r>
              <a:rPr lang="en-GB" sz="3400" dirty="0"/>
              <a:t> </a:t>
            </a:r>
            <a:r>
              <a:rPr lang="en-GB" sz="3400" dirty="0" err="1"/>
              <a:t>прелиминарни</a:t>
            </a:r>
            <a:r>
              <a:rPr lang="en-GB" sz="3400" dirty="0"/>
              <a:t> </a:t>
            </a:r>
            <a:r>
              <a:rPr lang="en-GB" sz="3400" dirty="0" err="1"/>
              <a:t>инвентари</a:t>
            </a:r>
            <a:r>
              <a:rPr lang="en-GB" sz="3400" dirty="0"/>
              <a:t> </a:t>
            </a:r>
            <a:r>
              <a:rPr lang="en-GB" sz="3400" dirty="0" err="1"/>
              <a:t>РОРѕ</a:t>
            </a:r>
            <a:r>
              <a:rPr lang="en-GB" sz="3400" dirty="0"/>
              <a:t> (PCB). </a:t>
            </a:r>
            <a:r>
              <a:rPr lang="en-GB" sz="3400" dirty="0" err="1"/>
              <a:t>На</a:t>
            </a:r>
            <a:r>
              <a:rPr lang="en-GB" sz="3400" dirty="0"/>
              <a:t> </a:t>
            </a:r>
            <a:r>
              <a:rPr lang="en-GB" sz="3400" dirty="0" err="1"/>
              <a:t>основу</a:t>
            </a:r>
            <a:r>
              <a:rPr lang="en-GB" sz="3400" dirty="0"/>
              <a:t> </a:t>
            </a:r>
            <a:r>
              <a:rPr lang="en-GB" sz="3400" dirty="0" err="1"/>
              <a:t>тих</a:t>
            </a:r>
            <a:r>
              <a:rPr lang="en-GB" sz="3400" dirty="0"/>
              <a:t> </a:t>
            </a:r>
            <a:r>
              <a:rPr lang="en-GB" sz="3400" dirty="0" err="1"/>
              <a:t>инвентара</a:t>
            </a:r>
            <a:r>
              <a:rPr lang="en-GB" sz="3400" dirty="0"/>
              <a:t>, </a:t>
            </a:r>
            <a:r>
              <a:rPr lang="en-GB" sz="3400" dirty="0" err="1"/>
              <a:t>израђене</a:t>
            </a:r>
            <a:r>
              <a:rPr lang="en-GB" sz="3400" dirty="0"/>
              <a:t> </a:t>
            </a:r>
            <a:r>
              <a:rPr lang="en-GB" sz="3400" dirty="0" err="1"/>
              <a:t>су</a:t>
            </a:r>
            <a:r>
              <a:rPr lang="en-GB" sz="3400" dirty="0"/>
              <a:t> </a:t>
            </a:r>
            <a:r>
              <a:rPr lang="en-GB" sz="3400" dirty="0" err="1"/>
              <a:t>мере</a:t>
            </a:r>
            <a:r>
              <a:rPr lang="en-GB" sz="3400" dirty="0"/>
              <a:t> </a:t>
            </a:r>
            <a:r>
              <a:rPr lang="en-GB" sz="3400" dirty="0" err="1"/>
              <a:t>за</a:t>
            </a:r>
            <a:r>
              <a:rPr lang="en-GB" sz="3400" dirty="0"/>
              <a:t> </a:t>
            </a:r>
            <a:r>
              <a:rPr lang="en-GB" sz="3400" dirty="0" err="1"/>
              <a:t>имплементацију</a:t>
            </a:r>
            <a:r>
              <a:rPr lang="en-GB" sz="3400" dirty="0"/>
              <a:t> и </a:t>
            </a:r>
            <a:r>
              <a:rPr lang="en-GB" sz="3400" dirty="0" err="1"/>
              <a:t>акциони</a:t>
            </a:r>
            <a:r>
              <a:rPr lang="en-GB" sz="3400" dirty="0"/>
              <a:t> </a:t>
            </a:r>
            <a:r>
              <a:rPr lang="en-GB" sz="3400" dirty="0" err="1"/>
              <a:t>планови</a:t>
            </a:r>
            <a:r>
              <a:rPr lang="en-GB" sz="3400" dirty="0"/>
              <a:t> у </a:t>
            </a:r>
            <a:r>
              <a:rPr lang="en-GB" sz="3400" dirty="0" err="1"/>
              <a:t>оригиналном</a:t>
            </a:r>
            <a:r>
              <a:rPr lang="en-GB" sz="3400" dirty="0"/>
              <a:t> </a:t>
            </a:r>
            <a:r>
              <a:rPr lang="en-GB" sz="3400" dirty="0" smtClean="0"/>
              <a:t>НИП</a:t>
            </a:r>
            <a:r>
              <a:rPr lang="sr-Cyrl-RS" sz="3400" dirty="0" smtClean="0"/>
              <a:t>-у</a:t>
            </a:r>
            <a:r>
              <a:rPr lang="en-GB" sz="3400" dirty="0" smtClean="0"/>
              <a:t>, </a:t>
            </a:r>
            <a:r>
              <a:rPr lang="en-GB" sz="3400" dirty="0" err="1"/>
              <a:t>укључујући</a:t>
            </a:r>
            <a:r>
              <a:rPr lang="en-GB" sz="3400" dirty="0"/>
              <a:t> и </a:t>
            </a:r>
            <a:r>
              <a:rPr lang="en-GB" sz="3400" dirty="0" err="1"/>
              <a:t>мере</a:t>
            </a:r>
            <a:r>
              <a:rPr lang="en-GB" sz="3400" dirty="0"/>
              <a:t> </a:t>
            </a:r>
            <a:r>
              <a:rPr lang="en-GB" sz="3400" dirty="0" err="1"/>
              <a:t>потребне</a:t>
            </a:r>
            <a:r>
              <a:rPr lang="en-GB" sz="3400" dirty="0"/>
              <a:t> </a:t>
            </a:r>
            <a:r>
              <a:rPr lang="en-GB" sz="3400" dirty="0" err="1"/>
              <a:t>за</a:t>
            </a:r>
            <a:r>
              <a:rPr lang="en-GB" sz="3400" dirty="0"/>
              <a:t> </a:t>
            </a:r>
            <a:r>
              <a:rPr lang="en-GB" sz="3400" dirty="0" err="1"/>
              <a:t>успостављање</a:t>
            </a:r>
            <a:r>
              <a:rPr lang="en-GB" sz="3400" dirty="0"/>
              <a:t> </a:t>
            </a:r>
            <a:r>
              <a:rPr lang="en-GB" sz="3400" dirty="0" err="1"/>
              <a:t>правног</a:t>
            </a:r>
            <a:r>
              <a:rPr lang="en-GB" sz="3400" dirty="0"/>
              <a:t> </a:t>
            </a:r>
            <a:r>
              <a:rPr lang="en-GB" sz="3400" dirty="0" err="1"/>
              <a:t>оквира</a:t>
            </a:r>
            <a:r>
              <a:rPr lang="en-GB" sz="3400" dirty="0"/>
              <a:t> </a:t>
            </a:r>
            <a:r>
              <a:rPr lang="en-GB" sz="3400" dirty="0" err="1"/>
              <a:t>за</a:t>
            </a:r>
            <a:r>
              <a:rPr lang="en-GB" sz="3400" dirty="0"/>
              <a:t> </a:t>
            </a:r>
            <a:r>
              <a:rPr lang="en-GB" sz="3400" dirty="0" err="1"/>
              <a:t>управљање</a:t>
            </a:r>
            <a:r>
              <a:rPr lang="en-GB" sz="3400" dirty="0"/>
              <a:t> PCB у </a:t>
            </a:r>
            <a:r>
              <a:rPr lang="en-GB" sz="3400" dirty="0" err="1"/>
              <a:t>Србији</a:t>
            </a:r>
            <a:r>
              <a:rPr lang="en-GB" sz="3400" dirty="0"/>
              <a:t>.</a:t>
            </a:r>
            <a:endParaRPr lang="en-US" sz="3400" dirty="0"/>
          </a:p>
          <a:p>
            <a:r>
              <a:rPr lang="en-GB" sz="3400" dirty="0" err="1"/>
              <a:t>Савет</a:t>
            </a:r>
            <a:r>
              <a:rPr lang="en-GB" sz="3400" dirty="0"/>
              <a:t> ГЕФ </a:t>
            </a:r>
            <a:r>
              <a:rPr lang="en-GB" sz="3400" dirty="0" err="1"/>
              <a:t>је</a:t>
            </a:r>
            <a:r>
              <a:rPr lang="en-GB" sz="3400" dirty="0"/>
              <a:t> </a:t>
            </a:r>
            <a:r>
              <a:rPr lang="en-GB" sz="3400" dirty="0" err="1"/>
              <a:t>одобрио</a:t>
            </a:r>
            <a:r>
              <a:rPr lang="en-GB" sz="3400" dirty="0"/>
              <a:t> </a:t>
            </a:r>
            <a:r>
              <a:rPr lang="en-GB" sz="3400" dirty="0" err="1"/>
              <a:t>пројекат</a:t>
            </a:r>
            <a:r>
              <a:rPr lang="en-GB" sz="3400" dirty="0"/>
              <a:t> „</a:t>
            </a:r>
            <a:r>
              <a:rPr lang="en-GB" sz="3400" b="1" dirty="0" err="1"/>
              <a:t>Правилно</a:t>
            </a:r>
            <a:r>
              <a:rPr lang="en-GB" sz="3400" b="1" dirty="0"/>
              <a:t> </a:t>
            </a:r>
            <a:r>
              <a:rPr lang="en-GB" sz="3400" b="1" dirty="0" err="1"/>
              <a:t>управљање</a:t>
            </a:r>
            <a:r>
              <a:rPr lang="en-GB" sz="3400" b="1" dirty="0"/>
              <a:t> и </a:t>
            </a:r>
            <a:r>
              <a:rPr lang="en-GB" sz="3400" b="1" dirty="0" err="1"/>
              <a:t>коначно</a:t>
            </a:r>
            <a:r>
              <a:rPr lang="en-GB" sz="3400" b="1" dirty="0"/>
              <a:t> </a:t>
            </a:r>
            <a:r>
              <a:rPr lang="en-GB" sz="3400" b="1" dirty="0" err="1"/>
              <a:t>одлагање</a:t>
            </a:r>
            <a:r>
              <a:rPr lang="en-GB" sz="3400" b="1" dirty="0"/>
              <a:t> PCB</a:t>
            </a:r>
            <a:r>
              <a:rPr lang="en-GB" sz="3400" dirty="0"/>
              <a:t>“, и </a:t>
            </a:r>
            <a:r>
              <a:rPr lang="en-GB" sz="3400" dirty="0" err="1"/>
              <a:t>он</a:t>
            </a:r>
            <a:r>
              <a:rPr lang="en-GB" sz="3400" dirty="0"/>
              <a:t> </a:t>
            </a:r>
            <a:r>
              <a:rPr lang="en-GB" sz="3400" dirty="0" err="1"/>
              <a:t>ће</a:t>
            </a:r>
            <a:r>
              <a:rPr lang="en-GB" sz="3400" dirty="0"/>
              <a:t> </a:t>
            </a:r>
            <a:r>
              <a:rPr lang="en-GB" sz="3400" dirty="0" err="1"/>
              <a:t>се</a:t>
            </a:r>
            <a:r>
              <a:rPr lang="en-GB" sz="3400" dirty="0"/>
              <a:t> </a:t>
            </a:r>
            <a:r>
              <a:rPr lang="en-GB" sz="3400" dirty="0" err="1"/>
              <a:t>реализовати</a:t>
            </a:r>
            <a:r>
              <a:rPr lang="en-GB" sz="3400" dirty="0"/>
              <a:t> у </a:t>
            </a:r>
            <a:r>
              <a:rPr lang="en-GB" sz="3400" dirty="0" err="1"/>
              <a:t>периоду</a:t>
            </a:r>
            <a:r>
              <a:rPr lang="en-GB" sz="3400" dirty="0"/>
              <a:t> </a:t>
            </a:r>
            <a:r>
              <a:rPr lang="en-GB" sz="3400" dirty="0" err="1"/>
              <a:t>од</a:t>
            </a:r>
            <a:r>
              <a:rPr lang="en-GB" sz="3400" dirty="0"/>
              <a:t> </a:t>
            </a:r>
            <a:r>
              <a:rPr lang="en-GB" sz="3400" dirty="0" err="1"/>
              <a:t>марта</a:t>
            </a:r>
            <a:r>
              <a:rPr lang="en-GB" sz="3400" dirty="0"/>
              <a:t> 2015. </a:t>
            </a:r>
            <a:r>
              <a:rPr lang="en-GB" sz="3400" dirty="0" err="1"/>
              <a:t>до</a:t>
            </a:r>
            <a:r>
              <a:rPr lang="en-GB" sz="3400" dirty="0"/>
              <a:t> </a:t>
            </a:r>
            <a:r>
              <a:rPr lang="en-GB" sz="3400" dirty="0" err="1"/>
              <a:t>марта</a:t>
            </a:r>
            <a:r>
              <a:rPr lang="en-GB" sz="3400" dirty="0"/>
              <a:t> 2019. </a:t>
            </a:r>
            <a:r>
              <a:rPr lang="en-GB" sz="3400" dirty="0" err="1"/>
              <a:t>године</a:t>
            </a:r>
            <a:r>
              <a:rPr lang="en-GB" sz="3400" dirty="0"/>
              <a:t>. </a:t>
            </a:r>
            <a:r>
              <a:rPr lang="en-GB" sz="3400" dirty="0" err="1"/>
              <a:t>Пројекат</a:t>
            </a:r>
            <a:r>
              <a:rPr lang="en-GB" sz="3400" dirty="0"/>
              <a:t> </a:t>
            </a:r>
            <a:r>
              <a:rPr lang="en-GB" sz="3400" dirty="0" err="1"/>
              <a:t>је</a:t>
            </a:r>
            <a:r>
              <a:rPr lang="en-GB" sz="3400" dirty="0"/>
              <a:t> у </a:t>
            </a:r>
            <a:r>
              <a:rPr lang="en-GB" sz="3400" dirty="0" err="1"/>
              <a:t>складу</a:t>
            </a:r>
            <a:r>
              <a:rPr lang="en-GB" sz="3400" dirty="0"/>
              <a:t> </a:t>
            </a:r>
            <a:r>
              <a:rPr lang="en-GB" sz="3400" dirty="0" err="1"/>
              <a:t>са</a:t>
            </a:r>
            <a:r>
              <a:rPr lang="en-GB" sz="3400" dirty="0"/>
              <a:t> </a:t>
            </a:r>
            <a:r>
              <a:rPr lang="en-GB" sz="3400" dirty="0" err="1"/>
              <a:t>националним</a:t>
            </a:r>
            <a:r>
              <a:rPr lang="en-GB" sz="3400" dirty="0"/>
              <a:t> </a:t>
            </a:r>
            <a:r>
              <a:rPr lang="en-GB" sz="3400" dirty="0" err="1"/>
              <a:t>приоритетима</a:t>
            </a:r>
            <a:r>
              <a:rPr lang="en-GB" sz="3400" dirty="0"/>
              <a:t> и </a:t>
            </a:r>
            <a:r>
              <a:rPr lang="en-GB" sz="3400" dirty="0" err="1"/>
              <a:t>стратегијама</a:t>
            </a:r>
            <a:r>
              <a:rPr lang="en-GB" sz="3400" dirty="0"/>
              <a:t> </a:t>
            </a:r>
            <a:r>
              <a:rPr lang="en-GB" sz="3400" dirty="0" err="1"/>
              <a:t>за</a:t>
            </a:r>
            <a:r>
              <a:rPr lang="en-GB" sz="3400" dirty="0"/>
              <a:t> </a:t>
            </a:r>
            <a:r>
              <a:rPr lang="en-GB" sz="3400" dirty="0" err="1"/>
              <a:t>укидање</a:t>
            </a:r>
            <a:r>
              <a:rPr lang="en-GB" sz="3400" dirty="0"/>
              <a:t> </a:t>
            </a:r>
            <a:r>
              <a:rPr lang="en-GB" sz="3400" dirty="0" err="1"/>
              <a:t>испуштања</a:t>
            </a:r>
            <a:r>
              <a:rPr lang="en-GB" sz="3400" dirty="0"/>
              <a:t> </a:t>
            </a:r>
            <a:r>
              <a:rPr lang="en-GB" sz="3400" dirty="0" err="1"/>
              <a:t>ових</a:t>
            </a:r>
            <a:r>
              <a:rPr lang="en-GB" sz="3400" dirty="0"/>
              <a:t> </a:t>
            </a:r>
            <a:r>
              <a:rPr lang="en-GB" sz="3400" dirty="0" err="1"/>
              <a:t>материја</a:t>
            </a:r>
            <a:r>
              <a:rPr lang="en-GB" sz="3400" dirty="0"/>
              <a:t> у </a:t>
            </a:r>
            <a:r>
              <a:rPr lang="en-GB" sz="3400" dirty="0" err="1"/>
              <a:t>животну</a:t>
            </a:r>
            <a:r>
              <a:rPr lang="en-GB" sz="3400" dirty="0"/>
              <a:t> </a:t>
            </a:r>
            <a:r>
              <a:rPr lang="en-GB" sz="3400" dirty="0" err="1"/>
              <a:t>средину</a:t>
            </a:r>
            <a:r>
              <a:rPr lang="en-GB" sz="3400" dirty="0"/>
              <a:t> и </a:t>
            </a:r>
            <a:r>
              <a:rPr lang="en-GB" sz="3400" dirty="0" err="1"/>
              <a:t>за</a:t>
            </a:r>
            <a:r>
              <a:rPr lang="en-GB" sz="3400" dirty="0"/>
              <a:t> </a:t>
            </a:r>
            <a:r>
              <a:rPr lang="en-GB" sz="3400" dirty="0" err="1"/>
              <a:t>отклањање</a:t>
            </a:r>
            <a:r>
              <a:rPr lang="en-GB" sz="3400" dirty="0"/>
              <a:t> </a:t>
            </a:r>
            <a:r>
              <a:rPr lang="en-GB" sz="3400" dirty="0" err="1"/>
              <a:t>опасности</a:t>
            </a:r>
            <a:r>
              <a:rPr lang="en-GB" sz="3400" dirty="0"/>
              <a:t> </a:t>
            </a:r>
            <a:r>
              <a:rPr lang="en-GB" sz="3400" dirty="0" err="1"/>
              <a:t>по</a:t>
            </a:r>
            <a:r>
              <a:rPr lang="en-GB" sz="3400" dirty="0"/>
              <a:t> </a:t>
            </a:r>
            <a:r>
              <a:rPr lang="en-GB" sz="3400" dirty="0" err="1"/>
              <a:t>људско</a:t>
            </a:r>
            <a:r>
              <a:rPr lang="en-GB" sz="3400" dirty="0"/>
              <a:t> </a:t>
            </a:r>
            <a:r>
              <a:rPr lang="en-GB" sz="3400" dirty="0" err="1"/>
              <a:t>здравље</a:t>
            </a:r>
            <a:r>
              <a:rPr lang="en-GB" sz="3400" dirty="0"/>
              <a:t>, </a:t>
            </a:r>
            <a:r>
              <a:rPr lang="en-GB" sz="3400" dirty="0" err="1"/>
              <a:t>како</a:t>
            </a:r>
            <a:r>
              <a:rPr lang="en-GB" sz="3400" dirty="0"/>
              <a:t> </a:t>
            </a:r>
            <a:r>
              <a:rPr lang="en-GB" sz="3400" dirty="0" err="1"/>
              <a:t>је</a:t>
            </a:r>
            <a:r>
              <a:rPr lang="en-GB" sz="3400" dirty="0"/>
              <a:t> и </a:t>
            </a:r>
            <a:r>
              <a:rPr lang="en-GB" sz="3400" dirty="0" err="1"/>
              <a:t>дефинисано</a:t>
            </a:r>
            <a:r>
              <a:rPr lang="en-GB" sz="3400" dirty="0"/>
              <a:t> у НИП</a:t>
            </a:r>
            <a:r>
              <a:rPr lang="sr-Cyrl-RS" sz="3400" dirty="0"/>
              <a:t>-у</a:t>
            </a:r>
            <a:r>
              <a:rPr lang="en-GB" sz="3400" dirty="0"/>
              <a:t>. </a:t>
            </a:r>
            <a:endParaRPr lang="en-US" sz="3400" dirty="0"/>
          </a:p>
          <a:p>
            <a:r>
              <a:rPr lang="en-GB" sz="3400" dirty="0" err="1"/>
              <a:t>Министарство</a:t>
            </a:r>
            <a:r>
              <a:rPr lang="en-GB" sz="3400" dirty="0"/>
              <a:t> </a:t>
            </a:r>
            <a:r>
              <a:rPr lang="en-GB" sz="3400" dirty="0" err="1"/>
              <a:t>пољопривреде</a:t>
            </a:r>
            <a:r>
              <a:rPr lang="en-GB" sz="3400" dirty="0"/>
              <a:t> и </a:t>
            </a:r>
            <a:r>
              <a:rPr lang="en-GB" sz="3400" dirty="0" err="1"/>
              <a:t>заштите</a:t>
            </a:r>
            <a:r>
              <a:rPr lang="en-GB" sz="3400" dirty="0"/>
              <a:t> </a:t>
            </a:r>
            <a:r>
              <a:rPr lang="en-GB" sz="3400" dirty="0" err="1"/>
              <a:t>животне</a:t>
            </a:r>
            <a:r>
              <a:rPr lang="en-GB" sz="3400" dirty="0"/>
              <a:t> </a:t>
            </a:r>
            <a:r>
              <a:rPr lang="en-GB" sz="3400" dirty="0" err="1"/>
              <a:t>средине</a:t>
            </a:r>
            <a:r>
              <a:rPr lang="en-GB" sz="3400" dirty="0"/>
              <a:t>, </a:t>
            </a:r>
            <a:r>
              <a:rPr lang="en-GB" sz="3400" dirty="0" err="1"/>
              <a:t>организационе</a:t>
            </a:r>
            <a:r>
              <a:rPr lang="en-GB" sz="3400" dirty="0"/>
              <a:t> </a:t>
            </a:r>
            <a:r>
              <a:rPr lang="en-GB" sz="3400" dirty="0" err="1"/>
              <a:t>јединице</a:t>
            </a:r>
            <a:r>
              <a:rPr lang="en-GB" sz="3400" dirty="0"/>
              <a:t> </a:t>
            </a:r>
            <a:r>
              <a:rPr lang="en-GB" sz="3400" dirty="0" err="1"/>
              <a:t>за</a:t>
            </a:r>
            <a:r>
              <a:rPr lang="en-GB" sz="3400" dirty="0"/>
              <a:t> </a:t>
            </a:r>
            <a:r>
              <a:rPr lang="en-GB" sz="3400" dirty="0" err="1"/>
              <a:t>управљање</a:t>
            </a:r>
            <a:r>
              <a:rPr lang="en-GB" sz="3400" dirty="0"/>
              <a:t> </a:t>
            </a:r>
            <a:r>
              <a:rPr lang="en-GB" sz="3400" dirty="0" err="1"/>
              <a:t>отпадом</a:t>
            </a:r>
            <a:r>
              <a:rPr lang="en-GB" sz="3400" dirty="0"/>
              <a:t>, </a:t>
            </a:r>
            <a:r>
              <a:rPr lang="en-GB" sz="3400" dirty="0" err="1"/>
              <a:t>издало</a:t>
            </a:r>
            <a:r>
              <a:rPr lang="en-GB" sz="3400" dirty="0"/>
              <a:t> </a:t>
            </a:r>
            <a:r>
              <a:rPr lang="en-GB" sz="3400" dirty="0" err="1"/>
              <a:t>је</a:t>
            </a:r>
            <a:r>
              <a:rPr lang="en-GB" sz="3400" dirty="0"/>
              <a:t> </a:t>
            </a:r>
            <a:r>
              <a:rPr lang="en-GB" sz="3400" dirty="0" err="1"/>
              <a:t>једну</a:t>
            </a:r>
            <a:r>
              <a:rPr lang="en-GB" sz="3400" dirty="0"/>
              <a:t> </a:t>
            </a:r>
            <a:r>
              <a:rPr lang="en-GB" sz="3400" dirty="0" err="1"/>
              <a:t>дозволу</a:t>
            </a:r>
            <a:r>
              <a:rPr lang="en-GB" sz="3400" dirty="0"/>
              <a:t> </a:t>
            </a:r>
            <a:r>
              <a:rPr lang="en-GB" sz="3400" dirty="0" err="1"/>
              <a:t>за</a:t>
            </a:r>
            <a:r>
              <a:rPr lang="en-GB" sz="3400" dirty="0"/>
              <a:t> </a:t>
            </a:r>
            <a:r>
              <a:rPr lang="en-GB" sz="3400" dirty="0" err="1"/>
              <a:t>деконтаминацију</a:t>
            </a:r>
            <a:r>
              <a:rPr lang="en-GB" sz="3400" dirty="0"/>
              <a:t> РСВ у </a:t>
            </a:r>
            <a:r>
              <a:rPr lang="en-GB" sz="3400" dirty="0" err="1"/>
              <a:t>мобилном</a:t>
            </a:r>
            <a:r>
              <a:rPr lang="en-GB" sz="3400" dirty="0"/>
              <a:t> </a:t>
            </a:r>
            <a:r>
              <a:rPr lang="en-GB" sz="3400" dirty="0" err="1"/>
              <a:t>постројењу</a:t>
            </a:r>
            <a:r>
              <a:rPr lang="en-GB" sz="3400" dirty="0"/>
              <a:t>.</a:t>
            </a:r>
            <a:endParaRPr lang="en-US" sz="3400" dirty="0"/>
          </a:p>
          <a:p>
            <a:pPr marL="0" indent="0" algn="just">
              <a:buNone/>
            </a:pPr>
            <a:endParaRPr lang="en-US" dirty="0"/>
          </a:p>
        </p:txBody>
      </p:sp>
    </p:spTree>
    <p:extLst>
      <p:ext uri="{BB962C8B-B14F-4D97-AF65-F5344CB8AC3E}">
        <p14:creationId xmlns:p14="http://schemas.microsoft.com/office/powerpoint/2010/main" val="2035554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3298"/>
            <a:ext cx="10515600" cy="752475"/>
          </a:xfrm>
        </p:spPr>
        <p:txBody>
          <a:bodyPr>
            <a:noAutofit/>
          </a:bodyPr>
          <a:lstStyle/>
          <a:p>
            <a:pPr algn="ctr"/>
            <a:r>
              <a:rPr lang="ru-RU" sz="2400" b="1" i="1" dirty="0">
                <a:solidFill>
                  <a:srgbClr val="70AD47"/>
                </a:solidFill>
              </a:rPr>
              <a:t>Директива Савета 96/59/EС од 16.09.1996. о одлагању полихлорованих бифенила и полихлорованих терфенила (PCB/PCT) са изменама и допунама (EC) 596/2009</a:t>
            </a:r>
            <a:endParaRPr lang="en-US" sz="2400" i="1" dirty="0"/>
          </a:p>
        </p:txBody>
      </p:sp>
      <p:sp>
        <p:nvSpPr>
          <p:cNvPr id="3" name="Content Placeholder 2"/>
          <p:cNvSpPr>
            <a:spLocks noGrp="1"/>
          </p:cNvSpPr>
          <p:nvPr>
            <p:ph idx="1"/>
          </p:nvPr>
        </p:nvSpPr>
        <p:spPr>
          <a:xfrm>
            <a:off x="838200" y="1114424"/>
            <a:ext cx="10769600" cy="5197475"/>
          </a:xfrm>
        </p:spPr>
        <p:txBody>
          <a:bodyPr>
            <a:normAutofit/>
          </a:bodyPr>
          <a:lstStyle/>
          <a:p>
            <a:pPr marL="0" indent="0" algn="ctr">
              <a:buNone/>
            </a:pPr>
            <a:r>
              <a:rPr lang="ru-RU" sz="3200" b="1" dirty="0" smtClean="0">
                <a:solidFill>
                  <a:srgbClr val="FF0000"/>
                </a:solidFill>
              </a:rPr>
              <a:t>Планови имплементације</a:t>
            </a:r>
          </a:p>
          <a:p>
            <a:pPr marL="0" indent="0" algn="ctr">
              <a:buNone/>
            </a:pPr>
            <a:r>
              <a:rPr lang="ru-RU" b="1" dirty="0" smtClean="0">
                <a:solidFill>
                  <a:srgbClr val="0070C0"/>
                </a:solidFill>
              </a:rPr>
              <a:t>Краткорочни приоритети (2015-2016):</a:t>
            </a:r>
          </a:p>
          <a:p>
            <a:pPr marL="0" indent="0">
              <a:buNone/>
            </a:pPr>
            <a:r>
              <a:rPr lang="ru-RU" dirty="0" smtClean="0"/>
              <a:t>•	</a:t>
            </a:r>
            <a:r>
              <a:rPr lang="ru-RU" sz="2400" dirty="0" smtClean="0"/>
              <a:t>Даље подизање капацитета је планирано да се реализује кроз активности IPA пројекта „Унапређење управљања опасним отпадом у Републици Србији“ који се финансира средствима ЕУ.</a:t>
            </a:r>
          </a:p>
          <a:p>
            <a:pPr marL="0" indent="0">
              <a:buNone/>
            </a:pPr>
            <a:r>
              <a:rPr lang="ru-RU" sz="2400" dirty="0" smtClean="0"/>
              <a:t>•	Израђен детаљан инвентар РСВ опреме и отпада кроз активности пројекта</a:t>
            </a:r>
            <a:r>
              <a:rPr lang="en-GB" sz="2400" dirty="0" smtClean="0"/>
              <a:t> „</a:t>
            </a:r>
            <a:r>
              <a:rPr lang="en-GB" sz="2400" dirty="0" err="1" smtClean="0"/>
              <a:t>Правилно</a:t>
            </a:r>
            <a:r>
              <a:rPr lang="en-GB" sz="2400" dirty="0" smtClean="0"/>
              <a:t> </a:t>
            </a:r>
            <a:r>
              <a:rPr lang="en-GB" sz="2400" dirty="0" err="1" smtClean="0"/>
              <a:t>управљање</a:t>
            </a:r>
            <a:r>
              <a:rPr lang="en-GB" sz="2400" dirty="0" smtClean="0"/>
              <a:t> и </a:t>
            </a:r>
            <a:r>
              <a:rPr lang="en-GB" sz="2400" dirty="0" err="1" smtClean="0"/>
              <a:t>коначно</a:t>
            </a:r>
            <a:r>
              <a:rPr lang="en-GB" sz="2400" dirty="0" smtClean="0"/>
              <a:t> </a:t>
            </a:r>
            <a:r>
              <a:rPr lang="en-GB" sz="2400" dirty="0" err="1" smtClean="0"/>
              <a:t>одлагање</a:t>
            </a:r>
            <a:r>
              <a:rPr lang="en-GB" sz="2400" dirty="0" smtClean="0"/>
              <a:t> PCB“</a:t>
            </a:r>
            <a:endParaRPr lang="ru-RU" sz="2400" dirty="0" smtClean="0"/>
          </a:p>
          <a:p>
            <a:pPr marL="0" indent="0" algn="ctr">
              <a:buNone/>
            </a:pPr>
            <a:r>
              <a:rPr lang="ru-RU" b="1" dirty="0" smtClean="0">
                <a:solidFill>
                  <a:srgbClr val="0070C0"/>
                </a:solidFill>
              </a:rPr>
              <a:t>Средњорочни приоритети (2017-2020):</a:t>
            </a:r>
          </a:p>
          <a:p>
            <a:pPr marL="0" indent="0">
              <a:buNone/>
            </a:pPr>
            <a:r>
              <a:rPr lang="ru-RU" dirty="0" smtClean="0"/>
              <a:t>•	</a:t>
            </a:r>
            <a:r>
              <a:rPr lang="ru-RU" sz="2400" dirty="0" smtClean="0"/>
              <a:t>Кроз пројекат </a:t>
            </a:r>
            <a:r>
              <a:rPr lang="en-GB" sz="2400" dirty="0" smtClean="0"/>
              <a:t>„</a:t>
            </a:r>
            <a:r>
              <a:rPr lang="en-GB" sz="2400" dirty="0" err="1" smtClean="0"/>
              <a:t>Правилно</a:t>
            </a:r>
            <a:r>
              <a:rPr lang="en-GB" sz="2400" dirty="0" smtClean="0"/>
              <a:t> </a:t>
            </a:r>
            <a:r>
              <a:rPr lang="en-GB" sz="2400" dirty="0" err="1" smtClean="0"/>
              <a:t>управљање</a:t>
            </a:r>
            <a:r>
              <a:rPr lang="en-GB" sz="2400" dirty="0" smtClean="0"/>
              <a:t> и </a:t>
            </a:r>
            <a:r>
              <a:rPr lang="en-GB" sz="2400" dirty="0" err="1" smtClean="0"/>
              <a:t>коначно</a:t>
            </a:r>
            <a:r>
              <a:rPr lang="en-GB" sz="2400" dirty="0" smtClean="0"/>
              <a:t> </a:t>
            </a:r>
            <a:r>
              <a:rPr lang="en-GB" sz="2400" dirty="0" err="1" smtClean="0"/>
              <a:t>одлагање</a:t>
            </a:r>
            <a:r>
              <a:rPr lang="en-GB" sz="2400" dirty="0" smtClean="0"/>
              <a:t> PCB</a:t>
            </a:r>
            <a:r>
              <a:rPr lang="sr-Cyrl-RS" sz="2400" dirty="0" smtClean="0"/>
              <a:t>“</a:t>
            </a:r>
            <a:r>
              <a:rPr lang="en-GB" sz="2400" dirty="0" smtClean="0"/>
              <a:t> </a:t>
            </a:r>
            <a:r>
              <a:rPr lang="ru-RU" sz="2400" dirty="0" smtClean="0"/>
              <a:t>ће се усвојити критеријуми за избор најбоље доступних техника за решавање проблема РСВ, и стварање основе за коначно решавање проблема РСВ у Републици Србији.</a:t>
            </a:r>
          </a:p>
          <a:p>
            <a:endParaRPr lang="en-US" dirty="0"/>
          </a:p>
        </p:txBody>
      </p:sp>
    </p:spTree>
    <p:extLst>
      <p:ext uri="{BB962C8B-B14F-4D97-AF65-F5344CB8AC3E}">
        <p14:creationId xmlns:p14="http://schemas.microsoft.com/office/powerpoint/2010/main" val="32811873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8425"/>
            <a:ext cx="10515600" cy="1006475"/>
          </a:xfrm>
        </p:spPr>
        <p:txBody>
          <a:bodyPr>
            <a:noAutofit/>
          </a:bodyPr>
          <a:lstStyle/>
          <a:p>
            <a:pPr algn="ctr"/>
            <a:r>
              <a:rPr lang="ru-RU" sz="2400" b="1" i="1" dirty="0">
                <a:solidFill>
                  <a:srgbClr val="70AD47"/>
                </a:solidFill>
              </a:rPr>
              <a:t>Директива Савета 96/59/EС од 16.09.1996. о одлагању полихлорованих бифенила и полихлорованих терфенила (PCB/PCT) са изменама и допунама (EC) 596/2009</a:t>
            </a:r>
            <a:endParaRPr lang="en-US" sz="2400" i="1" dirty="0"/>
          </a:p>
        </p:txBody>
      </p:sp>
      <p:sp>
        <p:nvSpPr>
          <p:cNvPr id="3" name="Content Placeholder 2"/>
          <p:cNvSpPr>
            <a:spLocks noGrp="1"/>
          </p:cNvSpPr>
          <p:nvPr>
            <p:ph idx="1"/>
          </p:nvPr>
        </p:nvSpPr>
        <p:spPr>
          <a:xfrm>
            <a:off x="469900" y="1104900"/>
            <a:ext cx="11404600" cy="5156200"/>
          </a:xfrm>
        </p:spPr>
        <p:txBody>
          <a:bodyPr>
            <a:normAutofit lnSpcReduction="10000"/>
          </a:bodyPr>
          <a:lstStyle/>
          <a:p>
            <a:pPr marL="0" indent="0" algn="ctr">
              <a:buNone/>
            </a:pPr>
            <a:r>
              <a:rPr lang="sr-Cyrl-RS" b="1" dirty="0" smtClean="0">
                <a:solidFill>
                  <a:srgbClr val="FF0000"/>
                </a:solidFill>
              </a:rPr>
              <a:t>Институционални оквир </a:t>
            </a:r>
          </a:p>
          <a:p>
            <a:r>
              <a:rPr lang="sr-Cyrl-RS" sz="2400" dirty="0" err="1"/>
              <a:t>Н</a:t>
            </a:r>
            <a:r>
              <a:rPr lang="en-GB" sz="2400" dirty="0" err="1" smtClean="0"/>
              <a:t>адлежни</a:t>
            </a:r>
            <a:r>
              <a:rPr lang="en-GB" sz="2400" dirty="0" smtClean="0"/>
              <a:t> </a:t>
            </a:r>
            <a:r>
              <a:rPr lang="en-GB" sz="2400" dirty="0" err="1"/>
              <a:t>орган</a:t>
            </a:r>
            <a:r>
              <a:rPr lang="en-GB" sz="2400" dirty="0"/>
              <a:t> </a:t>
            </a:r>
            <a:r>
              <a:rPr lang="en-GB" sz="2400" dirty="0" err="1"/>
              <a:t>за</a:t>
            </a:r>
            <a:r>
              <a:rPr lang="en-GB" sz="2400" dirty="0"/>
              <a:t> </a:t>
            </a:r>
            <a:r>
              <a:rPr lang="en-GB" sz="2400" dirty="0" err="1"/>
              <a:t>спровођење</a:t>
            </a:r>
            <a:r>
              <a:rPr lang="en-GB" sz="2400" dirty="0"/>
              <a:t> </a:t>
            </a:r>
            <a:r>
              <a:rPr lang="en-GB" sz="2400" dirty="0" err="1"/>
              <a:t>Уредбе</a:t>
            </a:r>
            <a:r>
              <a:rPr lang="en-GB" sz="2400" dirty="0"/>
              <a:t> о </a:t>
            </a:r>
            <a:r>
              <a:rPr lang="en-GB" sz="2400" dirty="0" smtClean="0"/>
              <a:t>PCB</a:t>
            </a:r>
            <a:r>
              <a:rPr lang="sr-Cyrl-RS" sz="2400" dirty="0" smtClean="0"/>
              <a:t> је </a:t>
            </a:r>
            <a:r>
              <a:rPr lang="ru-RU" sz="2400" dirty="0" smtClean="0"/>
              <a:t>Министарство пољопривреде и заштите животне средине, организациона јединица за управљање отпадом</a:t>
            </a:r>
          </a:p>
          <a:p>
            <a:r>
              <a:rPr lang="ru-RU" sz="2400" dirty="0" smtClean="0"/>
              <a:t>Агенција за заштиту животне средине Републике Србије води регистар о PCB у опреми и у употреби. Лице које обавља прикупљање, деконтаминацију од или одлагање отпада који садржи PCB мора да има важећу дозволу, да води евиденцију о прикупљеним, третираним или одложеним количинама, и да све податке доставља Агенцији</a:t>
            </a:r>
          </a:p>
          <a:p>
            <a:pPr marL="0" indent="0">
              <a:buNone/>
            </a:pPr>
            <a:endParaRPr lang="ru-RU" sz="2400" dirty="0" smtClean="0"/>
          </a:p>
          <a:p>
            <a:r>
              <a:rPr lang="en-GB" sz="2400" b="1" dirty="0" err="1">
                <a:solidFill>
                  <a:srgbClr val="FF0000"/>
                </a:solidFill>
              </a:rPr>
              <a:t>Процена</a:t>
            </a:r>
            <a:r>
              <a:rPr lang="en-GB" sz="2400" b="1" dirty="0">
                <a:solidFill>
                  <a:srgbClr val="FF0000"/>
                </a:solidFill>
              </a:rPr>
              <a:t> </a:t>
            </a:r>
            <a:r>
              <a:rPr lang="en-GB" sz="2400" b="1" dirty="0" err="1">
                <a:solidFill>
                  <a:srgbClr val="FF0000"/>
                </a:solidFill>
              </a:rPr>
              <a:t>трошкова</a:t>
            </a:r>
            <a:r>
              <a:rPr lang="en-GB" sz="2400" b="1" dirty="0">
                <a:solidFill>
                  <a:srgbClr val="FF0000"/>
                </a:solidFill>
              </a:rPr>
              <a:t> </a:t>
            </a:r>
            <a:r>
              <a:rPr lang="en-GB" sz="2400" dirty="0" err="1"/>
              <a:t>за</a:t>
            </a:r>
            <a:r>
              <a:rPr lang="en-GB" sz="2400" dirty="0"/>
              <a:t> </a:t>
            </a:r>
            <a:r>
              <a:rPr lang="en-GB" sz="2400" dirty="0" err="1"/>
              <a:t>пуну</a:t>
            </a:r>
            <a:r>
              <a:rPr lang="en-GB" sz="2400" dirty="0"/>
              <a:t> </a:t>
            </a:r>
            <a:r>
              <a:rPr lang="en-GB" sz="2400" dirty="0" err="1"/>
              <a:t>имплементацију</a:t>
            </a:r>
            <a:r>
              <a:rPr lang="en-GB" sz="2400" dirty="0"/>
              <a:t> </a:t>
            </a:r>
            <a:r>
              <a:rPr lang="en-GB" sz="2400" dirty="0" err="1"/>
              <a:t>директиве</a:t>
            </a:r>
            <a:r>
              <a:rPr lang="en-GB" sz="2400" dirty="0"/>
              <a:t> и </a:t>
            </a:r>
            <a:r>
              <a:rPr lang="en-GB" sz="2400" dirty="0" err="1"/>
              <a:t>рок</a:t>
            </a:r>
            <a:r>
              <a:rPr lang="en-GB" sz="2400" dirty="0"/>
              <a:t> </a:t>
            </a:r>
            <a:r>
              <a:rPr lang="en-GB" sz="2400" dirty="0" err="1"/>
              <a:t>за</a:t>
            </a:r>
            <a:r>
              <a:rPr lang="en-GB" sz="2400" dirty="0"/>
              <a:t> </a:t>
            </a:r>
            <a:r>
              <a:rPr lang="en-GB" sz="2400" dirty="0" err="1"/>
              <a:t>имплементацију</a:t>
            </a:r>
            <a:r>
              <a:rPr lang="en-GB" sz="2400" dirty="0"/>
              <a:t> </a:t>
            </a:r>
            <a:r>
              <a:rPr lang="en-GB" sz="2400" dirty="0" err="1"/>
              <a:t>биће</a:t>
            </a:r>
            <a:r>
              <a:rPr lang="en-GB" sz="2400" dirty="0"/>
              <a:t> </a:t>
            </a:r>
            <a:r>
              <a:rPr lang="en-GB" sz="2400" dirty="0" err="1"/>
              <a:t>утврђени</a:t>
            </a:r>
            <a:r>
              <a:rPr lang="en-GB" sz="2400" dirty="0"/>
              <a:t> </a:t>
            </a:r>
            <a:r>
              <a:rPr lang="en-GB" sz="2400" dirty="0" err="1"/>
              <a:t>кроз</a:t>
            </a:r>
            <a:r>
              <a:rPr lang="en-GB" sz="2400" dirty="0"/>
              <a:t> </a:t>
            </a:r>
            <a:r>
              <a:rPr lang="en-GB" sz="2400" dirty="0" err="1"/>
              <a:t>реализацију</a:t>
            </a:r>
            <a:r>
              <a:rPr lang="en-GB" sz="2400" dirty="0"/>
              <a:t> </a:t>
            </a:r>
            <a:r>
              <a:rPr lang="en-GB" sz="2400" dirty="0" err="1"/>
              <a:t>пројекта</a:t>
            </a:r>
            <a:r>
              <a:rPr lang="en-GB" sz="2400" dirty="0"/>
              <a:t> „</a:t>
            </a:r>
            <a:r>
              <a:rPr lang="en-GB" sz="2400" dirty="0" err="1"/>
              <a:t>Правилно</a:t>
            </a:r>
            <a:r>
              <a:rPr lang="en-GB" sz="2400" dirty="0"/>
              <a:t> </a:t>
            </a:r>
            <a:r>
              <a:rPr lang="en-GB" sz="2400" dirty="0" err="1"/>
              <a:t>управљање</a:t>
            </a:r>
            <a:r>
              <a:rPr lang="en-GB" sz="2400" dirty="0"/>
              <a:t> и </a:t>
            </a:r>
            <a:r>
              <a:rPr lang="en-GB" sz="2400" dirty="0" err="1"/>
              <a:t>коначно</a:t>
            </a:r>
            <a:r>
              <a:rPr lang="en-GB" sz="2400" dirty="0"/>
              <a:t> </a:t>
            </a:r>
            <a:r>
              <a:rPr lang="en-GB" sz="2400" dirty="0" err="1"/>
              <a:t>одлагање</a:t>
            </a:r>
            <a:r>
              <a:rPr lang="en-GB" sz="2400" dirty="0"/>
              <a:t> PCB“, а </a:t>
            </a:r>
            <a:r>
              <a:rPr lang="en-GB" sz="2400" dirty="0" err="1"/>
              <a:t>могуће</a:t>
            </a:r>
            <a:r>
              <a:rPr lang="en-GB" sz="2400" dirty="0"/>
              <a:t> </a:t>
            </a:r>
            <a:r>
              <a:rPr lang="en-GB" sz="2400" dirty="0" err="1"/>
              <a:t>је</a:t>
            </a:r>
            <a:r>
              <a:rPr lang="en-GB" sz="2400" dirty="0"/>
              <a:t> </a:t>
            </a:r>
            <a:r>
              <a:rPr lang="en-GB" sz="2400" dirty="0" err="1"/>
              <a:t>да</a:t>
            </a:r>
            <a:r>
              <a:rPr lang="en-GB" sz="2400" dirty="0"/>
              <a:t> </a:t>
            </a:r>
            <a:r>
              <a:rPr lang="en-GB" sz="2400" dirty="0" err="1"/>
              <a:t>ће</a:t>
            </a:r>
            <a:r>
              <a:rPr lang="en-GB" sz="2400" dirty="0"/>
              <a:t> </a:t>
            </a:r>
            <a:r>
              <a:rPr lang="en-GB" sz="2400" dirty="0" err="1"/>
              <a:t>за</a:t>
            </a:r>
            <a:r>
              <a:rPr lang="en-GB" sz="2400" dirty="0"/>
              <a:t> </a:t>
            </a:r>
            <a:r>
              <a:rPr lang="en-GB" sz="2400" dirty="0" err="1"/>
              <a:t>пуну</a:t>
            </a:r>
            <a:r>
              <a:rPr lang="en-GB" sz="2400" dirty="0"/>
              <a:t> </a:t>
            </a:r>
            <a:r>
              <a:rPr lang="en-GB" sz="2400" dirty="0" err="1"/>
              <a:t>реализацију</a:t>
            </a:r>
            <a:r>
              <a:rPr lang="en-GB" sz="2400" dirty="0"/>
              <a:t> </a:t>
            </a:r>
            <a:r>
              <a:rPr lang="en-GB" sz="2400" dirty="0" err="1"/>
              <a:t>бити</a:t>
            </a:r>
            <a:r>
              <a:rPr lang="en-GB" sz="2400" dirty="0"/>
              <a:t> </a:t>
            </a:r>
            <a:r>
              <a:rPr lang="en-GB" sz="2400" dirty="0" err="1"/>
              <a:t>потребан</a:t>
            </a:r>
            <a:r>
              <a:rPr lang="en-GB" sz="2400" dirty="0"/>
              <a:t> </a:t>
            </a:r>
            <a:r>
              <a:rPr lang="en-GB" sz="2400" dirty="0" err="1"/>
              <a:t>прелазни</a:t>
            </a:r>
            <a:r>
              <a:rPr lang="en-GB" sz="2400" dirty="0"/>
              <a:t> </a:t>
            </a:r>
            <a:r>
              <a:rPr lang="en-GB" sz="2400" dirty="0" err="1"/>
              <a:t>период</a:t>
            </a:r>
            <a:r>
              <a:rPr lang="en-GB" sz="2400" dirty="0"/>
              <a:t>. </a:t>
            </a:r>
            <a:r>
              <a:rPr lang="en-GB" sz="2400" dirty="0" err="1"/>
              <a:t>Тачан</a:t>
            </a:r>
            <a:r>
              <a:rPr lang="en-GB" sz="2400" dirty="0"/>
              <a:t> </a:t>
            </a:r>
            <a:r>
              <a:rPr lang="en-GB" sz="2400" dirty="0" err="1"/>
              <a:t>датум</a:t>
            </a:r>
            <a:r>
              <a:rPr lang="en-GB" sz="2400" dirty="0"/>
              <a:t> </a:t>
            </a:r>
            <a:r>
              <a:rPr lang="en-GB" sz="2400" dirty="0" err="1"/>
              <a:t>за</a:t>
            </a:r>
            <a:r>
              <a:rPr lang="en-GB" sz="2400" dirty="0"/>
              <a:t> </a:t>
            </a:r>
            <a:r>
              <a:rPr lang="en-GB" sz="2400" dirty="0" err="1"/>
              <a:t>пуну</a:t>
            </a:r>
            <a:r>
              <a:rPr lang="en-GB" sz="2400" dirty="0"/>
              <a:t> </a:t>
            </a:r>
            <a:r>
              <a:rPr lang="en-GB" sz="2400" dirty="0" err="1"/>
              <a:t>имплементацију</a:t>
            </a:r>
            <a:r>
              <a:rPr lang="en-GB" sz="2400" dirty="0"/>
              <a:t> </a:t>
            </a:r>
            <a:r>
              <a:rPr lang="en-GB" sz="2400" dirty="0" err="1"/>
              <a:t>директиве</a:t>
            </a:r>
            <a:r>
              <a:rPr lang="en-GB" sz="2400" dirty="0"/>
              <a:t> </a:t>
            </a:r>
            <a:r>
              <a:rPr lang="en-GB" sz="2400" dirty="0" err="1"/>
              <a:t>биће</a:t>
            </a:r>
            <a:r>
              <a:rPr lang="en-GB" sz="2400" dirty="0"/>
              <a:t> </a:t>
            </a:r>
            <a:r>
              <a:rPr lang="en-GB" sz="2400" dirty="0" err="1"/>
              <a:t>дефинисан</a:t>
            </a:r>
            <a:r>
              <a:rPr lang="en-GB" sz="2400" dirty="0"/>
              <a:t> </a:t>
            </a:r>
            <a:r>
              <a:rPr lang="en-GB" sz="2400" dirty="0" err="1"/>
              <a:t>кроз</a:t>
            </a:r>
            <a:r>
              <a:rPr lang="en-GB" sz="2400" dirty="0"/>
              <a:t> </a:t>
            </a:r>
            <a:r>
              <a:rPr lang="en-GB" sz="2400" dirty="0" err="1" smtClean="0"/>
              <a:t>пројекат</a:t>
            </a:r>
            <a:r>
              <a:rPr lang="sr-Cyrl-RS" sz="2400" dirty="0" smtClean="0"/>
              <a:t>, а</a:t>
            </a:r>
            <a:r>
              <a:rPr lang="en-GB" sz="2400" dirty="0" smtClean="0"/>
              <a:t> </a:t>
            </a:r>
            <a:r>
              <a:rPr lang="en-GB" sz="2400" dirty="0" err="1" smtClean="0"/>
              <a:t>могуће</a:t>
            </a:r>
            <a:r>
              <a:rPr lang="en-GB" sz="2400" dirty="0" smtClean="0"/>
              <a:t> </a:t>
            </a:r>
            <a:r>
              <a:rPr lang="en-GB" sz="2400" dirty="0" err="1"/>
              <a:t>је</a:t>
            </a:r>
            <a:r>
              <a:rPr lang="en-GB" sz="2400" dirty="0"/>
              <a:t> </a:t>
            </a:r>
            <a:r>
              <a:rPr lang="en-GB" sz="2400" dirty="0" err="1"/>
              <a:t>да</a:t>
            </a:r>
            <a:r>
              <a:rPr lang="en-GB" sz="2400" dirty="0"/>
              <a:t> </a:t>
            </a:r>
            <a:r>
              <a:rPr lang="en-GB" sz="2400" dirty="0" err="1"/>
              <a:t>ће</a:t>
            </a:r>
            <a:r>
              <a:rPr lang="en-GB" sz="2400" dirty="0"/>
              <a:t> </a:t>
            </a:r>
            <a:r>
              <a:rPr lang="sr-Cyrl-RS" sz="2400" dirty="0" smtClean="0"/>
              <a:t>бити потребан </a:t>
            </a:r>
            <a:r>
              <a:rPr lang="en-GB" sz="2400" b="1" dirty="0" err="1" smtClean="0"/>
              <a:t>прелазни</a:t>
            </a:r>
            <a:r>
              <a:rPr lang="en-GB" sz="2400" b="1" dirty="0" smtClean="0"/>
              <a:t> </a:t>
            </a:r>
            <a:r>
              <a:rPr lang="en-GB" sz="2400" b="1" dirty="0" err="1" smtClean="0"/>
              <a:t>период</a:t>
            </a:r>
            <a:endParaRPr lang="en-US" sz="2400" dirty="0"/>
          </a:p>
        </p:txBody>
      </p:sp>
    </p:spTree>
    <p:extLst>
      <p:ext uri="{BB962C8B-B14F-4D97-AF65-F5344CB8AC3E}">
        <p14:creationId xmlns:p14="http://schemas.microsoft.com/office/powerpoint/2010/main" val="8129803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67076155"/>
              </p:ext>
            </p:extLst>
          </p:nvPr>
        </p:nvGraphicFramePr>
        <p:xfrm>
          <a:off x="768929" y="571499"/>
          <a:ext cx="10796151" cy="5705034"/>
        </p:xfrm>
        <a:graphic>
          <a:graphicData uri="http://schemas.openxmlformats.org/drawingml/2006/table">
            <a:tbl>
              <a:tblPr firstRow="1" firstCol="1" bandRow="1">
                <a:tableStyleId>{5C22544A-7EE6-4342-B048-85BDC9FD1C3A}</a:tableStyleId>
              </a:tblPr>
              <a:tblGrid>
                <a:gridCol w="5350057"/>
                <a:gridCol w="896860"/>
                <a:gridCol w="896860"/>
                <a:gridCol w="929327"/>
                <a:gridCol w="896860"/>
                <a:gridCol w="929327"/>
                <a:gridCol w="896860"/>
              </a:tblGrid>
              <a:tr h="720666">
                <a:tc>
                  <a:txBody>
                    <a:bodyPr/>
                    <a:lstStyle/>
                    <a:p>
                      <a:pPr marL="0" marR="0" algn="ctr">
                        <a:spcBef>
                          <a:spcPts val="600"/>
                        </a:spcBef>
                        <a:spcAft>
                          <a:spcPts val="600"/>
                        </a:spcAft>
                      </a:pPr>
                      <a:r>
                        <a:rPr lang="sr-Cyrl-RS" sz="1000" dirty="0">
                          <a:effectLst/>
                        </a:rPr>
                        <a:t>УПРАВЉАЊЕ ОТПАДОМ</a:t>
                      </a:r>
                      <a:endParaRPr lang="en-US" sz="1000" dirty="0">
                        <a:effectLst/>
                        <a:latin typeface="Times"/>
                        <a:ea typeface="Times New Roman"/>
                        <a:cs typeface="Times New Roman"/>
                      </a:endParaRPr>
                    </a:p>
                  </a:txBody>
                  <a:tcPr marL="56166" marR="56166" marT="0" marB="0"/>
                </a:tc>
                <a:tc gridSpan="6">
                  <a:txBody>
                    <a:bodyPr/>
                    <a:lstStyle/>
                    <a:p>
                      <a:pPr marL="0" marR="0" algn="ctr">
                        <a:spcBef>
                          <a:spcPts val="600"/>
                        </a:spcBef>
                        <a:spcAft>
                          <a:spcPts val="600"/>
                        </a:spcAft>
                      </a:pPr>
                      <a:r>
                        <a:rPr lang="sr-Cyrl-RS" sz="1000" dirty="0">
                          <a:effectLst/>
                        </a:rPr>
                        <a:t>Рокови транспозиције</a:t>
                      </a:r>
                      <a:endParaRPr lang="en-US" sz="1000" dirty="0">
                        <a:effectLst/>
                        <a:latin typeface="Times"/>
                        <a:ea typeface="Times New Roman"/>
                        <a:cs typeface="Times New Roman"/>
                      </a:endParaRPr>
                    </a:p>
                  </a:txBody>
                  <a:tcPr marL="56166" marR="56166"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51541">
                <a:tc>
                  <a:txBody>
                    <a:bodyPr/>
                    <a:lstStyle/>
                    <a:p>
                      <a:pPr marL="0" marR="0" algn="ctr">
                        <a:spcBef>
                          <a:spcPts val="600"/>
                        </a:spcBef>
                        <a:spcAft>
                          <a:spcPts val="600"/>
                        </a:spcAft>
                      </a:pPr>
                      <a:r>
                        <a:rPr lang="sr-Cyrl-RS" sz="1000">
                          <a:effectLst/>
                        </a:rPr>
                        <a:t>ЕУ законодавство</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sr-Cyrl-RS" sz="1000">
                          <a:effectLst/>
                        </a:rPr>
                        <a:t>2015</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sr-Cyrl-RS" sz="1000">
                          <a:effectLst/>
                        </a:rPr>
                        <a:t>2016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sr-Cyrl-RS" sz="1000">
                          <a:effectLst/>
                        </a:rPr>
                        <a:t>2017</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sr-Cyrl-RS" sz="1000">
                          <a:effectLst/>
                        </a:rPr>
                        <a:t>2018</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sr-Cyrl-RS" sz="1000">
                          <a:effectLst/>
                        </a:rPr>
                        <a:t>2019</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sr-Cyrl-RS" sz="1000">
                          <a:effectLst/>
                        </a:rPr>
                        <a:t>2020</a:t>
                      </a:r>
                      <a:endParaRPr lang="en-US" sz="1000">
                        <a:effectLst/>
                        <a:latin typeface="Times"/>
                        <a:ea typeface="Times New Roman"/>
                        <a:cs typeface="Times New Roman"/>
                      </a:endParaRPr>
                    </a:p>
                  </a:txBody>
                  <a:tcPr marL="56166" marR="56166" marT="0" marB="0"/>
                </a:tc>
              </a:tr>
              <a:tr h="351541">
                <a:tc>
                  <a:txBody>
                    <a:bodyPr/>
                    <a:lstStyle/>
                    <a:p>
                      <a:pPr marL="0" marR="0" algn="just">
                        <a:spcBef>
                          <a:spcPts val="600"/>
                        </a:spcBef>
                        <a:spcAft>
                          <a:spcPts val="600"/>
                        </a:spcAft>
                      </a:pPr>
                      <a:r>
                        <a:rPr lang="sr-Cyrl-RS" sz="1000" dirty="0">
                          <a:effectLst/>
                        </a:rPr>
                        <a:t>Оквирна Директива о отпаду 2008/98/ЕК</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253120">
                <a:tc>
                  <a:txBody>
                    <a:bodyPr/>
                    <a:lstStyle/>
                    <a:p>
                      <a:pPr marL="0" marR="0" algn="just">
                        <a:spcBef>
                          <a:spcPts val="600"/>
                        </a:spcBef>
                        <a:spcAft>
                          <a:spcPts val="600"/>
                        </a:spcAft>
                      </a:pPr>
                      <a:r>
                        <a:rPr lang="sr-Cyrl-RS" sz="1000" dirty="0">
                          <a:effectLst/>
                        </a:rPr>
                        <a:t>Директива о депонијама 99/31/ЕК</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351541">
                <a:tc>
                  <a:txBody>
                    <a:bodyPr/>
                    <a:lstStyle/>
                    <a:p>
                      <a:pPr marL="0" marR="0" algn="just">
                        <a:spcBef>
                          <a:spcPts val="600"/>
                        </a:spcBef>
                        <a:spcAft>
                          <a:spcPts val="600"/>
                        </a:spcAft>
                      </a:pPr>
                      <a:r>
                        <a:rPr lang="sr-Cyrl-RS" sz="1000" dirty="0">
                          <a:effectLst/>
                        </a:rPr>
                        <a:t>Директива о батеријама 2006/66/ЕК </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371882">
                <a:tc>
                  <a:txBody>
                    <a:bodyPr/>
                    <a:lstStyle/>
                    <a:p>
                      <a:pPr marL="0" marR="0" algn="just">
                        <a:spcBef>
                          <a:spcPts val="600"/>
                        </a:spcBef>
                        <a:spcAft>
                          <a:spcPts val="600"/>
                        </a:spcAft>
                      </a:pPr>
                      <a:r>
                        <a:rPr lang="sr-Cyrl-RS" sz="1000" dirty="0">
                          <a:effectLst/>
                        </a:rPr>
                        <a:t>Директива о одлагању PCB и PCT 96/59/ЕК</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253120">
                <a:tc>
                  <a:txBody>
                    <a:bodyPr/>
                    <a:lstStyle/>
                    <a:p>
                      <a:pPr marL="0" marR="0" algn="just">
                        <a:spcBef>
                          <a:spcPts val="600"/>
                        </a:spcBef>
                        <a:spcAft>
                          <a:spcPts val="600"/>
                        </a:spcAft>
                      </a:pPr>
                      <a:r>
                        <a:rPr lang="en-GB" sz="1000">
                          <a:effectLst/>
                        </a:rPr>
                        <a:t>ROH’s </a:t>
                      </a:r>
                      <a:r>
                        <a:rPr lang="sr-Cyrl-RS" sz="1000">
                          <a:effectLst/>
                        </a:rPr>
                        <a:t>Директива 2002/95/ЕК</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351541">
                <a:tc>
                  <a:txBody>
                    <a:bodyPr/>
                    <a:lstStyle/>
                    <a:p>
                      <a:pPr marL="0" marR="0" algn="just">
                        <a:spcBef>
                          <a:spcPts val="600"/>
                        </a:spcBef>
                        <a:spcAft>
                          <a:spcPts val="600"/>
                        </a:spcAft>
                      </a:pPr>
                      <a:r>
                        <a:rPr lang="sr-Cyrl-RS" sz="1000" dirty="0">
                          <a:effectLst/>
                        </a:rPr>
                        <a:t>Директива о елекричном и електронском отпаду 2012/19/ЕУ</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351541">
                <a:tc>
                  <a:txBody>
                    <a:bodyPr/>
                    <a:lstStyle/>
                    <a:p>
                      <a:pPr marL="0" marR="0" algn="just">
                        <a:spcBef>
                          <a:spcPts val="600"/>
                        </a:spcBef>
                        <a:spcAft>
                          <a:spcPts val="600"/>
                        </a:spcAft>
                      </a:pPr>
                      <a:r>
                        <a:rPr lang="sr-Cyrl-RS" sz="1000" dirty="0">
                          <a:effectLst/>
                        </a:rPr>
                        <a:t>Диркетива о отпадним возила 2000/53/ЕК</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527311">
                <a:tc>
                  <a:txBody>
                    <a:bodyPr/>
                    <a:lstStyle/>
                    <a:p>
                      <a:pPr marL="0" marR="0" algn="just">
                        <a:spcBef>
                          <a:spcPts val="600"/>
                        </a:spcBef>
                        <a:spcAft>
                          <a:spcPts val="600"/>
                        </a:spcAft>
                      </a:pPr>
                      <a:r>
                        <a:rPr lang="sr-Cyrl-RS" sz="1000" dirty="0">
                          <a:effectLst/>
                        </a:rPr>
                        <a:t>Директива о амбалажи и амбалажном отпаду 94/62/ЕК (потпуна транспозиција 2010)</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878851">
                <a:tc>
                  <a:txBody>
                    <a:bodyPr/>
                    <a:lstStyle/>
                    <a:p>
                      <a:pPr marL="0" marR="0" algn="just">
                        <a:spcBef>
                          <a:spcPts val="600"/>
                        </a:spcBef>
                        <a:spcAft>
                          <a:spcPts val="600"/>
                        </a:spcAft>
                      </a:pPr>
                      <a:r>
                        <a:rPr lang="sr-Cyrl-RS" sz="1000" dirty="0">
                          <a:effectLst/>
                        </a:rPr>
                        <a:t>Директива о отпаду из екстрактивних индустрија 2006/21/ЕК </a:t>
                      </a:r>
                      <a:endParaRPr lang="en-US" sz="1000" dirty="0">
                        <a:effectLst/>
                      </a:endParaRPr>
                    </a:p>
                    <a:p>
                      <a:pPr marL="0" marR="0" algn="just">
                        <a:spcBef>
                          <a:spcPts val="600"/>
                        </a:spcBef>
                        <a:spcAft>
                          <a:spcPts val="600"/>
                        </a:spcAft>
                      </a:pPr>
                      <a:r>
                        <a:rPr lang="sr-Cyrl-RS" sz="1000" dirty="0">
                          <a:effectLst/>
                        </a:rPr>
                        <a:t>(рударски отпад )</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415068">
                <a:tc>
                  <a:txBody>
                    <a:bodyPr/>
                    <a:lstStyle/>
                    <a:p>
                      <a:pPr marL="0" marR="0" algn="just">
                        <a:spcBef>
                          <a:spcPts val="600"/>
                        </a:spcBef>
                        <a:spcAft>
                          <a:spcPts val="600"/>
                        </a:spcAft>
                      </a:pPr>
                      <a:r>
                        <a:rPr lang="sr-Cyrl-RS" sz="1000" dirty="0">
                          <a:effectLst/>
                        </a:rPr>
                        <a:t>Уредба о прекограничном кретању отпада 1013/2006/ЕК</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r>
              <a:tr h="527311">
                <a:tc>
                  <a:txBody>
                    <a:bodyPr/>
                    <a:lstStyle/>
                    <a:p>
                      <a:pPr marL="0" marR="0" algn="just">
                        <a:spcBef>
                          <a:spcPts val="600"/>
                        </a:spcBef>
                        <a:spcAft>
                          <a:spcPts val="600"/>
                        </a:spcAft>
                      </a:pPr>
                      <a:r>
                        <a:rPr lang="en-GB" sz="1000" dirty="0" err="1">
                          <a:effectLst/>
                        </a:rPr>
                        <a:t>PoPs</a:t>
                      </a:r>
                      <a:r>
                        <a:rPr lang="en-GB" sz="1000" dirty="0">
                          <a:effectLst/>
                        </a:rPr>
                        <a:t> </a:t>
                      </a:r>
                      <a:r>
                        <a:rPr lang="sr-Cyrl-RS" sz="1000" dirty="0">
                          <a:effectLst/>
                        </a:rPr>
                        <a:t>Уредба 850/2004/ЕК</a:t>
                      </a:r>
                      <a:endParaRPr lang="en-US" sz="1000" dirty="0">
                        <a:effectLst/>
                      </a:endParaRPr>
                    </a:p>
                    <a:p>
                      <a:pPr marL="0" marR="0" algn="just">
                        <a:spcBef>
                          <a:spcPts val="600"/>
                        </a:spcBef>
                        <a:spcAft>
                          <a:spcPts val="600"/>
                        </a:spcAft>
                      </a:pPr>
                      <a:r>
                        <a:rPr lang="sr-Cyrl-RS" sz="1000" dirty="0">
                          <a:effectLst/>
                        </a:rPr>
                        <a:t> </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r>
                        <a:rPr lang="sr-Latn-RS" sz="1000" dirty="0" smtClean="0">
                          <a:effectLst/>
                        </a:rPr>
                        <a:t>x</a:t>
                      </a:r>
                      <a:endParaRPr lang="en-US" sz="1000" dirty="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a:effectLst/>
                        </a:rPr>
                        <a:t> </a:t>
                      </a:r>
                      <a:endParaRPr lang="en-US" sz="1000">
                        <a:effectLst/>
                        <a:latin typeface="Times"/>
                        <a:ea typeface="Times New Roman"/>
                        <a:cs typeface="Times New Roman"/>
                      </a:endParaRPr>
                    </a:p>
                  </a:txBody>
                  <a:tcPr marL="56166" marR="56166" marT="0" marB="0"/>
                </a:tc>
                <a:tc>
                  <a:txBody>
                    <a:bodyPr/>
                    <a:lstStyle/>
                    <a:p>
                      <a:pPr marL="0" marR="0" algn="just">
                        <a:spcBef>
                          <a:spcPts val="600"/>
                        </a:spcBef>
                        <a:spcAft>
                          <a:spcPts val="600"/>
                        </a:spcAft>
                      </a:pPr>
                      <a:r>
                        <a:rPr lang="en-GB" sz="1000" dirty="0">
                          <a:effectLst/>
                        </a:rPr>
                        <a:t> </a:t>
                      </a:r>
                      <a:endParaRPr lang="en-US" sz="1000" dirty="0">
                        <a:effectLst/>
                        <a:latin typeface="Times"/>
                        <a:ea typeface="Times New Roman"/>
                        <a:cs typeface="Times New Roman"/>
                      </a:endParaRPr>
                    </a:p>
                  </a:txBody>
                  <a:tcPr marL="56166" marR="56166" marT="0" marB="0"/>
                </a:tc>
              </a:tr>
            </a:tbl>
          </a:graphicData>
        </a:graphic>
      </p:graphicFrame>
      <p:sp>
        <p:nvSpPr>
          <p:cNvPr id="3" name="Rectangle 1"/>
          <p:cNvSpPr>
            <a:spLocks noChangeArrowheads="1"/>
          </p:cNvSpPr>
          <p:nvPr/>
        </p:nvSpPr>
        <p:spPr bwMode="auto">
          <a:xfrm>
            <a:off x="1777668" y="111712"/>
            <a:ext cx="321434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1" u="none" strike="noStrike" cap="none" normalizeH="0" baseline="0" dirty="0" err="1"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Табела</a:t>
            </a:r>
            <a:r>
              <a:rPr kumimoji="0" lang="en-GB" altLang="en-US" sz="2000" b="0" i="1"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 </a:t>
            </a:r>
            <a:r>
              <a:rPr kumimoji="0" lang="en-GB" altLang="en-US" sz="2000" b="0" i="1" u="none" strike="noStrike" cap="none" normalizeH="0" baseline="0" dirty="0" err="1"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План</a:t>
            </a:r>
            <a:r>
              <a:rPr kumimoji="0" lang="en-GB" altLang="en-US" sz="2000" b="0" i="1" u="none" strike="noStrike" cap="none" normalizeH="0" baseline="0" dirty="0"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 </a:t>
            </a:r>
            <a:r>
              <a:rPr kumimoji="0" lang="en-GB" altLang="en-US" sz="2000" b="0" i="1" u="none" strike="noStrike" cap="none" normalizeH="0" baseline="0" dirty="0" err="1" smtClean="0">
                <a:ln>
                  <a:noFill/>
                </a:ln>
                <a:solidFill>
                  <a:schemeClr val="tx1"/>
                </a:solidFill>
                <a:effectLst/>
                <a:latin typeface="Times New Roman" panose="02020603050405020304" pitchFamily="18" charset="0"/>
                <a:ea typeface="Times New Roman" pitchFamily="18" charset="0"/>
                <a:cs typeface="Times New Roman" panose="02020603050405020304" pitchFamily="18" charset="0"/>
              </a:rPr>
              <a:t>транспозиције</a:t>
            </a:r>
            <a:endParaRPr kumimoji="0" lang="en-US" altLang="en-US"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33910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40360648"/>
              </p:ext>
            </p:extLst>
          </p:nvPr>
        </p:nvGraphicFramePr>
        <p:xfrm>
          <a:off x="584791" y="448692"/>
          <a:ext cx="11270511" cy="6143034"/>
        </p:xfrm>
        <a:graphic>
          <a:graphicData uri="http://schemas.openxmlformats.org/drawingml/2006/table">
            <a:tbl>
              <a:tblPr firstRow="1" firstCol="1" bandRow="1" bandCol="1">
                <a:tableStyleId>{5C22544A-7EE6-4342-B048-85BDC9FD1C3A}</a:tableStyleId>
              </a:tblPr>
              <a:tblGrid>
                <a:gridCol w="3943973"/>
                <a:gridCol w="2584591"/>
                <a:gridCol w="4741947"/>
              </a:tblGrid>
              <a:tr h="194620">
                <a:tc>
                  <a:txBody>
                    <a:bodyPr/>
                    <a:lstStyle/>
                    <a:p>
                      <a:pPr marL="0" marR="0" algn="l">
                        <a:spcBef>
                          <a:spcPts val="1000"/>
                        </a:spcBef>
                        <a:spcAft>
                          <a:spcPts val="1000"/>
                        </a:spcAft>
                      </a:pPr>
                      <a:r>
                        <a:rPr lang="en-GB" sz="1400" dirty="0" err="1">
                          <a:effectLst/>
                        </a:rPr>
                        <a:t>Пропис</a:t>
                      </a:r>
                      <a:r>
                        <a:rPr lang="en-GB" sz="1400" dirty="0">
                          <a:effectLst/>
                        </a:rPr>
                        <a:t> ЕУ</a:t>
                      </a:r>
                      <a:endParaRPr lang="en-US" sz="1400" dirty="0">
                        <a:effectLst/>
                        <a:latin typeface="Times"/>
                        <a:ea typeface="Times New Roman"/>
                        <a:cs typeface="Times New Roman"/>
                      </a:endParaRPr>
                    </a:p>
                  </a:txBody>
                  <a:tcPr marL="55946" marR="55946" marT="0" marB="0" anchor="ctr"/>
                </a:tc>
                <a:tc>
                  <a:txBody>
                    <a:bodyPr/>
                    <a:lstStyle/>
                    <a:p>
                      <a:pPr marL="0" marR="0" algn="l">
                        <a:spcBef>
                          <a:spcPts val="1000"/>
                        </a:spcBef>
                        <a:spcAft>
                          <a:spcPts val="1000"/>
                        </a:spcAft>
                      </a:pPr>
                      <a:r>
                        <a:rPr lang="en-GB" sz="1400">
                          <a:effectLst/>
                        </a:rPr>
                        <a:t>Рок за имплементацију</a:t>
                      </a:r>
                      <a:endParaRPr lang="en-US" sz="1400">
                        <a:effectLst/>
                        <a:latin typeface="Times"/>
                        <a:ea typeface="Times New Roman"/>
                        <a:cs typeface="Times New Roman"/>
                      </a:endParaRPr>
                    </a:p>
                  </a:txBody>
                  <a:tcPr marL="55946" marR="55946" marT="0" marB="0" anchor="ctr"/>
                </a:tc>
                <a:tc>
                  <a:txBody>
                    <a:bodyPr/>
                    <a:lstStyle/>
                    <a:p>
                      <a:pPr marL="0" marR="0" algn="l">
                        <a:spcBef>
                          <a:spcPts val="1000"/>
                        </a:spcBef>
                        <a:spcAft>
                          <a:spcPts val="1000"/>
                        </a:spcAft>
                      </a:pPr>
                      <a:r>
                        <a:rPr lang="en-GB" sz="1400">
                          <a:effectLst/>
                        </a:rPr>
                        <a:t>Коментари </a:t>
                      </a:r>
                      <a:endParaRPr lang="en-US" sz="1400">
                        <a:effectLst/>
                        <a:latin typeface="Times"/>
                        <a:ea typeface="Times New Roman"/>
                        <a:cs typeface="Times New Roman"/>
                      </a:endParaRPr>
                    </a:p>
                  </a:txBody>
                  <a:tcPr marL="55946" marR="55946" marT="0" marB="0" anchor="ctr"/>
                </a:tc>
              </a:tr>
              <a:tr h="389240">
                <a:tc>
                  <a:txBody>
                    <a:bodyPr/>
                    <a:lstStyle/>
                    <a:p>
                      <a:pPr marL="0" marR="0" algn="l">
                        <a:spcBef>
                          <a:spcPts val="1000"/>
                        </a:spcBef>
                        <a:spcAft>
                          <a:spcPts val="1000"/>
                        </a:spcAft>
                      </a:pPr>
                      <a:r>
                        <a:rPr lang="en-GB" sz="1400" dirty="0" err="1">
                          <a:effectLst/>
                        </a:rPr>
                        <a:t>Оквирна</a:t>
                      </a:r>
                      <a:r>
                        <a:rPr lang="en-GB" sz="1400" dirty="0">
                          <a:effectLst/>
                        </a:rPr>
                        <a:t> </a:t>
                      </a:r>
                      <a:r>
                        <a:rPr lang="en-GB" sz="1400" dirty="0" err="1">
                          <a:effectLst/>
                        </a:rPr>
                        <a:t>директива</a:t>
                      </a:r>
                      <a:r>
                        <a:rPr lang="en-GB" sz="1400" dirty="0">
                          <a:effectLst/>
                        </a:rPr>
                        <a:t> о </a:t>
                      </a:r>
                      <a:r>
                        <a:rPr lang="en-GB" sz="1400" dirty="0" err="1">
                          <a:effectLst/>
                        </a:rPr>
                        <a:t>отпаду</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smtClean="0">
                          <a:effectLst/>
                        </a:rPr>
                        <a:t>203</a:t>
                      </a:r>
                      <a:r>
                        <a:rPr lang="sr-Cyrl-RS" sz="1400" dirty="0" smtClean="0">
                          <a:effectLst/>
                        </a:rPr>
                        <a:t>2-2034</a:t>
                      </a:r>
                      <a:r>
                        <a:rPr lang="en-GB" sz="1400" dirty="0" smtClean="0">
                          <a:effectLst/>
                        </a:rPr>
                        <a:t>.</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a:effectLst/>
                        </a:rPr>
                        <a:t>Подлеже ревизији након израде специфичних планова имплементације</a:t>
                      </a:r>
                      <a:endParaRPr lang="en-US" sz="1400">
                        <a:effectLst/>
                        <a:latin typeface="Times"/>
                        <a:ea typeface="Times New Roman"/>
                        <a:cs typeface="Times New Roman"/>
                      </a:endParaRPr>
                    </a:p>
                  </a:txBody>
                  <a:tcPr marL="55946" marR="55946" marT="0" marB="0"/>
                </a:tc>
              </a:tr>
              <a:tr h="389240">
                <a:tc>
                  <a:txBody>
                    <a:bodyPr/>
                    <a:lstStyle/>
                    <a:p>
                      <a:pPr marL="0" marR="0" algn="l">
                        <a:spcBef>
                          <a:spcPts val="1000"/>
                        </a:spcBef>
                        <a:spcAft>
                          <a:spcPts val="1000"/>
                        </a:spcAft>
                      </a:pPr>
                      <a:r>
                        <a:rPr lang="en-GB" sz="1400" dirty="0" err="1">
                          <a:effectLst/>
                        </a:rPr>
                        <a:t>Директива</a:t>
                      </a:r>
                      <a:r>
                        <a:rPr lang="en-GB" sz="1400" dirty="0">
                          <a:effectLst/>
                        </a:rPr>
                        <a:t> о </a:t>
                      </a:r>
                      <a:r>
                        <a:rPr lang="en-GB" sz="1400" dirty="0" err="1">
                          <a:effectLst/>
                        </a:rPr>
                        <a:t>амбалажи</a:t>
                      </a:r>
                      <a:r>
                        <a:rPr lang="en-GB" sz="1400" dirty="0">
                          <a:effectLst/>
                        </a:rPr>
                        <a:t> и </a:t>
                      </a:r>
                      <a:r>
                        <a:rPr lang="en-GB" sz="1400" dirty="0" err="1">
                          <a:effectLst/>
                        </a:rPr>
                        <a:t>амбалажном</a:t>
                      </a:r>
                      <a:r>
                        <a:rPr lang="en-GB" sz="1400" dirty="0">
                          <a:effectLst/>
                        </a:rPr>
                        <a:t> </a:t>
                      </a:r>
                      <a:r>
                        <a:rPr lang="en-GB" sz="1400" dirty="0" err="1">
                          <a:effectLst/>
                        </a:rPr>
                        <a:t>отпаду</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a:effectLst/>
                        </a:rPr>
                        <a:t>2020.</a:t>
                      </a:r>
                      <a:endParaRPr lang="en-US" sz="140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Подлеже</a:t>
                      </a:r>
                      <a:r>
                        <a:rPr lang="en-GB" sz="1400" dirty="0">
                          <a:effectLst/>
                        </a:rPr>
                        <a:t> </a:t>
                      </a:r>
                      <a:r>
                        <a:rPr lang="en-GB" sz="1400" dirty="0" err="1">
                          <a:effectLst/>
                        </a:rPr>
                        <a:t>ревизији</a:t>
                      </a:r>
                      <a:r>
                        <a:rPr lang="en-GB" sz="1400" dirty="0">
                          <a:effectLst/>
                        </a:rPr>
                        <a:t> </a:t>
                      </a:r>
                      <a:r>
                        <a:rPr lang="en-GB" sz="1400" dirty="0" err="1">
                          <a:effectLst/>
                        </a:rPr>
                        <a:t>након</a:t>
                      </a:r>
                      <a:r>
                        <a:rPr lang="en-GB" sz="1400" dirty="0">
                          <a:effectLst/>
                        </a:rPr>
                        <a:t> </a:t>
                      </a:r>
                      <a:r>
                        <a:rPr lang="en-GB" sz="1400" dirty="0" err="1">
                          <a:effectLst/>
                        </a:rPr>
                        <a:t>израде</a:t>
                      </a:r>
                      <a:r>
                        <a:rPr lang="en-GB" sz="1400" dirty="0">
                          <a:effectLst/>
                        </a:rPr>
                        <a:t> </a:t>
                      </a:r>
                      <a:r>
                        <a:rPr lang="en-GB" sz="1400" dirty="0" err="1">
                          <a:effectLst/>
                        </a:rPr>
                        <a:t>специфичних</a:t>
                      </a:r>
                      <a:r>
                        <a:rPr lang="en-GB" sz="1400" dirty="0">
                          <a:effectLst/>
                        </a:rPr>
                        <a:t> </a:t>
                      </a:r>
                      <a:r>
                        <a:rPr lang="en-GB" sz="1400" dirty="0" err="1">
                          <a:effectLst/>
                        </a:rPr>
                        <a:t>планова</a:t>
                      </a:r>
                      <a:r>
                        <a:rPr lang="en-GB" sz="1400" dirty="0">
                          <a:effectLst/>
                        </a:rPr>
                        <a:t> </a:t>
                      </a:r>
                      <a:r>
                        <a:rPr lang="en-GB" sz="1400" dirty="0" err="1">
                          <a:effectLst/>
                        </a:rPr>
                        <a:t>имплементације</a:t>
                      </a:r>
                      <a:endParaRPr lang="en-US" sz="1400" dirty="0">
                        <a:effectLst/>
                        <a:latin typeface="Times"/>
                        <a:ea typeface="Times New Roman"/>
                        <a:cs typeface="Times New Roman"/>
                      </a:endParaRPr>
                    </a:p>
                  </a:txBody>
                  <a:tcPr marL="55946" marR="55946" marT="0" marB="0"/>
                </a:tc>
              </a:tr>
              <a:tr h="1102848">
                <a:tc>
                  <a:txBody>
                    <a:bodyPr/>
                    <a:lstStyle/>
                    <a:p>
                      <a:pPr marL="0" marR="0" algn="l">
                        <a:spcBef>
                          <a:spcPts val="1000"/>
                        </a:spcBef>
                        <a:spcAft>
                          <a:spcPts val="1000"/>
                        </a:spcAft>
                      </a:pPr>
                      <a:r>
                        <a:rPr lang="en-GB" sz="1400" dirty="0" err="1">
                          <a:effectLst/>
                        </a:rPr>
                        <a:t>Директива</a:t>
                      </a:r>
                      <a:r>
                        <a:rPr lang="en-GB" sz="1400" dirty="0">
                          <a:effectLst/>
                        </a:rPr>
                        <a:t> о </a:t>
                      </a:r>
                      <a:r>
                        <a:rPr lang="en-GB" sz="1400" dirty="0" err="1">
                          <a:effectLst/>
                        </a:rPr>
                        <a:t>депонијама</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smtClean="0">
                          <a:effectLst/>
                        </a:rPr>
                        <a:t>203</a:t>
                      </a:r>
                      <a:r>
                        <a:rPr lang="sr-Cyrl-RS" sz="1400" dirty="0" smtClean="0">
                          <a:effectLst/>
                        </a:rPr>
                        <a:t>2</a:t>
                      </a:r>
                      <a:r>
                        <a:rPr lang="en-GB" sz="1400" dirty="0" smtClean="0">
                          <a:effectLst/>
                        </a:rPr>
                        <a:t>.</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Подлеже</a:t>
                      </a:r>
                      <a:r>
                        <a:rPr lang="en-GB" sz="1400" dirty="0">
                          <a:effectLst/>
                        </a:rPr>
                        <a:t> </a:t>
                      </a:r>
                      <a:r>
                        <a:rPr lang="en-GB" sz="1400" dirty="0" err="1">
                          <a:effectLst/>
                        </a:rPr>
                        <a:t>ревизији</a:t>
                      </a:r>
                      <a:r>
                        <a:rPr lang="en-GB" sz="1400" dirty="0">
                          <a:effectLst/>
                        </a:rPr>
                        <a:t> </a:t>
                      </a:r>
                      <a:r>
                        <a:rPr lang="en-GB" sz="1400" dirty="0" err="1">
                          <a:effectLst/>
                        </a:rPr>
                        <a:t>након</a:t>
                      </a:r>
                      <a:r>
                        <a:rPr lang="en-GB" sz="1400" dirty="0">
                          <a:effectLst/>
                        </a:rPr>
                        <a:t> </a:t>
                      </a:r>
                      <a:r>
                        <a:rPr lang="en-GB" sz="1400" dirty="0" err="1">
                          <a:effectLst/>
                        </a:rPr>
                        <a:t>израде</a:t>
                      </a:r>
                      <a:r>
                        <a:rPr lang="en-GB" sz="1400" dirty="0">
                          <a:effectLst/>
                        </a:rPr>
                        <a:t> </a:t>
                      </a:r>
                      <a:r>
                        <a:rPr lang="en-GB" sz="1400" dirty="0" err="1">
                          <a:effectLst/>
                        </a:rPr>
                        <a:t>специфичних</a:t>
                      </a:r>
                      <a:r>
                        <a:rPr lang="en-GB" sz="1400" dirty="0">
                          <a:effectLst/>
                        </a:rPr>
                        <a:t> </a:t>
                      </a:r>
                      <a:r>
                        <a:rPr lang="en-GB" sz="1400" dirty="0" err="1">
                          <a:effectLst/>
                        </a:rPr>
                        <a:t>планова</a:t>
                      </a:r>
                      <a:r>
                        <a:rPr lang="en-GB" sz="1400" dirty="0">
                          <a:effectLst/>
                        </a:rPr>
                        <a:t> </a:t>
                      </a:r>
                      <a:r>
                        <a:rPr lang="en-GB" sz="1400" dirty="0" err="1">
                          <a:effectLst/>
                        </a:rPr>
                        <a:t>имплементације</a:t>
                      </a:r>
                      <a:r>
                        <a:rPr lang="en-GB" sz="1400" dirty="0">
                          <a:effectLst/>
                        </a:rPr>
                        <a:t>, </a:t>
                      </a:r>
                      <a:r>
                        <a:rPr lang="en-GB" sz="1400" dirty="0" err="1">
                          <a:effectLst/>
                        </a:rPr>
                        <a:t>чланови</a:t>
                      </a:r>
                      <a:r>
                        <a:rPr lang="en-GB" sz="1400" dirty="0">
                          <a:effectLst/>
                        </a:rPr>
                        <a:t> 5 и 14 </a:t>
                      </a:r>
                      <a:r>
                        <a:rPr lang="en-GB" sz="1400" dirty="0" err="1">
                          <a:effectLst/>
                        </a:rPr>
                        <a:t>ће</a:t>
                      </a:r>
                      <a:r>
                        <a:rPr lang="en-GB" sz="1400" dirty="0">
                          <a:effectLst/>
                        </a:rPr>
                        <a:t> </a:t>
                      </a:r>
                      <a:r>
                        <a:rPr lang="en-GB" sz="1400" dirty="0" err="1">
                          <a:effectLst/>
                        </a:rPr>
                        <a:t>бити</a:t>
                      </a:r>
                      <a:r>
                        <a:rPr lang="en-GB" sz="1400" dirty="0">
                          <a:effectLst/>
                        </a:rPr>
                        <a:t> </a:t>
                      </a:r>
                      <a:r>
                        <a:rPr lang="en-GB" sz="1400" dirty="0" err="1">
                          <a:effectLst/>
                        </a:rPr>
                        <a:t>предмет</a:t>
                      </a:r>
                      <a:r>
                        <a:rPr lang="en-GB" sz="1400" dirty="0">
                          <a:effectLst/>
                        </a:rPr>
                        <a:t> </a:t>
                      </a:r>
                      <a:r>
                        <a:rPr lang="en-GB" sz="1400" dirty="0" err="1">
                          <a:effectLst/>
                        </a:rPr>
                        <a:t>преговора</a:t>
                      </a:r>
                      <a:r>
                        <a:rPr lang="en-GB" sz="1400" dirty="0">
                          <a:effectLst/>
                        </a:rPr>
                        <a:t> </a:t>
                      </a:r>
                      <a:r>
                        <a:rPr lang="en-GB" sz="1400" dirty="0" err="1">
                          <a:effectLst/>
                        </a:rPr>
                        <a:t>са</a:t>
                      </a:r>
                      <a:r>
                        <a:rPr lang="en-GB" sz="1400" dirty="0">
                          <a:effectLst/>
                        </a:rPr>
                        <a:t> </a:t>
                      </a:r>
                      <a:r>
                        <a:rPr lang="en-GB" sz="1400" dirty="0" err="1">
                          <a:effectLst/>
                        </a:rPr>
                        <a:t>Комисијом</a:t>
                      </a:r>
                      <a:r>
                        <a:rPr lang="en-GB" sz="1400" dirty="0">
                          <a:effectLst/>
                        </a:rPr>
                        <a:t> </a:t>
                      </a:r>
                      <a:r>
                        <a:rPr lang="en-GB" sz="1400" dirty="0" err="1">
                          <a:effectLst/>
                        </a:rPr>
                        <a:t>ради</a:t>
                      </a:r>
                      <a:r>
                        <a:rPr lang="en-GB" sz="1400" dirty="0">
                          <a:effectLst/>
                        </a:rPr>
                        <a:t> </a:t>
                      </a:r>
                      <a:r>
                        <a:rPr lang="en-GB" sz="1400" dirty="0" err="1">
                          <a:effectLst/>
                        </a:rPr>
                        <a:t>одређивања</a:t>
                      </a:r>
                      <a:r>
                        <a:rPr lang="en-GB" sz="1400" dirty="0">
                          <a:effectLst/>
                        </a:rPr>
                        <a:t> </a:t>
                      </a:r>
                      <a:r>
                        <a:rPr lang="en-GB" sz="1400" dirty="0" err="1">
                          <a:effectLst/>
                        </a:rPr>
                        <a:t>датума</a:t>
                      </a:r>
                      <a:endParaRPr lang="en-US" sz="1400" dirty="0">
                        <a:effectLst/>
                      </a:endParaRPr>
                    </a:p>
                    <a:p>
                      <a:pPr marL="0" marR="0" algn="l">
                        <a:spcBef>
                          <a:spcPts val="1000"/>
                        </a:spcBef>
                        <a:spcAft>
                          <a:spcPts val="1000"/>
                        </a:spcAft>
                      </a:pPr>
                      <a:r>
                        <a:rPr lang="en-GB" sz="1400" dirty="0">
                          <a:effectLst/>
                        </a:rPr>
                        <a:t> </a:t>
                      </a:r>
                      <a:endParaRPr lang="en-US" sz="1400" dirty="0">
                        <a:effectLst/>
                        <a:latin typeface="Times"/>
                        <a:ea typeface="Times New Roman"/>
                        <a:cs typeface="Times New Roman"/>
                      </a:endParaRPr>
                    </a:p>
                  </a:txBody>
                  <a:tcPr marL="55946" marR="55946" marT="0" marB="0"/>
                </a:tc>
              </a:tr>
              <a:tr h="389240">
                <a:tc>
                  <a:txBody>
                    <a:bodyPr/>
                    <a:lstStyle/>
                    <a:p>
                      <a:pPr marL="0" marR="0" algn="l">
                        <a:spcBef>
                          <a:spcPts val="1000"/>
                        </a:spcBef>
                        <a:spcAft>
                          <a:spcPts val="1000"/>
                        </a:spcAft>
                      </a:pPr>
                      <a:r>
                        <a:rPr lang="en-GB" sz="1400" dirty="0" err="1">
                          <a:effectLst/>
                        </a:rPr>
                        <a:t>Директива</a:t>
                      </a:r>
                      <a:r>
                        <a:rPr lang="en-GB" sz="1400" dirty="0">
                          <a:effectLst/>
                        </a:rPr>
                        <a:t> о </a:t>
                      </a:r>
                      <a:r>
                        <a:rPr lang="en-GB" sz="1400" dirty="0" err="1">
                          <a:effectLst/>
                        </a:rPr>
                        <a:t>отпаду</a:t>
                      </a:r>
                      <a:r>
                        <a:rPr lang="en-GB" sz="1400" dirty="0">
                          <a:effectLst/>
                        </a:rPr>
                        <a:t> </a:t>
                      </a:r>
                      <a:r>
                        <a:rPr lang="en-GB" sz="1400" dirty="0" err="1">
                          <a:effectLst/>
                        </a:rPr>
                        <a:t>од</a:t>
                      </a:r>
                      <a:r>
                        <a:rPr lang="en-GB" sz="1400" dirty="0">
                          <a:effectLst/>
                        </a:rPr>
                        <a:t> </a:t>
                      </a:r>
                      <a:r>
                        <a:rPr lang="en-GB" sz="1400" dirty="0" err="1">
                          <a:effectLst/>
                        </a:rPr>
                        <a:t>електричне</a:t>
                      </a:r>
                      <a:r>
                        <a:rPr lang="en-GB" sz="1400" dirty="0">
                          <a:effectLst/>
                        </a:rPr>
                        <a:t> и </a:t>
                      </a:r>
                      <a:r>
                        <a:rPr lang="en-GB" sz="1400" dirty="0" err="1">
                          <a:effectLst/>
                        </a:rPr>
                        <a:t>електронске</a:t>
                      </a:r>
                      <a:r>
                        <a:rPr lang="en-GB" sz="1400" dirty="0">
                          <a:effectLst/>
                        </a:rPr>
                        <a:t> </a:t>
                      </a:r>
                      <a:r>
                        <a:rPr lang="en-GB" sz="1400" dirty="0" err="1">
                          <a:effectLst/>
                        </a:rPr>
                        <a:t>опреме</a:t>
                      </a:r>
                      <a:r>
                        <a:rPr lang="en-GB" sz="1400" dirty="0">
                          <a:effectLst/>
                        </a:rPr>
                        <a:t> (WEEE)</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a:effectLst/>
                        </a:rPr>
                        <a:t>2026.</a:t>
                      </a:r>
                      <a:endParaRPr lang="en-US" sz="140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Подлеже</a:t>
                      </a:r>
                      <a:r>
                        <a:rPr lang="en-GB" sz="1400" dirty="0">
                          <a:effectLst/>
                        </a:rPr>
                        <a:t> </a:t>
                      </a:r>
                      <a:r>
                        <a:rPr lang="en-GB" sz="1400" dirty="0" err="1">
                          <a:effectLst/>
                        </a:rPr>
                        <a:t>ревизији</a:t>
                      </a:r>
                      <a:r>
                        <a:rPr lang="en-GB" sz="1400" dirty="0">
                          <a:effectLst/>
                        </a:rPr>
                        <a:t> </a:t>
                      </a:r>
                      <a:r>
                        <a:rPr lang="en-GB" sz="1400" dirty="0" err="1">
                          <a:effectLst/>
                        </a:rPr>
                        <a:t>након</a:t>
                      </a:r>
                      <a:r>
                        <a:rPr lang="en-GB" sz="1400" dirty="0">
                          <a:effectLst/>
                        </a:rPr>
                        <a:t> </a:t>
                      </a:r>
                      <a:r>
                        <a:rPr lang="en-GB" sz="1400" dirty="0" err="1">
                          <a:effectLst/>
                        </a:rPr>
                        <a:t>израде</a:t>
                      </a:r>
                      <a:r>
                        <a:rPr lang="en-GB" sz="1400" dirty="0">
                          <a:effectLst/>
                        </a:rPr>
                        <a:t> </a:t>
                      </a:r>
                      <a:r>
                        <a:rPr lang="en-GB" sz="1400" dirty="0" err="1">
                          <a:effectLst/>
                        </a:rPr>
                        <a:t>специфичних</a:t>
                      </a:r>
                      <a:r>
                        <a:rPr lang="en-GB" sz="1400" dirty="0">
                          <a:effectLst/>
                        </a:rPr>
                        <a:t> </a:t>
                      </a:r>
                      <a:r>
                        <a:rPr lang="en-GB" sz="1400" dirty="0" err="1">
                          <a:effectLst/>
                        </a:rPr>
                        <a:t>планова</a:t>
                      </a:r>
                      <a:r>
                        <a:rPr lang="en-GB" sz="1400" dirty="0">
                          <a:effectLst/>
                        </a:rPr>
                        <a:t> </a:t>
                      </a:r>
                      <a:r>
                        <a:rPr lang="en-GB" sz="1400" dirty="0" err="1">
                          <a:effectLst/>
                        </a:rPr>
                        <a:t>имплементације</a:t>
                      </a:r>
                      <a:endParaRPr lang="en-US" sz="1400" dirty="0">
                        <a:effectLst/>
                        <a:latin typeface="Times"/>
                        <a:ea typeface="Times New Roman"/>
                        <a:cs typeface="Times New Roman"/>
                      </a:endParaRPr>
                    </a:p>
                  </a:txBody>
                  <a:tcPr marL="55946" marR="55946" marT="0" marB="0"/>
                </a:tc>
              </a:tr>
              <a:tr h="194620">
                <a:tc>
                  <a:txBody>
                    <a:bodyPr/>
                    <a:lstStyle/>
                    <a:p>
                      <a:pPr marL="0" marR="0" algn="l">
                        <a:spcBef>
                          <a:spcPts val="1000"/>
                        </a:spcBef>
                        <a:spcAft>
                          <a:spcPts val="1000"/>
                        </a:spcAft>
                      </a:pPr>
                      <a:r>
                        <a:rPr lang="en-GB" sz="1400" dirty="0" err="1">
                          <a:effectLst/>
                        </a:rPr>
                        <a:t>RoHs</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a:effectLst/>
                        </a:rPr>
                        <a:t>2018.</a:t>
                      </a:r>
                      <a:endParaRPr lang="en-US" sz="140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a:effectLst/>
                        </a:rPr>
                        <a:t> </a:t>
                      </a:r>
                      <a:endParaRPr lang="en-US" sz="1400" dirty="0">
                        <a:effectLst/>
                        <a:latin typeface="Times"/>
                        <a:ea typeface="Times New Roman"/>
                        <a:cs typeface="Times New Roman"/>
                      </a:endParaRPr>
                    </a:p>
                  </a:txBody>
                  <a:tcPr marL="55946" marR="55946" marT="0" marB="0"/>
                </a:tc>
              </a:tr>
              <a:tr h="194620">
                <a:tc>
                  <a:txBody>
                    <a:bodyPr/>
                    <a:lstStyle/>
                    <a:p>
                      <a:pPr marL="0" marR="0" algn="l">
                        <a:spcBef>
                          <a:spcPts val="1000"/>
                        </a:spcBef>
                        <a:spcAft>
                          <a:spcPts val="1000"/>
                        </a:spcAft>
                      </a:pPr>
                      <a:r>
                        <a:rPr lang="en-GB" sz="1400" dirty="0" err="1">
                          <a:effectLst/>
                        </a:rPr>
                        <a:t>Директива</a:t>
                      </a:r>
                      <a:r>
                        <a:rPr lang="en-GB" sz="1400" dirty="0">
                          <a:effectLst/>
                        </a:rPr>
                        <a:t> о </a:t>
                      </a:r>
                      <a:r>
                        <a:rPr lang="sr-Cyrl-RS" sz="1400" dirty="0">
                          <a:effectLst/>
                        </a:rPr>
                        <a:t>отпадним</a:t>
                      </a:r>
                      <a:r>
                        <a:rPr lang="sr-Cyrl-RS" sz="1400" u="sng" dirty="0">
                          <a:effectLst/>
                        </a:rPr>
                        <a:t> </a:t>
                      </a:r>
                      <a:r>
                        <a:rPr lang="en-GB" sz="1400" dirty="0" err="1">
                          <a:effectLst/>
                        </a:rPr>
                        <a:t>возилима</a:t>
                      </a:r>
                      <a:r>
                        <a:rPr lang="en-GB" sz="1400" dirty="0">
                          <a:effectLst/>
                        </a:rPr>
                        <a:t> </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a:effectLst/>
                        </a:rPr>
                        <a:t>2028.</a:t>
                      </a:r>
                      <a:endParaRPr lang="en-US" sz="140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a:effectLst/>
                        </a:rPr>
                        <a:t> </a:t>
                      </a:r>
                      <a:endParaRPr lang="en-US" sz="1400" dirty="0">
                        <a:effectLst/>
                        <a:latin typeface="Times"/>
                        <a:ea typeface="Times New Roman"/>
                        <a:cs typeface="Times New Roman"/>
                      </a:endParaRPr>
                    </a:p>
                  </a:txBody>
                  <a:tcPr marL="55946" marR="55946" marT="0" marB="0"/>
                </a:tc>
              </a:tr>
              <a:tr h="389240">
                <a:tc>
                  <a:txBody>
                    <a:bodyPr/>
                    <a:lstStyle/>
                    <a:p>
                      <a:pPr marL="0" marR="0" algn="l">
                        <a:spcBef>
                          <a:spcPts val="1000"/>
                        </a:spcBef>
                        <a:spcAft>
                          <a:spcPts val="1000"/>
                        </a:spcAft>
                      </a:pPr>
                      <a:r>
                        <a:rPr lang="en-GB" sz="1400">
                          <a:effectLst/>
                        </a:rPr>
                        <a:t>Директива Савета о батеријама и акумулаторима</a:t>
                      </a:r>
                      <a:endParaRPr lang="en-US" sz="140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a:effectLst/>
                        </a:rPr>
                        <a:t>202</a:t>
                      </a:r>
                      <a:r>
                        <a:rPr lang="en-US" sz="1400">
                          <a:effectLst/>
                        </a:rPr>
                        <a:t>6</a:t>
                      </a:r>
                      <a:r>
                        <a:rPr lang="en-GB" sz="1400">
                          <a:effectLst/>
                        </a:rPr>
                        <a:t>.</a:t>
                      </a:r>
                      <a:endParaRPr lang="en-US" sz="140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Прелиминарно</a:t>
                      </a:r>
                      <a:r>
                        <a:rPr lang="en-GB" sz="1400" dirty="0">
                          <a:effectLst/>
                        </a:rPr>
                        <a:t>. </a:t>
                      </a:r>
                      <a:r>
                        <a:rPr lang="en-GB" sz="1400" dirty="0" err="1">
                          <a:effectLst/>
                        </a:rPr>
                        <a:t>Подлеже</a:t>
                      </a:r>
                      <a:r>
                        <a:rPr lang="en-GB" sz="1400" dirty="0">
                          <a:effectLst/>
                        </a:rPr>
                        <a:t> </a:t>
                      </a:r>
                      <a:r>
                        <a:rPr lang="en-GB" sz="1400" dirty="0" err="1">
                          <a:effectLst/>
                        </a:rPr>
                        <a:t>ревизији</a:t>
                      </a:r>
                      <a:r>
                        <a:rPr lang="en-GB" sz="1400" dirty="0">
                          <a:effectLst/>
                        </a:rPr>
                        <a:t> </a:t>
                      </a:r>
                      <a:r>
                        <a:rPr lang="en-GB" sz="1400" dirty="0" err="1">
                          <a:effectLst/>
                        </a:rPr>
                        <a:t>након</a:t>
                      </a:r>
                      <a:r>
                        <a:rPr lang="en-GB" sz="1400" dirty="0">
                          <a:effectLst/>
                        </a:rPr>
                        <a:t> </a:t>
                      </a:r>
                      <a:r>
                        <a:rPr lang="en-GB" sz="1400" dirty="0" err="1">
                          <a:effectLst/>
                        </a:rPr>
                        <a:t>израде</a:t>
                      </a:r>
                      <a:r>
                        <a:rPr lang="en-GB" sz="1400" dirty="0">
                          <a:effectLst/>
                        </a:rPr>
                        <a:t> </a:t>
                      </a:r>
                      <a:r>
                        <a:rPr lang="en-GB" sz="1400" dirty="0" err="1">
                          <a:effectLst/>
                        </a:rPr>
                        <a:t>специфичних</a:t>
                      </a:r>
                      <a:r>
                        <a:rPr lang="en-GB" sz="1400" dirty="0">
                          <a:effectLst/>
                        </a:rPr>
                        <a:t> </a:t>
                      </a:r>
                      <a:r>
                        <a:rPr lang="en-GB" sz="1400" dirty="0" err="1">
                          <a:effectLst/>
                        </a:rPr>
                        <a:t>планова</a:t>
                      </a:r>
                      <a:r>
                        <a:rPr lang="en-GB" sz="1400" dirty="0">
                          <a:effectLst/>
                        </a:rPr>
                        <a:t> </a:t>
                      </a:r>
                      <a:r>
                        <a:rPr lang="en-GB" sz="1400" dirty="0" err="1">
                          <a:effectLst/>
                        </a:rPr>
                        <a:t>имплементације</a:t>
                      </a:r>
                      <a:endParaRPr lang="en-US" sz="1400" dirty="0">
                        <a:effectLst/>
                        <a:latin typeface="Times"/>
                        <a:ea typeface="Times New Roman"/>
                        <a:cs typeface="Times New Roman"/>
                      </a:endParaRPr>
                    </a:p>
                  </a:txBody>
                  <a:tcPr marL="55946" marR="55946" marT="0" marB="0"/>
                </a:tc>
              </a:tr>
              <a:tr h="908227">
                <a:tc>
                  <a:txBody>
                    <a:bodyPr/>
                    <a:lstStyle/>
                    <a:p>
                      <a:pPr marL="0" marR="0" algn="l">
                        <a:spcBef>
                          <a:spcPts val="1000"/>
                        </a:spcBef>
                        <a:spcAft>
                          <a:spcPts val="1000"/>
                        </a:spcAft>
                      </a:pPr>
                      <a:r>
                        <a:rPr lang="en-GB" sz="1400" dirty="0" err="1">
                          <a:effectLst/>
                        </a:rPr>
                        <a:t>Директива</a:t>
                      </a:r>
                      <a:r>
                        <a:rPr lang="en-GB" sz="1400" dirty="0">
                          <a:effectLst/>
                        </a:rPr>
                        <a:t> о </a:t>
                      </a:r>
                      <a:r>
                        <a:rPr lang="en-GB" sz="1400" dirty="0" err="1">
                          <a:effectLst/>
                        </a:rPr>
                        <a:t>управљању</a:t>
                      </a:r>
                      <a:r>
                        <a:rPr lang="en-GB" sz="1400" dirty="0">
                          <a:effectLst/>
                        </a:rPr>
                        <a:t> </a:t>
                      </a:r>
                      <a:r>
                        <a:rPr lang="en-GB" sz="1400" dirty="0" err="1">
                          <a:effectLst/>
                        </a:rPr>
                        <a:t>отпадом</a:t>
                      </a:r>
                      <a:r>
                        <a:rPr lang="en-GB" sz="1400" dirty="0">
                          <a:effectLst/>
                        </a:rPr>
                        <a:t> </a:t>
                      </a:r>
                      <a:r>
                        <a:rPr lang="en-GB" sz="1400" dirty="0" err="1">
                          <a:effectLst/>
                        </a:rPr>
                        <a:t>из</a:t>
                      </a:r>
                      <a:r>
                        <a:rPr lang="en-GB" sz="1400" dirty="0">
                          <a:effectLst/>
                        </a:rPr>
                        <a:t> </a:t>
                      </a:r>
                      <a:r>
                        <a:rPr lang="en-GB" sz="1400" dirty="0" err="1">
                          <a:effectLst/>
                        </a:rPr>
                        <a:t>минералне</a:t>
                      </a:r>
                      <a:r>
                        <a:rPr lang="en-GB" sz="1400" dirty="0">
                          <a:effectLst/>
                        </a:rPr>
                        <a:t> </a:t>
                      </a:r>
                      <a:r>
                        <a:rPr lang="en-GB" sz="1400" dirty="0" err="1">
                          <a:effectLst/>
                        </a:rPr>
                        <a:t>индустрије</a:t>
                      </a:r>
                      <a:r>
                        <a:rPr lang="en-GB" sz="1400" dirty="0">
                          <a:effectLst/>
                        </a:rPr>
                        <a:t> 2006/21/EК</a:t>
                      </a:r>
                      <a:endParaRPr lang="en-US" sz="1400" dirty="0">
                        <a:effectLst/>
                      </a:endParaRPr>
                    </a:p>
                    <a:p>
                      <a:pPr marL="0" marR="0" algn="l">
                        <a:spcBef>
                          <a:spcPts val="1000"/>
                        </a:spcBef>
                        <a:spcAft>
                          <a:spcPts val="1000"/>
                        </a:spcAft>
                      </a:pPr>
                      <a:r>
                        <a:rPr lang="en-GB" sz="1400" dirty="0">
                          <a:effectLst/>
                        </a:rPr>
                        <a:t> </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Крај</a:t>
                      </a:r>
                      <a:r>
                        <a:rPr lang="en-GB" sz="1400" dirty="0">
                          <a:effectLst/>
                        </a:rPr>
                        <a:t> 2020.</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a:effectLst/>
                        </a:rPr>
                        <a:t> </a:t>
                      </a:r>
                      <a:endParaRPr lang="en-US" sz="1400" dirty="0">
                        <a:effectLst/>
                        <a:latin typeface="Times"/>
                        <a:ea typeface="Times New Roman"/>
                        <a:cs typeface="Times New Roman"/>
                      </a:endParaRPr>
                    </a:p>
                  </a:txBody>
                  <a:tcPr marL="55946" marR="55946" marT="0" marB="0"/>
                </a:tc>
              </a:tr>
              <a:tr h="583860">
                <a:tc>
                  <a:txBody>
                    <a:bodyPr/>
                    <a:lstStyle/>
                    <a:p>
                      <a:pPr marL="0" marR="0" algn="l">
                        <a:spcBef>
                          <a:spcPts val="1000"/>
                        </a:spcBef>
                        <a:spcAft>
                          <a:spcPts val="1000"/>
                        </a:spcAft>
                      </a:pPr>
                      <a:r>
                        <a:rPr lang="en-GB" sz="1400">
                          <a:effectLst/>
                        </a:rPr>
                        <a:t>Директива о PCB/PCT</a:t>
                      </a:r>
                      <a:endParaRPr lang="en-US" sz="140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Крај</a:t>
                      </a:r>
                      <a:r>
                        <a:rPr lang="en-GB" sz="1400" dirty="0">
                          <a:effectLst/>
                        </a:rPr>
                        <a:t> 2020.</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Година</a:t>
                      </a:r>
                      <a:r>
                        <a:rPr lang="en-GB" sz="1400" dirty="0">
                          <a:effectLst/>
                        </a:rPr>
                        <a:t> </a:t>
                      </a:r>
                      <a:r>
                        <a:rPr lang="en-GB" sz="1400" dirty="0" err="1">
                          <a:effectLst/>
                        </a:rPr>
                        <a:t>имплементације</a:t>
                      </a:r>
                      <a:r>
                        <a:rPr lang="en-GB" sz="1400" dirty="0">
                          <a:effectLst/>
                        </a:rPr>
                        <a:t> </a:t>
                      </a:r>
                      <a:r>
                        <a:rPr lang="en-GB" sz="1400" dirty="0" err="1">
                          <a:effectLst/>
                        </a:rPr>
                        <a:t>ће</a:t>
                      </a:r>
                      <a:r>
                        <a:rPr lang="en-GB" sz="1400" dirty="0">
                          <a:effectLst/>
                        </a:rPr>
                        <a:t> </a:t>
                      </a:r>
                      <a:r>
                        <a:rPr lang="en-GB" sz="1400" dirty="0" err="1">
                          <a:effectLst/>
                        </a:rPr>
                        <a:t>се</a:t>
                      </a:r>
                      <a:r>
                        <a:rPr lang="en-GB" sz="1400" dirty="0">
                          <a:effectLst/>
                        </a:rPr>
                        <a:t> </a:t>
                      </a:r>
                      <a:r>
                        <a:rPr lang="en-GB" sz="1400" dirty="0" err="1">
                          <a:effectLst/>
                        </a:rPr>
                        <a:t>даље</a:t>
                      </a:r>
                      <a:r>
                        <a:rPr lang="en-GB" sz="1400" dirty="0">
                          <a:effectLst/>
                        </a:rPr>
                        <a:t> </a:t>
                      </a:r>
                      <a:r>
                        <a:rPr lang="en-GB" sz="1400" dirty="0" err="1">
                          <a:effectLst/>
                        </a:rPr>
                        <a:t>процењивати</a:t>
                      </a:r>
                      <a:r>
                        <a:rPr lang="en-GB" sz="1400" dirty="0">
                          <a:effectLst/>
                        </a:rPr>
                        <a:t> </a:t>
                      </a:r>
                      <a:r>
                        <a:rPr lang="en-GB" sz="1400" dirty="0" err="1">
                          <a:effectLst/>
                        </a:rPr>
                        <a:t>након</a:t>
                      </a:r>
                      <a:r>
                        <a:rPr lang="en-GB" sz="1400" dirty="0">
                          <a:effectLst/>
                        </a:rPr>
                        <a:t> </a:t>
                      </a:r>
                      <a:r>
                        <a:rPr lang="en-GB" sz="1400" dirty="0" err="1">
                          <a:effectLst/>
                        </a:rPr>
                        <a:t>реализације</a:t>
                      </a:r>
                      <a:r>
                        <a:rPr lang="en-GB" sz="1400" dirty="0">
                          <a:effectLst/>
                        </a:rPr>
                        <a:t> </a:t>
                      </a:r>
                      <a:r>
                        <a:rPr lang="en-GB" sz="1400" dirty="0" err="1">
                          <a:effectLst/>
                        </a:rPr>
                        <a:t>пројекта</a:t>
                      </a:r>
                      <a:r>
                        <a:rPr lang="en-GB" sz="1400" dirty="0">
                          <a:effectLst/>
                        </a:rPr>
                        <a:t>  „</a:t>
                      </a:r>
                      <a:r>
                        <a:rPr lang="en-GB" sz="1400" dirty="0" err="1">
                          <a:effectLst/>
                        </a:rPr>
                        <a:t>Правилно</a:t>
                      </a:r>
                      <a:r>
                        <a:rPr lang="en-GB" sz="1400" dirty="0">
                          <a:effectLst/>
                        </a:rPr>
                        <a:t> </a:t>
                      </a:r>
                      <a:r>
                        <a:rPr lang="en-GB" sz="1400" dirty="0" err="1">
                          <a:effectLst/>
                        </a:rPr>
                        <a:t>управљање</a:t>
                      </a:r>
                      <a:r>
                        <a:rPr lang="en-GB" sz="1400" dirty="0">
                          <a:effectLst/>
                        </a:rPr>
                        <a:t> и </a:t>
                      </a:r>
                      <a:r>
                        <a:rPr lang="en-GB" sz="1400" dirty="0" err="1">
                          <a:effectLst/>
                        </a:rPr>
                        <a:t>коначно</a:t>
                      </a:r>
                      <a:r>
                        <a:rPr lang="en-GB" sz="1400" dirty="0">
                          <a:effectLst/>
                        </a:rPr>
                        <a:t> </a:t>
                      </a:r>
                      <a:r>
                        <a:rPr lang="en-GB" sz="1400" dirty="0" err="1">
                          <a:effectLst/>
                        </a:rPr>
                        <a:t>одлагање</a:t>
                      </a:r>
                      <a:r>
                        <a:rPr lang="en-GB" sz="1400" dirty="0">
                          <a:effectLst/>
                        </a:rPr>
                        <a:t> PCB“</a:t>
                      </a:r>
                      <a:endParaRPr lang="en-US" sz="1400" dirty="0">
                        <a:effectLst/>
                        <a:latin typeface="Times"/>
                        <a:ea typeface="Times New Roman"/>
                        <a:cs typeface="Times New Roman"/>
                      </a:endParaRPr>
                    </a:p>
                  </a:txBody>
                  <a:tcPr marL="55946" marR="55946" marT="0" marB="0"/>
                </a:tc>
              </a:tr>
              <a:tr h="713607">
                <a:tc>
                  <a:txBody>
                    <a:bodyPr/>
                    <a:lstStyle/>
                    <a:p>
                      <a:pPr marL="0" marR="0" algn="l">
                        <a:spcBef>
                          <a:spcPts val="1000"/>
                        </a:spcBef>
                        <a:spcAft>
                          <a:spcPts val="1000"/>
                        </a:spcAft>
                      </a:pPr>
                      <a:r>
                        <a:rPr lang="en-GB" sz="1400">
                          <a:effectLst/>
                        </a:rPr>
                        <a:t>Уредба о POPs (EК) број 850/2004 </a:t>
                      </a:r>
                      <a:endParaRPr lang="en-US" sz="1400">
                        <a:effectLst/>
                      </a:endParaRPr>
                    </a:p>
                    <a:p>
                      <a:pPr marL="0" marR="0" algn="l">
                        <a:spcBef>
                          <a:spcPts val="1000"/>
                        </a:spcBef>
                        <a:spcAft>
                          <a:spcPts val="1000"/>
                        </a:spcAft>
                      </a:pPr>
                      <a:r>
                        <a:rPr lang="en-GB" sz="1400">
                          <a:effectLst/>
                        </a:rPr>
                        <a:t> </a:t>
                      </a:r>
                      <a:endParaRPr lang="en-US" sz="140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Од</a:t>
                      </a:r>
                      <a:r>
                        <a:rPr lang="en-GB" sz="1400" dirty="0">
                          <a:effectLst/>
                        </a:rPr>
                        <a:t> </a:t>
                      </a:r>
                      <a:r>
                        <a:rPr lang="en-GB" sz="1400" dirty="0" err="1">
                          <a:effectLst/>
                        </a:rPr>
                        <a:t>датума</a:t>
                      </a:r>
                      <a:r>
                        <a:rPr lang="en-GB" sz="1400" dirty="0">
                          <a:effectLst/>
                        </a:rPr>
                        <a:t> </a:t>
                      </a:r>
                      <a:r>
                        <a:rPr lang="en-GB" sz="1400" dirty="0" err="1">
                          <a:effectLst/>
                        </a:rPr>
                        <a:t>приступања</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Припреме</a:t>
                      </a:r>
                      <a:r>
                        <a:rPr lang="en-GB" sz="1400" dirty="0">
                          <a:effectLst/>
                        </a:rPr>
                        <a:t> </a:t>
                      </a:r>
                      <a:r>
                        <a:rPr lang="en-GB" sz="1400" dirty="0" err="1">
                          <a:effectLst/>
                        </a:rPr>
                        <a:t>ће</a:t>
                      </a:r>
                      <a:r>
                        <a:rPr lang="en-GB" sz="1400" dirty="0">
                          <a:effectLst/>
                        </a:rPr>
                        <a:t> </a:t>
                      </a:r>
                      <a:r>
                        <a:rPr lang="en-GB" sz="1400" dirty="0" err="1">
                          <a:effectLst/>
                        </a:rPr>
                        <a:t>бити</a:t>
                      </a:r>
                      <a:r>
                        <a:rPr lang="en-GB" sz="1400" dirty="0">
                          <a:effectLst/>
                        </a:rPr>
                        <a:t> </a:t>
                      </a:r>
                      <a:r>
                        <a:rPr lang="en-GB" sz="1400" dirty="0" err="1">
                          <a:effectLst/>
                        </a:rPr>
                        <a:t>окончане</a:t>
                      </a:r>
                      <a:r>
                        <a:rPr lang="en-GB" sz="1400" dirty="0">
                          <a:effectLst/>
                        </a:rPr>
                        <a:t> </a:t>
                      </a:r>
                      <a:r>
                        <a:rPr lang="en-GB" sz="1400" dirty="0" err="1">
                          <a:effectLst/>
                        </a:rPr>
                        <a:t>до</a:t>
                      </a:r>
                      <a:r>
                        <a:rPr lang="en-GB" sz="1400" dirty="0">
                          <a:effectLst/>
                        </a:rPr>
                        <a:t> 2020. </a:t>
                      </a:r>
                      <a:r>
                        <a:rPr lang="en-GB" sz="1400" dirty="0" err="1">
                          <a:effectLst/>
                        </a:rPr>
                        <a:t>како</a:t>
                      </a:r>
                      <a:r>
                        <a:rPr lang="en-GB" sz="1400" dirty="0">
                          <a:effectLst/>
                        </a:rPr>
                        <a:t> </a:t>
                      </a:r>
                      <a:r>
                        <a:rPr lang="en-GB" sz="1400" dirty="0" err="1">
                          <a:effectLst/>
                        </a:rPr>
                        <a:t>би</a:t>
                      </a:r>
                      <a:r>
                        <a:rPr lang="en-GB" sz="1400" dirty="0">
                          <a:effectLst/>
                        </a:rPr>
                        <a:t> </a:t>
                      </a:r>
                      <a:r>
                        <a:rPr lang="en-GB" sz="1400" dirty="0" err="1">
                          <a:effectLst/>
                        </a:rPr>
                        <a:t>се</a:t>
                      </a:r>
                      <a:r>
                        <a:rPr lang="en-GB" sz="1400" dirty="0">
                          <a:effectLst/>
                        </a:rPr>
                        <a:t> </a:t>
                      </a:r>
                      <a:r>
                        <a:rPr lang="en-GB" sz="1400" dirty="0" err="1">
                          <a:effectLst/>
                        </a:rPr>
                        <a:t>спремили</a:t>
                      </a:r>
                      <a:r>
                        <a:rPr lang="en-GB" sz="1400" dirty="0">
                          <a:effectLst/>
                        </a:rPr>
                        <a:t> </a:t>
                      </a:r>
                      <a:r>
                        <a:rPr lang="en-GB" sz="1400" dirty="0" err="1">
                          <a:effectLst/>
                        </a:rPr>
                        <a:t>за</a:t>
                      </a:r>
                      <a:r>
                        <a:rPr lang="en-GB" sz="1400" dirty="0">
                          <a:effectLst/>
                        </a:rPr>
                        <a:t> </a:t>
                      </a:r>
                      <a:r>
                        <a:rPr lang="en-GB" sz="1400" dirty="0" err="1">
                          <a:effectLst/>
                        </a:rPr>
                        <a:t>имплементацију</a:t>
                      </a:r>
                      <a:r>
                        <a:rPr lang="en-GB" sz="1400" dirty="0">
                          <a:effectLst/>
                        </a:rPr>
                        <a:t> </a:t>
                      </a:r>
                      <a:r>
                        <a:rPr lang="en-GB" sz="1400" dirty="0" err="1">
                          <a:effectLst/>
                        </a:rPr>
                        <a:t>од</a:t>
                      </a:r>
                      <a:r>
                        <a:rPr lang="en-GB" sz="1400" dirty="0">
                          <a:effectLst/>
                        </a:rPr>
                        <a:t> </a:t>
                      </a:r>
                      <a:r>
                        <a:rPr lang="en-GB" sz="1400" dirty="0" err="1">
                          <a:effectLst/>
                        </a:rPr>
                        <a:t>датума</a:t>
                      </a:r>
                      <a:r>
                        <a:rPr lang="en-GB" sz="1400" dirty="0">
                          <a:effectLst/>
                        </a:rPr>
                        <a:t> </a:t>
                      </a:r>
                      <a:r>
                        <a:rPr lang="en-GB" sz="1400" dirty="0" err="1">
                          <a:effectLst/>
                        </a:rPr>
                        <a:t>приступања</a:t>
                      </a:r>
                      <a:endParaRPr lang="en-US" sz="1400" dirty="0">
                        <a:effectLst/>
                        <a:latin typeface="Times"/>
                        <a:ea typeface="Times New Roman"/>
                        <a:cs typeface="Times New Roman"/>
                      </a:endParaRPr>
                    </a:p>
                  </a:txBody>
                  <a:tcPr marL="55946" marR="55946" marT="0" marB="0"/>
                </a:tc>
              </a:tr>
              <a:tr h="389240">
                <a:tc>
                  <a:txBody>
                    <a:bodyPr/>
                    <a:lstStyle/>
                    <a:p>
                      <a:pPr marL="0" marR="0" algn="l">
                        <a:spcBef>
                          <a:spcPts val="1000"/>
                        </a:spcBef>
                        <a:spcAft>
                          <a:spcPts val="1000"/>
                        </a:spcAft>
                      </a:pPr>
                      <a:r>
                        <a:rPr lang="en-GB" sz="1400">
                          <a:effectLst/>
                        </a:rPr>
                        <a:t>Уредба о </a:t>
                      </a:r>
                      <a:r>
                        <a:rPr lang="sr-Cyrl-RS" sz="1400">
                          <a:effectLst/>
                        </a:rPr>
                        <a:t>прекограничном </a:t>
                      </a:r>
                      <a:r>
                        <a:rPr lang="en-GB" sz="1400">
                          <a:effectLst/>
                        </a:rPr>
                        <a:t>кретању отпада (EК) број 1013/2006</a:t>
                      </a:r>
                      <a:endParaRPr lang="en-US" sz="140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Од</a:t>
                      </a:r>
                      <a:r>
                        <a:rPr lang="en-GB" sz="1400" dirty="0">
                          <a:effectLst/>
                        </a:rPr>
                        <a:t> </a:t>
                      </a:r>
                      <a:r>
                        <a:rPr lang="en-GB" sz="1400" dirty="0" err="1">
                          <a:effectLst/>
                        </a:rPr>
                        <a:t>датума</a:t>
                      </a:r>
                      <a:r>
                        <a:rPr lang="en-GB" sz="1400" dirty="0">
                          <a:effectLst/>
                        </a:rPr>
                        <a:t> </a:t>
                      </a:r>
                      <a:r>
                        <a:rPr lang="en-GB" sz="1400" dirty="0" err="1">
                          <a:effectLst/>
                        </a:rPr>
                        <a:t>приступања</a:t>
                      </a:r>
                      <a:endParaRPr lang="en-US" sz="1400" dirty="0">
                        <a:effectLst/>
                        <a:latin typeface="Times"/>
                        <a:ea typeface="Times New Roman"/>
                        <a:cs typeface="Times New Roman"/>
                      </a:endParaRPr>
                    </a:p>
                  </a:txBody>
                  <a:tcPr marL="55946" marR="55946" marT="0" marB="0"/>
                </a:tc>
                <a:tc>
                  <a:txBody>
                    <a:bodyPr/>
                    <a:lstStyle/>
                    <a:p>
                      <a:pPr marL="0" marR="0" algn="l">
                        <a:spcBef>
                          <a:spcPts val="1000"/>
                        </a:spcBef>
                        <a:spcAft>
                          <a:spcPts val="1000"/>
                        </a:spcAft>
                      </a:pPr>
                      <a:r>
                        <a:rPr lang="en-GB" sz="1400" dirty="0" err="1">
                          <a:effectLst/>
                        </a:rPr>
                        <a:t>Припреме</a:t>
                      </a:r>
                      <a:r>
                        <a:rPr lang="en-GB" sz="1400" dirty="0">
                          <a:effectLst/>
                        </a:rPr>
                        <a:t> </a:t>
                      </a:r>
                      <a:r>
                        <a:rPr lang="en-GB" sz="1400" dirty="0" err="1">
                          <a:effectLst/>
                        </a:rPr>
                        <a:t>за</a:t>
                      </a:r>
                      <a:r>
                        <a:rPr lang="en-GB" sz="1400" dirty="0">
                          <a:effectLst/>
                        </a:rPr>
                        <a:t> </a:t>
                      </a:r>
                      <a:r>
                        <a:rPr lang="en-GB" sz="1400" dirty="0" err="1">
                          <a:effectLst/>
                        </a:rPr>
                        <a:t>имплементацију</a:t>
                      </a:r>
                      <a:r>
                        <a:rPr lang="en-GB" sz="1400" dirty="0">
                          <a:effectLst/>
                        </a:rPr>
                        <a:t> </a:t>
                      </a:r>
                      <a:r>
                        <a:rPr lang="en-GB" sz="1400" dirty="0" err="1">
                          <a:effectLst/>
                        </a:rPr>
                        <a:t>захтева</a:t>
                      </a:r>
                      <a:r>
                        <a:rPr lang="en-GB" sz="1400" dirty="0">
                          <a:effectLst/>
                        </a:rPr>
                        <a:t> </a:t>
                      </a:r>
                      <a:r>
                        <a:rPr lang="en-GB" sz="1400" dirty="0" err="1">
                          <a:effectLst/>
                        </a:rPr>
                        <a:t>ће</a:t>
                      </a:r>
                      <a:r>
                        <a:rPr lang="en-GB" sz="1400" dirty="0">
                          <a:effectLst/>
                        </a:rPr>
                        <a:t> </a:t>
                      </a:r>
                      <a:r>
                        <a:rPr lang="en-GB" sz="1400" dirty="0" err="1">
                          <a:effectLst/>
                        </a:rPr>
                        <a:t>бити</a:t>
                      </a:r>
                      <a:r>
                        <a:rPr lang="en-GB" sz="1400" dirty="0">
                          <a:effectLst/>
                        </a:rPr>
                        <a:t> </a:t>
                      </a:r>
                      <a:r>
                        <a:rPr lang="en-GB" sz="1400" dirty="0" err="1">
                          <a:effectLst/>
                        </a:rPr>
                        <a:t>окончане</a:t>
                      </a:r>
                      <a:r>
                        <a:rPr lang="en-GB" sz="1400" dirty="0">
                          <a:effectLst/>
                        </a:rPr>
                        <a:t> </a:t>
                      </a:r>
                      <a:r>
                        <a:rPr lang="en-GB" sz="1400" dirty="0" err="1">
                          <a:effectLst/>
                        </a:rPr>
                        <a:t>до</a:t>
                      </a:r>
                      <a:r>
                        <a:rPr lang="en-GB" sz="1400" dirty="0">
                          <a:effectLst/>
                        </a:rPr>
                        <a:t> 2018.</a:t>
                      </a:r>
                      <a:endParaRPr lang="en-US" sz="1400" dirty="0">
                        <a:effectLst/>
                        <a:latin typeface="Times"/>
                        <a:ea typeface="Times New Roman"/>
                        <a:cs typeface="Times New Roman"/>
                      </a:endParaRPr>
                    </a:p>
                  </a:txBody>
                  <a:tcPr marL="55946" marR="55946" marT="0" marB="0"/>
                </a:tc>
              </a:tr>
            </a:tbl>
          </a:graphicData>
        </a:graphic>
      </p:graphicFrame>
      <p:sp>
        <p:nvSpPr>
          <p:cNvPr id="3" name="Rectangle 1"/>
          <p:cNvSpPr>
            <a:spLocks noChangeArrowheads="1"/>
          </p:cNvSpPr>
          <p:nvPr/>
        </p:nvSpPr>
        <p:spPr bwMode="auto">
          <a:xfrm>
            <a:off x="723014" y="94771"/>
            <a:ext cx="13158603" cy="707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5392" rIns="0" bIns="12696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b="0" i="1"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Табела</a:t>
            </a:r>
            <a:r>
              <a:rPr kumimoji="0" lang="en-GB" altLang="en-US"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GB" altLang="en-US" b="0" i="1"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Прелиминарна</a:t>
            </a:r>
            <a:r>
              <a:rPr kumimoji="0" lang="en-GB" altLang="en-US"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GB" altLang="en-US" b="0" i="1"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процена</a:t>
            </a:r>
            <a:r>
              <a:rPr kumimoji="0" lang="en-GB" altLang="en-US"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GB" altLang="en-US" b="0" i="1"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рокова</a:t>
            </a:r>
            <a:r>
              <a:rPr kumimoji="0" lang="en-GB" altLang="en-US"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GB" altLang="en-US" b="0" i="1"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за</a:t>
            </a:r>
            <a:r>
              <a:rPr kumimoji="0" lang="en-GB" altLang="en-US" b="0" i="1"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GB" altLang="en-US" b="0" i="1"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имплементацију</a:t>
            </a:r>
            <a:endParaRPr kumimoji="0" lang="en-GB" altLang="en-US" b="0" i="0" u="none" strike="noStrike" cap="none" normalizeH="0" baseline="0" dirty="0" smtClean="0">
              <a:ln>
                <a:noFill/>
              </a:ln>
              <a:solidFill>
                <a:srgbClr val="365F91"/>
              </a:solidFill>
              <a:effectLst/>
              <a:latin typeface="Times New Roman" panose="02020603050405020304" pitchFamily="18" charset="0"/>
              <a:ea typeface="MS Gothic" pitchFamily="49"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896883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7322" y="0"/>
            <a:ext cx="11437178" cy="6858000"/>
          </a:xfrm>
        </p:spPr>
        <p:txBody>
          <a:bodyPr>
            <a:normAutofit/>
          </a:bodyPr>
          <a:lstStyle/>
          <a:p>
            <a:pPr marL="0" indent="0">
              <a:buNone/>
            </a:pPr>
            <a:endParaRPr lang="sr-Cyrl-RS" sz="2400" dirty="0" smtClean="0">
              <a:solidFill>
                <a:srgbClr val="FF0000"/>
              </a:solidFill>
            </a:endParaRPr>
          </a:p>
          <a:p>
            <a:pPr marL="0" indent="0" algn="ctr">
              <a:buNone/>
            </a:pPr>
            <a:r>
              <a:rPr lang="sr-Cyrl-RS" sz="2400" b="1" dirty="0" smtClean="0">
                <a:solidFill>
                  <a:srgbClr val="FF0000"/>
                </a:solidFill>
              </a:rPr>
              <a:t>Д</a:t>
            </a:r>
            <a:r>
              <a:rPr lang="en-GB" sz="2400" b="1" dirty="0" err="1" smtClean="0">
                <a:solidFill>
                  <a:srgbClr val="FF0000"/>
                </a:solidFill>
              </a:rPr>
              <a:t>ирективе</a:t>
            </a:r>
            <a:r>
              <a:rPr lang="en-GB" sz="2400" b="1" dirty="0" smtClean="0">
                <a:solidFill>
                  <a:srgbClr val="FF0000"/>
                </a:solidFill>
              </a:rPr>
              <a:t> </a:t>
            </a:r>
            <a:r>
              <a:rPr lang="sr-Cyrl-RS" sz="2400" b="1" dirty="0" smtClean="0">
                <a:solidFill>
                  <a:srgbClr val="FF0000"/>
                </a:solidFill>
              </a:rPr>
              <a:t>које </a:t>
            </a:r>
            <a:r>
              <a:rPr lang="en-GB" sz="2400" b="1" dirty="0" err="1" smtClean="0">
                <a:solidFill>
                  <a:srgbClr val="FF0000"/>
                </a:solidFill>
              </a:rPr>
              <a:t>се</a:t>
            </a:r>
            <a:r>
              <a:rPr lang="en-GB" sz="2400" b="1" dirty="0" smtClean="0">
                <a:solidFill>
                  <a:srgbClr val="FF0000"/>
                </a:solidFill>
              </a:rPr>
              <a:t> </a:t>
            </a:r>
            <a:r>
              <a:rPr lang="en-GB" sz="2400" b="1" dirty="0" err="1">
                <a:solidFill>
                  <a:srgbClr val="FF0000"/>
                </a:solidFill>
              </a:rPr>
              <a:t>сматрају</a:t>
            </a:r>
            <a:r>
              <a:rPr lang="en-GB" sz="2400" b="1" dirty="0">
                <a:solidFill>
                  <a:srgbClr val="FF0000"/>
                </a:solidFill>
              </a:rPr>
              <a:t> </a:t>
            </a:r>
            <a:r>
              <a:rPr lang="en-GB" sz="2400" b="1" dirty="0" err="1">
                <a:solidFill>
                  <a:srgbClr val="FF0000"/>
                </a:solidFill>
              </a:rPr>
              <a:t>проблематичнима</a:t>
            </a:r>
            <a:r>
              <a:rPr lang="en-GB" sz="2400" b="1" dirty="0">
                <a:solidFill>
                  <a:srgbClr val="FF0000"/>
                </a:solidFill>
              </a:rPr>
              <a:t> и </a:t>
            </a:r>
            <a:r>
              <a:rPr lang="en-GB" sz="2400" b="1" dirty="0" err="1">
                <a:solidFill>
                  <a:srgbClr val="FF0000"/>
                </a:solidFill>
              </a:rPr>
              <a:t>захтевају</a:t>
            </a:r>
            <a:r>
              <a:rPr lang="en-GB" sz="2400" b="1" dirty="0">
                <a:solidFill>
                  <a:srgbClr val="FF0000"/>
                </a:solidFill>
              </a:rPr>
              <a:t> </a:t>
            </a:r>
            <a:r>
              <a:rPr lang="en-GB" sz="2400" b="1" dirty="0" err="1">
                <a:solidFill>
                  <a:srgbClr val="FF0000"/>
                </a:solidFill>
              </a:rPr>
              <a:t>додатно</a:t>
            </a:r>
            <a:r>
              <a:rPr lang="en-GB" sz="2400" b="1" dirty="0">
                <a:solidFill>
                  <a:srgbClr val="FF0000"/>
                </a:solidFill>
              </a:rPr>
              <a:t> </a:t>
            </a:r>
            <a:r>
              <a:rPr lang="en-GB" sz="2400" b="1" dirty="0" err="1">
                <a:solidFill>
                  <a:srgbClr val="FF0000"/>
                </a:solidFill>
              </a:rPr>
              <a:t>детаљно</a:t>
            </a:r>
            <a:r>
              <a:rPr lang="en-GB" sz="2400" b="1" dirty="0">
                <a:solidFill>
                  <a:srgbClr val="FF0000"/>
                </a:solidFill>
              </a:rPr>
              <a:t> </a:t>
            </a:r>
            <a:r>
              <a:rPr lang="en-GB" sz="2400" b="1" dirty="0" err="1">
                <a:solidFill>
                  <a:srgbClr val="FF0000"/>
                </a:solidFill>
              </a:rPr>
              <a:t>планирање</a:t>
            </a:r>
            <a:r>
              <a:rPr lang="en-GB" sz="2400" b="1" dirty="0">
                <a:solidFill>
                  <a:srgbClr val="FF0000"/>
                </a:solidFill>
              </a:rPr>
              <a:t>:</a:t>
            </a:r>
            <a:endParaRPr lang="en-US" sz="2400" b="1" dirty="0">
              <a:solidFill>
                <a:srgbClr val="FF0000"/>
              </a:solidFill>
            </a:endParaRPr>
          </a:p>
          <a:p>
            <a:pPr marL="0" indent="0">
              <a:buNone/>
            </a:pPr>
            <a:r>
              <a:rPr lang="en-GB" sz="2400" dirty="0"/>
              <a:t>1. </a:t>
            </a:r>
            <a:r>
              <a:rPr lang="en-GB" sz="2400" dirty="0" err="1"/>
              <a:t>Директива</a:t>
            </a:r>
            <a:r>
              <a:rPr lang="en-GB" sz="2400" dirty="0"/>
              <a:t> о </a:t>
            </a:r>
            <a:r>
              <a:rPr lang="en-GB" sz="2400" dirty="0" err="1"/>
              <a:t>депонијама</a:t>
            </a:r>
            <a:r>
              <a:rPr lang="en-GB" sz="2400" dirty="0"/>
              <a:t> (</a:t>
            </a:r>
            <a:r>
              <a:rPr lang="en-GB" sz="2400" dirty="0" err="1"/>
              <a:t>нацрт</a:t>
            </a:r>
            <a:r>
              <a:rPr lang="en-GB" sz="2400" dirty="0"/>
              <a:t> </a:t>
            </a:r>
            <a:r>
              <a:rPr lang="en-GB" sz="2400" dirty="0" err="1"/>
              <a:t>специфичног</a:t>
            </a:r>
            <a:r>
              <a:rPr lang="en-GB" sz="2400" dirty="0"/>
              <a:t> </a:t>
            </a:r>
            <a:r>
              <a:rPr lang="en-GB" sz="2400" dirty="0" err="1"/>
              <a:t>плана</a:t>
            </a:r>
            <a:r>
              <a:rPr lang="en-GB" sz="2400" dirty="0"/>
              <a:t> </a:t>
            </a:r>
            <a:r>
              <a:rPr lang="en-GB" sz="2400" dirty="0" err="1"/>
              <a:t>имплементације</a:t>
            </a:r>
            <a:r>
              <a:rPr lang="en-GB" sz="2400" dirty="0"/>
              <a:t> </a:t>
            </a:r>
            <a:r>
              <a:rPr lang="en-GB" sz="2400" dirty="0" err="1"/>
              <a:t>развијен</a:t>
            </a:r>
            <a:r>
              <a:rPr lang="en-GB" sz="2400" dirty="0"/>
              <a:t> 2014, </a:t>
            </a:r>
            <a:r>
              <a:rPr lang="en-GB" sz="2400" dirty="0" err="1"/>
              <a:t>подршка</a:t>
            </a:r>
            <a:r>
              <a:rPr lang="en-GB" sz="2400" dirty="0"/>
              <a:t> СИДЕ)</a:t>
            </a:r>
            <a:endParaRPr lang="en-US" sz="2400" dirty="0"/>
          </a:p>
          <a:p>
            <a:pPr marL="0" indent="0">
              <a:buNone/>
            </a:pPr>
            <a:r>
              <a:rPr lang="en-GB" sz="2400" dirty="0"/>
              <a:t>2. </a:t>
            </a:r>
            <a:r>
              <a:rPr lang="en-GB" sz="2400" dirty="0" err="1"/>
              <a:t>Оквирна</a:t>
            </a:r>
            <a:r>
              <a:rPr lang="en-GB" sz="2400" dirty="0"/>
              <a:t> </a:t>
            </a:r>
            <a:r>
              <a:rPr lang="en-GB" sz="2400" dirty="0" err="1"/>
              <a:t>директива</a:t>
            </a:r>
            <a:r>
              <a:rPr lang="en-GB" sz="2400" dirty="0"/>
              <a:t> о </a:t>
            </a:r>
            <a:r>
              <a:rPr lang="en-GB" sz="2400" dirty="0" err="1"/>
              <a:t>отпаду</a:t>
            </a:r>
            <a:endParaRPr lang="en-US" sz="2400" dirty="0"/>
          </a:p>
          <a:p>
            <a:pPr marL="0" indent="0">
              <a:buNone/>
            </a:pPr>
            <a:r>
              <a:rPr lang="en-GB" sz="2400" dirty="0"/>
              <a:t>3. </a:t>
            </a:r>
            <a:r>
              <a:rPr lang="en-GB" sz="2400" dirty="0" err="1"/>
              <a:t>Директива</a:t>
            </a:r>
            <a:r>
              <a:rPr lang="en-GB" sz="2400" dirty="0"/>
              <a:t> о </a:t>
            </a:r>
            <a:r>
              <a:rPr lang="en-GB" sz="2400" dirty="0" err="1"/>
              <a:t>отпаду</a:t>
            </a:r>
            <a:r>
              <a:rPr lang="en-GB" sz="2400" dirty="0"/>
              <a:t> </a:t>
            </a:r>
            <a:r>
              <a:rPr lang="en-GB" sz="2400" dirty="0" err="1"/>
              <a:t>од</a:t>
            </a:r>
            <a:r>
              <a:rPr lang="en-GB" sz="2400" dirty="0"/>
              <a:t> </a:t>
            </a:r>
            <a:r>
              <a:rPr lang="en-GB" sz="2400" dirty="0" err="1"/>
              <a:t>електричне</a:t>
            </a:r>
            <a:r>
              <a:rPr lang="en-GB" sz="2400" dirty="0"/>
              <a:t> и </a:t>
            </a:r>
            <a:r>
              <a:rPr lang="en-GB" sz="2400" dirty="0" err="1"/>
              <a:t>електронске</a:t>
            </a:r>
            <a:r>
              <a:rPr lang="en-GB" sz="2400" dirty="0"/>
              <a:t> </a:t>
            </a:r>
            <a:r>
              <a:rPr lang="en-GB" sz="2400" dirty="0" err="1"/>
              <a:t>опреме</a:t>
            </a:r>
            <a:r>
              <a:rPr lang="en-GB" sz="2400" dirty="0"/>
              <a:t> </a:t>
            </a:r>
            <a:endParaRPr lang="en-US" sz="2400" dirty="0"/>
          </a:p>
          <a:p>
            <a:pPr marL="0" indent="0">
              <a:buNone/>
            </a:pPr>
            <a:r>
              <a:rPr lang="en-GB" sz="2400" dirty="0"/>
              <a:t>4. </a:t>
            </a:r>
            <a:r>
              <a:rPr lang="en-GB" sz="2400" dirty="0" err="1"/>
              <a:t>Директива</a:t>
            </a:r>
            <a:r>
              <a:rPr lang="en-GB" sz="2400" dirty="0"/>
              <a:t> о </a:t>
            </a:r>
            <a:r>
              <a:rPr lang="en-GB" sz="2400" dirty="0" err="1"/>
              <a:t>амбалажи</a:t>
            </a:r>
            <a:r>
              <a:rPr lang="en-GB" sz="2400" dirty="0"/>
              <a:t> и </a:t>
            </a:r>
            <a:r>
              <a:rPr lang="en-GB" sz="2400" dirty="0" err="1"/>
              <a:t>амбалажном</a:t>
            </a:r>
            <a:r>
              <a:rPr lang="en-GB" sz="2400" dirty="0"/>
              <a:t> </a:t>
            </a:r>
            <a:r>
              <a:rPr lang="en-GB" sz="2400" dirty="0" err="1"/>
              <a:t>отпаду</a:t>
            </a:r>
            <a:r>
              <a:rPr lang="en-GB" sz="2400" dirty="0"/>
              <a:t>.</a:t>
            </a:r>
            <a:endParaRPr lang="en-US" sz="2400" dirty="0"/>
          </a:p>
          <a:p>
            <a:r>
              <a:rPr lang="en-GB" sz="2400" dirty="0" err="1" smtClean="0"/>
              <a:t>Све</a:t>
            </a:r>
            <a:r>
              <a:rPr lang="en-GB" sz="2400" dirty="0" smtClean="0"/>
              <a:t> </a:t>
            </a:r>
            <a:r>
              <a:rPr lang="en-GB" sz="2400" dirty="0" err="1"/>
              <a:t>ове</a:t>
            </a:r>
            <a:r>
              <a:rPr lang="en-GB" sz="2400" dirty="0"/>
              <a:t> </a:t>
            </a:r>
            <a:r>
              <a:rPr lang="en-GB" sz="2400" dirty="0" err="1"/>
              <a:t>директиве</a:t>
            </a:r>
            <a:r>
              <a:rPr lang="en-GB" sz="2400" dirty="0"/>
              <a:t> </a:t>
            </a:r>
            <a:r>
              <a:rPr lang="en-GB" sz="2400" dirty="0" err="1"/>
              <a:t>се</a:t>
            </a:r>
            <a:r>
              <a:rPr lang="en-GB" sz="2400" dirty="0"/>
              <a:t> </a:t>
            </a:r>
            <a:r>
              <a:rPr lang="en-GB" sz="2400" dirty="0" err="1"/>
              <a:t>додатно</a:t>
            </a:r>
            <a:r>
              <a:rPr lang="en-GB" sz="2400" dirty="0"/>
              <a:t> </a:t>
            </a:r>
            <a:r>
              <a:rPr lang="en-GB" sz="2400" dirty="0" err="1"/>
              <a:t>истражују</a:t>
            </a:r>
            <a:r>
              <a:rPr lang="en-GB" sz="2400" dirty="0"/>
              <a:t>, </a:t>
            </a:r>
            <a:r>
              <a:rPr lang="en-GB" sz="2400" dirty="0" err="1"/>
              <a:t>припремају</a:t>
            </a:r>
            <a:r>
              <a:rPr lang="en-GB" sz="2400" dirty="0"/>
              <a:t> </a:t>
            </a:r>
            <a:r>
              <a:rPr lang="en-GB" sz="2400" dirty="0" err="1"/>
              <a:t>се</a:t>
            </a:r>
            <a:r>
              <a:rPr lang="en-GB" sz="2400" dirty="0"/>
              <a:t> и </a:t>
            </a:r>
            <a:r>
              <a:rPr lang="en-GB" sz="2400" dirty="0" err="1"/>
              <a:t>специфични</a:t>
            </a:r>
            <a:r>
              <a:rPr lang="en-GB" sz="2400" dirty="0"/>
              <a:t> </a:t>
            </a:r>
            <a:r>
              <a:rPr lang="en-GB" sz="2400" dirty="0" err="1"/>
              <a:t>планови</a:t>
            </a:r>
            <a:r>
              <a:rPr lang="en-GB" sz="2400" dirty="0"/>
              <a:t> </a:t>
            </a:r>
            <a:r>
              <a:rPr lang="en-GB" sz="2400" dirty="0" err="1"/>
              <a:t>имплементације</a:t>
            </a:r>
            <a:r>
              <a:rPr lang="en-GB" sz="2400" dirty="0"/>
              <a:t>, </a:t>
            </a:r>
            <a:r>
              <a:rPr lang="en-GB" sz="2400" dirty="0" err="1"/>
              <a:t>од</a:t>
            </a:r>
            <a:r>
              <a:rPr lang="en-GB" sz="2400" dirty="0"/>
              <a:t> </a:t>
            </a:r>
            <a:r>
              <a:rPr lang="en-GB" sz="2400" dirty="0" err="1"/>
              <a:t>којих</a:t>
            </a:r>
            <a:r>
              <a:rPr lang="en-GB" sz="2400" dirty="0"/>
              <a:t> </a:t>
            </a:r>
            <a:r>
              <a:rPr lang="en-GB" sz="2400" dirty="0" err="1"/>
              <a:t>ће</a:t>
            </a:r>
            <a:r>
              <a:rPr lang="en-GB" sz="2400" dirty="0"/>
              <a:t> </a:t>
            </a:r>
            <a:r>
              <a:rPr lang="en-GB" sz="2400" dirty="0" err="1"/>
              <a:t>неки</a:t>
            </a:r>
            <a:r>
              <a:rPr lang="en-GB" sz="2400" dirty="0"/>
              <a:t> </a:t>
            </a:r>
            <a:r>
              <a:rPr lang="en-GB" sz="2400" dirty="0" err="1"/>
              <a:t>бити</a:t>
            </a:r>
            <a:r>
              <a:rPr lang="en-GB" sz="2400" dirty="0"/>
              <a:t> у </a:t>
            </a:r>
            <a:r>
              <a:rPr lang="en-GB" sz="2400" dirty="0" err="1"/>
              <a:t>припреми</a:t>
            </a:r>
            <a:r>
              <a:rPr lang="en-GB" sz="2400" dirty="0"/>
              <a:t> </a:t>
            </a:r>
            <a:r>
              <a:rPr lang="en-GB" sz="2400" dirty="0" err="1"/>
              <a:t>током</a:t>
            </a:r>
            <a:r>
              <a:rPr lang="en-GB" sz="2400" dirty="0"/>
              <a:t> 2016. </a:t>
            </a:r>
            <a:r>
              <a:rPr lang="en-GB" sz="2400" dirty="0" err="1"/>
              <a:t>године</a:t>
            </a:r>
            <a:r>
              <a:rPr lang="en-GB" sz="2400" dirty="0"/>
              <a:t> </a:t>
            </a:r>
            <a:r>
              <a:rPr lang="en-GB" sz="2400" dirty="0" err="1"/>
              <a:t>уз</a:t>
            </a:r>
            <a:r>
              <a:rPr lang="en-GB" sz="2400" dirty="0"/>
              <a:t> </a:t>
            </a:r>
            <a:r>
              <a:rPr lang="en-GB" sz="2400" dirty="0" err="1"/>
              <a:t>подршку</a:t>
            </a:r>
            <a:r>
              <a:rPr lang="en-GB" sz="2400" dirty="0"/>
              <a:t> ИПА </a:t>
            </a:r>
            <a:r>
              <a:rPr lang="en-GB" sz="2400" dirty="0" err="1"/>
              <a:t>пројекта</a:t>
            </a:r>
            <a:r>
              <a:rPr lang="en-GB" sz="2400" dirty="0" smtClean="0"/>
              <a:t>.</a:t>
            </a:r>
            <a:endParaRPr lang="sr-Cyrl-RS" sz="2400" dirty="0" smtClean="0"/>
          </a:p>
          <a:p>
            <a:pPr marL="0" indent="0" algn="ctr">
              <a:buNone/>
            </a:pPr>
            <a:r>
              <a:rPr lang="sr-Cyrl-CS" sz="2400" b="1" dirty="0">
                <a:solidFill>
                  <a:srgbClr val="FF0000"/>
                </a:solidFill>
              </a:rPr>
              <a:t>Процене трошкова </a:t>
            </a:r>
            <a:endParaRPr lang="sr-Cyrl-RS" sz="2400" dirty="0" smtClean="0">
              <a:solidFill>
                <a:srgbClr val="FF0000"/>
              </a:solidFill>
            </a:endParaRPr>
          </a:p>
          <a:p>
            <a:r>
              <a:rPr lang="en-GB" sz="2400" dirty="0" err="1"/>
              <a:t>Највећи</a:t>
            </a:r>
            <a:r>
              <a:rPr lang="en-GB" sz="2400" dirty="0"/>
              <a:t> </a:t>
            </a:r>
            <a:r>
              <a:rPr lang="en-GB" sz="2400" dirty="0" err="1"/>
              <a:t>део</a:t>
            </a:r>
            <a:r>
              <a:rPr lang="en-GB" sz="2400" dirty="0"/>
              <a:t> </a:t>
            </a:r>
            <a:r>
              <a:rPr lang="en-GB" sz="2400" dirty="0" err="1"/>
              <a:t>инвестиционих</a:t>
            </a:r>
            <a:r>
              <a:rPr lang="en-GB" sz="2400" dirty="0"/>
              <a:t> </a:t>
            </a:r>
            <a:r>
              <a:rPr lang="en-GB" sz="2400" dirty="0" err="1"/>
              <a:t>трошкова</a:t>
            </a:r>
            <a:r>
              <a:rPr lang="en-GB" sz="2400" dirty="0"/>
              <a:t> </a:t>
            </a:r>
            <a:r>
              <a:rPr lang="en-GB" sz="2400" dirty="0" err="1"/>
              <a:t>односи</a:t>
            </a:r>
            <a:r>
              <a:rPr lang="en-GB" sz="2400" dirty="0"/>
              <a:t> </a:t>
            </a:r>
            <a:r>
              <a:rPr lang="en-GB" sz="2400" dirty="0" err="1"/>
              <a:t>се</a:t>
            </a:r>
            <a:r>
              <a:rPr lang="en-GB" sz="2400" dirty="0"/>
              <a:t> </a:t>
            </a:r>
            <a:r>
              <a:rPr lang="en-GB" sz="2400" dirty="0" err="1"/>
              <a:t>на</a:t>
            </a:r>
            <a:r>
              <a:rPr lang="en-GB" sz="2400" dirty="0"/>
              <a:t> </a:t>
            </a:r>
            <a:r>
              <a:rPr lang="en-GB" sz="2400" dirty="0" err="1"/>
              <a:t>развој</a:t>
            </a:r>
            <a:r>
              <a:rPr lang="en-GB" sz="2400" dirty="0"/>
              <a:t> </a:t>
            </a:r>
            <a:r>
              <a:rPr lang="en-GB" sz="2400" dirty="0" err="1"/>
              <a:t>инфраструктуре</a:t>
            </a:r>
            <a:r>
              <a:rPr lang="en-GB" sz="2400" dirty="0"/>
              <a:t> у </a:t>
            </a:r>
            <a:r>
              <a:rPr lang="en-GB" sz="2400" dirty="0" err="1"/>
              <a:t>циљу</a:t>
            </a:r>
            <a:r>
              <a:rPr lang="en-GB" sz="2400" dirty="0"/>
              <a:t> </a:t>
            </a:r>
            <a:r>
              <a:rPr lang="en-GB" sz="2400" dirty="0" err="1"/>
              <a:t>спровођења</a:t>
            </a:r>
            <a:r>
              <a:rPr lang="en-GB" sz="2400" dirty="0"/>
              <a:t> </a:t>
            </a:r>
            <a:r>
              <a:rPr lang="en-GB" sz="2400" dirty="0" err="1"/>
              <a:t>Оквирне</a:t>
            </a:r>
            <a:r>
              <a:rPr lang="en-GB" sz="2400" dirty="0"/>
              <a:t> </a:t>
            </a:r>
            <a:r>
              <a:rPr lang="en-GB" sz="2400" dirty="0" err="1"/>
              <a:t>директиве</a:t>
            </a:r>
            <a:r>
              <a:rPr lang="en-GB" sz="2400" dirty="0"/>
              <a:t> о </a:t>
            </a:r>
            <a:r>
              <a:rPr lang="en-GB" sz="2400" dirty="0" err="1"/>
              <a:t>отпаду</a:t>
            </a:r>
            <a:r>
              <a:rPr lang="en-GB" sz="2400" dirty="0"/>
              <a:t>, </a:t>
            </a:r>
            <a:r>
              <a:rPr lang="en-GB" sz="2400" dirty="0" err="1"/>
              <a:t>Директиве</a:t>
            </a:r>
            <a:r>
              <a:rPr lang="en-GB" sz="2400" dirty="0"/>
              <a:t> о </a:t>
            </a:r>
            <a:r>
              <a:rPr lang="en-GB" sz="2400" dirty="0" err="1"/>
              <a:t>депонијама</a:t>
            </a:r>
            <a:r>
              <a:rPr lang="en-GB" sz="2400" dirty="0"/>
              <a:t> и </a:t>
            </a:r>
            <a:r>
              <a:rPr lang="en-GB" sz="2400" dirty="0" err="1"/>
              <a:t>Директиве</a:t>
            </a:r>
            <a:r>
              <a:rPr lang="en-GB" sz="2400" dirty="0"/>
              <a:t> о </a:t>
            </a:r>
            <a:r>
              <a:rPr lang="en-GB" sz="2400" dirty="0" err="1"/>
              <a:t>амбалажи</a:t>
            </a:r>
            <a:r>
              <a:rPr lang="en-GB" sz="2400" dirty="0"/>
              <a:t> и </a:t>
            </a:r>
            <a:r>
              <a:rPr lang="en-GB" sz="2400" dirty="0" err="1"/>
              <a:t>амбалажном</a:t>
            </a:r>
            <a:r>
              <a:rPr lang="en-GB" sz="2400" dirty="0"/>
              <a:t> </a:t>
            </a:r>
            <a:r>
              <a:rPr lang="en-GB" sz="2400" dirty="0" err="1"/>
              <a:t>отпаду</a:t>
            </a:r>
            <a:r>
              <a:rPr lang="en-GB" sz="2400" dirty="0"/>
              <a:t>. </a:t>
            </a:r>
            <a:r>
              <a:rPr lang="en-GB" sz="2400" dirty="0" err="1"/>
              <a:t>Процењује</a:t>
            </a:r>
            <a:r>
              <a:rPr lang="en-GB" sz="2400" dirty="0"/>
              <a:t> </a:t>
            </a:r>
            <a:r>
              <a:rPr lang="en-GB" sz="2400" dirty="0" err="1"/>
              <a:t>се</a:t>
            </a:r>
            <a:r>
              <a:rPr lang="en-GB" sz="2400" dirty="0"/>
              <a:t> </a:t>
            </a:r>
            <a:r>
              <a:rPr lang="en-GB" sz="2400" dirty="0" err="1"/>
              <a:t>да</a:t>
            </a:r>
            <a:r>
              <a:rPr lang="en-GB" sz="2400" dirty="0"/>
              <a:t> </a:t>
            </a:r>
            <a:r>
              <a:rPr lang="en-GB" sz="2400" dirty="0" err="1"/>
              <a:t>ће</a:t>
            </a:r>
            <a:r>
              <a:rPr lang="en-GB" sz="2400" dirty="0"/>
              <a:t> </a:t>
            </a:r>
            <a:r>
              <a:rPr lang="en-GB" sz="2400" dirty="0" err="1"/>
              <a:t>инвестициони</a:t>
            </a:r>
            <a:r>
              <a:rPr lang="en-GB" sz="2400" dirty="0"/>
              <a:t> </a:t>
            </a:r>
            <a:r>
              <a:rPr lang="en-GB" sz="2400" dirty="0" err="1"/>
              <a:t>трошкови</a:t>
            </a:r>
            <a:r>
              <a:rPr lang="en-GB" sz="2400" dirty="0"/>
              <a:t> у </a:t>
            </a:r>
            <a:r>
              <a:rPr lang="en-GB" sz="2400" dirty="0" err="1"/>
              <a:t>вези</a:t>
            </a:r>
            <a:r>
              <a:rPr lang="en-GB" sz="2400" dirty="0"/>
              <a:t> </a:t>
            </a:r>
            <a:r>
              <a:rPr lang="en-GB" sz="2400" dirty="0" err="1"/>
              <a:t>са</a:t>
            </a:r>
            <a:r>
              <a:rPr lang="en-GB" sz="2400" dirty="0"/>
              <a:t> </a:t>
            </a:r>
            <a:r>
              <a:rPr lang="en-GB" sz="2400" dirty="0" err="1"/>
              <a:t>имплементацијом</a:t>
            </a:r>
            <a:r>
              <a:rPr lang="en-GB" sz="2400" dirty="0"/>
              <a:t> </a:t>
            </a:r>
            <a:r>
              <a:rPr lang="en-GB" sz="2400" dirty="0" err="1"/>
              <a:t>ових</a:t>
            </a:r>
            <a:r>
              <a:rPr lang="en-GB" sz="2400" dirty="0"/>
              <a:t> </a:t>
            </a:r>
            <a:r>
              <a:rPr lang="en-GB" sz="2400" dirty="0" err="1"/>
              <a:t>директива</a:t>
            </a:r>
            <a:r>
              <a:rPr lang="en-GB" sz="2400" dirty="0"/>
              <a:t> </a:t>
            </a:r>
            <a:r>
              <a:rPr lang="en-GB" sz="2400" dirty="0" err="1"/>
              <a:t>износити</a:t>
            </a:r>
            <a:r>
              <a:rPr lang="en-GB" sz="2400" dirty="0"/>
              <a:t> </a:t>
            </a:r>
            <a:r>
              <a:rPr lang="en-GB" sz="2400" dirty="0" err="1"/>
              <a:t>око</a:t>
            </a:r>
            <a:r>
              <a:rPr lang="en-GB" sz="2400" dirty="0"/>
              <a:t> 917,7 </a:t>
            </a:r>
            <a:r>
              <a:rPr lang="en-GB" sz="2400" dirty="0" err="1"/>
              <a:t>милиона</a:t>
            </a:r>
            <a:r>
              <a:rPr lang="en-GB" sz="2400" dirty="0"/>
              <a:t> </a:t>
            </a:r>
            <a:r>
              <a:rPr lang="en-GB" sz="2400" dirty="0" err="1"/>
              <a:t>евра</a:t>
            </a:r>
            <a:r>
              <a:rPr lang="en-GB" sz="2400" dirty="0"/>
              <a:t>, </a:t>
            </a:r>
            <a:r>
              <a:rPr lang="en-GB" sz="2400" dirty="0" err="1"/>
              <a:t>од</a:t>
            </a:r>
            <a:r>
              <a:rPr lang="en-GB" sz="2400" dirty="0"/>
              <a:t> </a:t>
            </a:r>
            <a:r>
              <a:rPr lang="en-GB" sz="2400" dirty="0" err="1"/>
              <a:t>чега</a:t>
            </a:r>
            <a:r>
              <a:rPr lang="en-GB" sz="2400" dirty="0"/>
              <a:t> </a:t>
            </a:r>
            <a:r>
              <a:rPr lang="en-GB" sz="2400" dirty="0" err="1"/>
              <a:t>је</a:t>
            </a:r>
            <a:r>
              <a:rPr lang="en-GB" sz="2400" dirty="0"/>
              <a:t> 19,2 </a:t>
            </a:r>
            <a:r>
              <a:rPr lang="en-GB" sz="2400" dirty="0" err="1"/>
              <a:t>милиона</a:t>
            </a:r>
            <a:r>
              <a:rPr lang="en-GB" sz="2400" dirty="0"/>
              <a:t> </a:t>
            </a:r>
            <a:r>
              <a:rPr lang="en-GB" sz="2400" dirty="0" err="1"/>
              <a:t>евра</a:t>
            </a:r>
            <a:r>
              <a:rPr lang="en-GB" sz="2400" dirty="0"/>
              <a:t> </a:t>
            </a:r>
            <a:r>
              <a:rPr lang="en-GB" sz="2400" dirty="0" err="1"/>
              <a:t>већ</a:t>
            </a:r>
            <a:r>
              <a:rPr lang="en-GB" sz="2400" dirty="0"/>
              <a:t> </a:t>
            </a:r>
            <a:r>
              <a:rPr lang="en-GB" sz="2400" dirty="0" err="1"/>
              <a:t>опредељено</a:t>
            </a:r>
            <a:r>
              <a:rPr lang="en-GB" sz="2400" dirty="0"/>
              <a:t> </a:t>
            </a:r>
            <a:r>
              <a:rPr lang="en-GB" sz="2400" dirty="0" err="1"/>
              <a:t>пре</a:t>
            </a:r>
            <a:r>
              <a:rPr lang="en-GB" sz="2400" dirty="0"/>
              <a:t> </a:t>
            </a:r>
            <a:r>
              <a:rPr lang="en-GB" sz="2400" dirty="0" err="1"/>
              <a:t>маја</a:t>
            </a:r>
            <a:r>
              <a:rPr lang="en-GB" sz="2400" dirty="0"/>
              <a:t> 2015. </a:t>
            </a:r>
            <a:r>
              <a:rPr lang="en-GB" sz="2400" dirty="0" err="1"/>
              <a:t>године</a:t>
            </a:r>
            <a:endParaRPr lang="en-US" sz="2400" dirty="0"/>
          </a:p>
        </p:txBody>
      </p:sp>
    </p:spTree>
    <p:extLst>
      <p:ext uri="{BB962C8B-B14F-4D97-AF65-F5344CB8AC3E}">
        <p14:creationId xmlns:p14="http://schemas.microsoft.com/office/powerpoint/2010/main" val="23005619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1"/>
          <p:cNvSpPr>
            <a:spLocks noChangeArrowheads="1"/>
          </p:cNvSpPr>
          <p:nvPr/>
        </p:nvSpPr>
        <p:spPr bwMode="auto">
          <a:xfrm>
            <a:off x="1090411" y="0"/>
            <a:ext cx="6765702" cy="10064294"/>
          </a:xfrm>
          <a:prstGeom prst="rect">
            <a:avLst/>
          </a:prstGeom>
          <a:noFill/>
          <a:ln w="9525">
            <a:noFill/>
            <a:miter lim="800000"/>
            <a:headEnd/>
            <a:tailEnd/>
          </a:ln>
        </p:spPr>
        <p:txBody>
          <a:bodyPr wrap="square">
            <a:spAutoFit/>
          </a:bodyPr>
          <a:lstStyle/>
          <a:p>
            <a:pPr algn="ctr" eaLnBrk="1" hangingPunct="1">
              <a:defRPr/>
            </a:pPr>
            <a:endParaRPr lang="sr-Cyrl-CS" sz="2400" b="1" dirty="0">
              <a:cs typeface="Times New Roman" pitchFamily="18" charset="0"/>
            </a:endParaRPr>
          </a:p>
          <a:p>
            <a:pPr algn="ctr" eaLnBrk="1" hangingPunct="1">
              <a:defRPr/>
            </a:pPr>
            <a:r>
              <a:rPr lang="sr-Cyrl-RS" b="1" dirty="0">
                <a:cs typeface="Times New Roman" pitchFamily="18" charset="0"/>
              </a:rPr>
              <a:t>ХВАЛА НА ПАЖЊИ</a:t>
            </a:r>
            <a:r>
              <a:rPr lang="en-US" dirty="0">
                <a:cs typeface="Times New Roman" pitchFamily="18" charset="0"/>
              </a:rPr>
              <a:t/>
            </a:r>
            <a:br>
              <a:rPr lang="en-US" dirty="0">
                <a:cs typeface="Times New Roman" pitchFamily="18" charset="0"/>
              </a:rPr>
            </a:br>
            <a:endParaRPr lang="sr-Cyrl-CS" dirty="0">
              <a:cs typeface="Times New Roman" pitchFamily="18" charset="0"/>
            </a:endParaRPr>
          </a:p>
          <a:p>
            <a:pPr algn="ctr" eaLnBrk="1" hangingPunct="1">
              <a:defRPr/>
            </a:pPr>
            <a:r>
              <a:rPr lang="sr-Cyrl-CS" b="1" dirty="0" smtClean="0">
                <a:solidFill>
                  <a:srgbClr val="00B050"/>
                </a:solidFill>
                <a:cs typeface="Times New Roman" pitchFamily="18" charset="0"/>
              </a:rPr>
              <a:t>Министарство пољопривреде и заштите </a:t>
            </a:r>
            <a:r>
              <a:rPr lang="sr-Cyrl-CS" b="1" dirty="0">
                <a:solidFill>
                  <a:srgbClr val="00B050"/>
                </a:solidFill>
                <a:cs typeface="Times New Roman" pitchFamily="18" charset="0"/>
              </a:rPr>
              <a:t>живтне средине </a:t>
            </a:r>
          </a:p>
          <a:p>
            <a:pPr algn="ctr" eaLnBrk="1" hangingPunct="1">
              <a:defRPr/>
            </a:pPr>
            <a:endParaRPr lang="sr-Cyrl-CS" dirty="0">
              <a:cs typeface="Times New Roman" pitchFamily="18" charset="0"/>
            </a:endParaRPr>
          </a:p>
          <a:p>
            <a:pPr algn="ctr" eaLnBrk="1" hangingPunct="1">
              <a:defRPr/>
            </a:pPr>
            <a:r>
              <a:rPr lang="sr-Cyrl-CS" b="1" dirty="0">
                <a:solidFill>
                  <a:schemeClr val="accent1">
                    <a:lumMod val="75000"/>
                  </a:schemeClr>
                </a:solidFill>
                <a:cs typeface="Times New Roman" pitchFamily="18" charset="0"/>
              </a:rPr>
              <a:t>Одељење за управљање </a:t>
            </a:r>
            <a:r>
              <a:rPr lang="sr-Cyrl-CS" b="1" dirty="0" smtClean="0">
                <a:solidFill>
                  <a:schemeClr val="accent1">
                    <a:lumMod val="75000"/>
                  </a:schemeClr>
                </a:solidFill>
                <a:cs typeface="Times New Roman" pitchFamily="18" charset="0"/>
              </a:rPr>
              <a:t>отпадом</a:t>
            </a:r>
          </a:p>
          <a:p>
            <a:pPr algn="ctr" eaLnBrk="1" hangingPunct="1">
              <a:defRPr/>
            </a:pPr>
            <a:endParaRPr lang="sr-Cyrl-CS" b="1" dirty="0">
              <a:solidFill>
                <a:schemeClr val="accent1">
                  <a:lumMod val="75000"/>
                </a:schemeClr>
              </a:solidFill>
              <a:cs typeface="Times New Roman" pitchFamily="18" charset="0"/>
            </a:endParaRPr>
          </a:p>
          <a:p>
            <a:pPr algn="ctr" eaLnBrk="1" hangingPunct="1">
              <a:defRPr/>
            </a:pPr>
            <a:r>
              <a:rPr lang="sr-Cyrl-RS" b="1" dirty="0" smtClean="0">
                <a:cs typeface="Times New Roman" pitchFamily="18" charset="0"/>
              </a:rPr>
              <a:t>У изради скрининг документа, учествовали су: </a:t>
            </a:r>
          </a:p>
          <a:p>
            <a:pPr algn="ctr" eaLnBrk="1" hangingPunct="1">
              <a:defRPr/>
            </a:pPr>
            <a:endParaRPr lang="en-US" b="1" dirty="0" smtClean="0">
              <a:cs typeface="Times New Roman" pitchFamily="18" charset="0"/>
            </a:endParaRPr>
          </a:p>
          <a:p>
            <a:pPr eaLnBrk="1" hangingPunct="1">
              <a:defRPr/>
            </a:pPr>
            <a:r>
              <a:rPr lang="sr-Cyrl-CS" b="1" dirty="0" smtClean="0">
                <a:cs typeface="Times New Roman" pitchFamily="18" charset="0"/>
              </a:rPr>
              <a:t>Радмила Шеровић, начелник Одељења</a:t>
            </a:r>
          </a:p>
          <a:p>
            <a:pPr eaLnBrk="1" hangingPunct="1">
              <a:defRPr/>
            </a:pPr>
            <a:r>
              <a:rPr lang="sr-Cyrl-CS" b="1" dirty="0" smtClean="0">
                <a:cs typeface="Times New Roman" pitchFamily="18" charset="0"/>
              </a:rPr>
              <a:t>Лука Старчевић, самостални саветник, </a:t>
            </a:r>
          </a:p>
          <a:p>
            <a:pPr eaLnBrk="1" hangingPunct="1">
              <a:defRPr/>
            </a:pPr>
            <a:r>
              <a:rPr lang="sr-Cyrl-CS" b="1" dirty="0" smtClean="0">
                <a:cs typeface="Times New Roman" pitchFamily="18" charset="0"/>
              </a:rPr>
              <a:t>Пенка Николовски,самостални саветник,</a:t>
            </a:r>
          </a:p>
          <a:p>
            <a:pPr eaLnBrk="1" hangingPunct="1">
              <a:defRPr/>
            </a:pPr>
            <a:r>
              <a:rPr lang="sr-Cyrl-CS" b="1" dirty="0" smtClean="0">
                <a:cs typeface="Times New Roman" pitchFamily="18" charset="0"/>
              </a:rPr>
              <a:t>Драгана Љумовић,самостални саветник,</a:t>
            </a:r>
          </a:p>
          <a:p>
            <a:pPr eaLnBrk="1" hangingPunct="1">
              <a:defRPr/>
            </a:pPr>
            <a:r>
              <a:rPr lang="sr-Cyrl-CS" b="1" dirty="0" smtClean="0">
                <a:cs typeface="Times New Roman" pitchFamily="18" charset="0"/>
              </a:rPr>
              <a:t>Марина Милојевић,самостални саветник,</a:t>
            </a:r>
          </a:p>
          <a:p>
            <a:pPr eaLnBrk="1" hangingPunct="1">
              <a:defRPr/>
            </a:pPr>
            <a:r>
              <a:rPr lang="sr-Cyrl-CS" b="1" dirty="0" smtClean="0">
                <a:cs typeface="Times New Roman" pitchFamily="18" charset="0"/>
              </a:rPr>
              <a:t>Предраг Симић,самостални саветник,</a:t>
            </a:r>
          </a:p>
          <a:p>
            <a:pPr>
              <a:defRPr/>
            </a:pPr>
            <a:r>
              <a:rPr lang="sr-Cyrl-CS" b="1" dirty="0">
                <a:cs typeface="Times New Roman" pitchFamily="18" charset="0"/>
              </a:rPr>
              <a:t>Драган Долежал, саветник, </a:t>
            </a:r>
          </a:p>
          <a:p>
            <a:pPr eaLnBrk="1" hangingPunct="1">
              <a:defRPr/>
            </a:pPr>
            <a:endParaRPr lang="sr-Cyrl-CS" b="1" dirty="0" smtClean="0">
              <a:cs typeface="Times New Roman" pitchFamily="18" charset="0"/>
            </a:endParaRPr>
          </a:p>
          <a:p>
            <a:pPr eaLnBrk="1" hangingPunct="1">
              <a:defRPr/>
            </a:pPr>
            <a:r>
              <a:rPr lang="sr-Cyrl-CS" b="1" dirty="0" smtClean="0">
                <a:cs typeface="Times New Roman" pitchFamily="18" charset="0"/>
              </a:rPr>
              <a:t>Јелена Тесла,самостални саветник </a:t>
            </a:r>
          </a:p>
          <a:p>
            <a:pPr eaLnBrk="1" hangingPunct="1">
              <a:defRPr/>
            </a:pPr>
            <a:r>
              <a:rPr lang="sr-Cyrl-CS" b="1" dirty="0" smtClean="0">
                <a:cs typeface="Times New Roman" pitchFamily="18" charset="0"/>
              </a:rPr>
              <a:t>Оливера Степановић, самостални саветник</a:t>
            </a:r>
          </a:p>
          <a:p>
            <a:pPr eaLnBrk="1" hangingPunct="1">
              <a:defRPr/>
            </a:pPr>
            <a:r>
              <a:rPr lang="sr-Cyrl-CS" b="1" dirty="0" smtClean="0">
                <a:cs typeface="Times New Roman" pitchFamily="18" charset="0"/>
              </a:rPr>
              <a:t>Мирјана Јанковић, саветник</a:t>
            </a:r>
          </a:p>
          <a:p>
            <a:pPr eaLnBrk="1" hangingPunct="1">
              <a:defRPr/>
            </a:pPr>
            <a:r>
              <a:rPr lang="sr-Cyrl-CS" b="1" dirty="0" smtClean="0">
                <a:cs typeface="Times New Roman" pitchFamily="18" charset="0"/>
              </a:rPr>
              <a:t> </a:t>
            </a:r>
            <a:endParaRPr lang="sr-Cyrl-CS" b="1" dirty="0">
              <a:cs typeface="Times New Roman" pitchFamily="18" charset="0"/>
            </a:endParaRPr>
          </a:p>
          <a:p>
            <a:pPr algn="ctr" eaLnBrk="1" hangingPunct="1">
              <a:defRPr/>
            </a:pPr>
            <a:endParaRPr lang="sr-Cyrl-CS" dirty="0">
              <a:cs typeface="Times New Roman" pitchFamily="18" charset="0"/>
            </a:endParaRPr>
          </a:p>
          <a:p>
            <a:pPr eaLnBrk="1" hangingPunct="1">
              <a:defRPr/>
            </a:pPr>
            <a:endParaRPr lang="sr-Cyrl-CS" sz="3200" dirty="0">
              <a:cs typeface="Times New Roman" pitchFamily="18" charset="0"/>
            </a:endParaRPr>
          </a:p>
          <a:p>
            <a:pPr eaLnBrk="1" hangingPunct="1">
              <a:defRPr/>
            </a:pPr>
            <a:endParaRPr lang="sr-Cyrl-CS" sz="3200" dirty="0">
              <a:cs typeface="Times New Roman" pitchFamily="18" charset="0"/>
            </a:endParaRPr>
          </a:p>
          <a:p>
            <a:pPr eaLnBrk="1" hangingPunct="1">
              <a:defRPr/>
            </a:pPr>
            <a:endParaRPr lang="en-US" sz="3200" dirty="0">
              <a:cs typeface="Times New Roman" pitchFamily="18" charset="0"/>
            </a:endParaRPr>
          </a:p>
          <a:p>
            <a:pPr algn="ctr" eaLnBrk="1" hangingPunct="1">
              <a:defRPr/>
            </a:pPr>
            <a:r>
              <a:rPr lang="sr-Latn-CS" sz="3200" dirty="0">
                <a:cs typeface="Times New Roman" pitchFamily="18" charset="0"/>
              </a:rPr>
              <a:t/>
            </a:r>
            <a:br>
              <a:rPr lang="sr-Latn-CS" sz="3200" dirty="0">
                <a:cs typeface="Times New Roman" pitchFamily="18" charset="0"/>
              </a:rPr>
            </a:br>
            <a:r>
              <a:rPr lang="sr-Latn-CS" sz="3200" dirty="0">
                <a:cs typeface="Times New Roman" pitchFamily="18" charset="0"/>
              </a:rPr>
              <a:t/>
            </a:r>
            <a:br>
              <a:rPr lang="sr-Latn-CS" sz="3200" dirty="0">
                <a:cs typeface="Times New Roman" pitchFamily="18" charset="0"/>
              </a:rPr>
            </a:br>
            <a:r>
              <a:rPr lang="en-US" sz="3200" dirty="0">
                <a:cs typeface="Times New Roman" pitchFamily="18" charset="0"/>
              </a:rPr>
              <a:t/>
            </a:r>
            <a:br>
              <a:rPr lang="en-US" sz="3200" dirty="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Arial" charset="0"/>
            </a:endParaRPr>
          </a:p>
        </p:txBody>
      </p:sp>
      <p:pic>
        <p:nvPicPr>
          <p:cNvPr id="95235" name="Picture 4" descr="dan-zivotne_sredi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8360" y="1493948"/>
            <a:ext cx="3837905" cy="3837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7392128"/>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915" y="1"/>
            <a:ext cx="10387885" cy="450760"/>
          </a:xfrm>
        </p:spPr>
        <p:txBody>
          <a:bodyPr>
            <a:normAutofit fontScale="90000"/>
          </a:bodyPr>
          <a:lstStyle/>
          <a:p>
            <a:pPr algn="ctr"/>
            <a:r>
              <a:rPr lang="en-GB" sz="2800" b="1" i="1" dirty="0" err="1">
                <a:solidFill>
                  <a:srgbClr val="002060"/>
                </a:solidFill>
              </a:rPr>
              <a:t>Стр</a:t>
            </a:r>
            <a:r>
              <a:rPr lang="en-US" sz="2800" b="1" i="1" dirty="0">
                <a:solidFill>
                  <a:srgbClr val="002060"/>
                </a:solidFill>
              </a:rPr>
              <a:t>a</a:t>
            </a:r>
            <a:r>
              <a:rPr lang="en-GB" sz="2800" b="1" i="1" dirty="0" err="1">
                <a:solidFill>
                  <a:srgbClr val="002060"/>
                </a:solidFill>
              </a:rPr>
              <a:t>тешки</a:t>
            </a:r>
            <a:r>
              <a:rPr lang="en-GB" sz="2800" b="1" i="1" dirty="0">
                <a:solidFill>
                  <a:srgbClr val="002060"/>
                </a:solidFill>
              </a:rPr>
              <a:t> </a:t>
            </a:r>
            <a:r>
              <a:rPr lang="en-GB" sz="2800" b="1" i="1" dirty="0" err="1">
                <a:solidFill>
                  <a:srgbClr val="002060"/>
                </a:solidFill>
              </a:rPr>
              <a:t>документи</a:t>
            </a:r>
            <a:endParaRPr lang="ru-RU" sz="2800" i="1" dirty="0">
              <a:solidFill>
                <a:srgbClr val="002060"/>
              </a:solidFill>
            </a:endParaRPr>
          </a:p>
        </p:txBody>
      </p:sp>
      <p:sp>
        <p:nvSpPr>
          <p:cNvPr id="3" name="Content Placeholder 2"/>
          <p:cNvSpPr>
            <a:spLocks noGrp="1"/>
          </p:cNvSpPr>
          <p:nvPr>
            <p:ph idx="1"/>
          </p:nvPr>
        </p:nvSpPr>
        <p:spPr>
          <a:xfrm>
            <a:off x="695459" y="450762"/>
            <a:ext cx="10658341" cy="6157856"/>
          </a:xfrm>
        </p:spPr>
        <p:txBody>
          <a:bodyPr>
            <a:noAutofit/>
          </a:bodyPr>
          <a:lstStyle/>
          <a:p>
            <a:pPr marL="0" indent="0">
              <a:buNone/>
            </a:pPr>
            <a:r>
              <a:rPr lang="en-GB" sz="1400" b="1" dirty="0" err="1">
                <a:solidFill>
                  <a:srgbClr val="FF0000"/>
                </a:solidFill>
              </a:rPr>
              <a:t>Имплементација</a:t>
            </a:r>
            <a:r>
              <a:rPr lang="en-GB" sz="1400" b="1" dirty="0">
                <a:solidFill>
                  <a:srgbClr val="FF0000"/>
                </a:solidFill>
              </a:rPr>
              <a:t> </a:t>
            </a:r>
            <a:r>
              <a:rPr lang="en-GB" sz="1400" b="1" dirty="0" err="1">
                <a:solidFill>
                  <a:srgbClr val="FF0000"/>
                </a:solidFill>
              </a:rPr>
              <a:t>захтева</a:t>
            </a:r>
            <a:r>
              <a:rPr lang="en-GB" sz="1400" b="1" dirty="0">
                <a:solidFill>
                  <a:srgbClr val="FF0000"/>
                </a:solidFill>
              </a:rPr>
              <a:t> </a:t>
            </a:r>
            <a:r>
              <a:rPr lang="sr-Latn-RS" sz="1400" b="1" dirty="0" smtClean="0">
                <a:solidFill>
                  <a:srgbClr val="FF0000"/>
                </a:solidFill>
              </a:rPr>
              <a:t> </a:t>
            </a:r>
            <a:r>
              <a:rPr lang="en-GB" sz="1400" b="1" dirty="0" smtClean="0">
                <a:solidFill>
                  <a:srgbClr val="FF0000"/>
                </a:solidFill>
              </a:rPr>
              <a:t>у </a:t>
            </a:r>
            <a:r>
              <a:rPr lang="en-GB" sz="1400" b="1" dirty="0" err="1">
                <a:solidFill>
                  <a:srgbClr val="FF0000"/>
                </a:solidFill>
              </a:rPr>
              <a:t>овом</a:t>
            </a:r>
            <a:r>
              <a:rPr lang="en-GB" sz="1400" b="1" dirty="0">
                <a:solidFill>
                  <a:srgbClr val="FF0000"/>
                </a:solidFill>
              </a:rPr>
              <a:t> </a:t>
            </a:r>
            <a:r>
              <a:rPr lang="en-GB" sz="1400" b="1" dirty="0" err="1">
                <a:solidFill>
                  <a:srgbClr val="FF0000"/>
                </a:solidFill>
              </a:rPr>
              <a:t>сектору</a:t>
            </a:r>
            <a:r>
              <a:rPr lang="en-GB" sz="1400" b="1" dirty="0">
                <a:solidFill>
                  <a:srgbClr val="FF0000"/>
                </a:solidFill>
              </a:rPr>
              <a:t> </a:t>
            </a:r>
            <a:r>
              <a:rPr lang="sr-Cyrl-RS" sz="1400" b="1" dirty="0">
                <a:solidFill>
                  <a:srgbClr val="FF0000"/>
                </a:solidFill>
              </a:rPr>
              <a:t>усклађена је са </a:t>
            </a:r>
            <a:r>
              <a:rPr lang="en-GB" sz="1400" b="1" dirty="0" err="1">
                <a:solidFill>
                  <a:srgbClr val="FF0000"/>
                </a:solidFill>
              </a:rPr>
              <a:t>следећим</a:t>
            </a:r>
            <a:r>
              <a:rPr lang="en-GB" sz="1400" b="1" dirty="0">
                <a:solidFill>
                  <a:srgbClr val="FF0000"/>
                </a:solidFill>
              </a:rPr>
              <a:t> </a:t>
            </a:r>
            <a:r>
              <a:rPr lang="en-GB" sz="1400" b="1" dirty="0" err="1">
                <a:solidFill>
                  <a:srgbClr val="FF0000"/>
                </a:solidFill>
              </a:rPr>
              <a:t>усвојеним</a:t>
            </a:r>
            <a:r>
              <a:rPr lang="en-GB" sz="1400" b="1" dirty="0">
                <a:solidFill>
                  <a:srgbClr val="FF0000"/>
                </a:solidFill>
              </a:rPr>
              <a:t> </a:t>
            </a:r>
            <a:r>
              <a:rPr lang="en-GB" sz="1400" b="1" dirty="0" err="1">
                <a:solidFill>
                  <a:srgbClr val="FF0000"/>
                </a:solidFill>
              </a:rPr>
              <a:t>стратешким</a:t>
            </a:r>
            <a:r>
              <a:rPr lang="en-GB" sz="1400" b="1" dirty="0">
                <a:solidFill>
                  <a:srgbClr val="FF0000"/>
                </a:solidFill>
              </a:rPr>
              <a:t> </a:t>
            </a:r>
            <a:r>
              <a:rPr lang="en-GB" sz="1400" b="1" dirty="0" err="1">
                <a:solidFill>
                  <a:srgbClr val="FF0000"/>
                </a:solidFill>
              </a:rPr>
              <a:t>документима</a:t>
            </a:r>
            <a:r>
              <a:rPr lang="en-GB" sz="1400" b="1" dirty="0">
                <a:solidFill>
                  <a:srgbClr val="FF0000"/>
                </a:solidFill>
              </a:rPr>
              <a:t>:</a:t>
            </a:r>
            <a:endParaRPr lang="en-US" sz="1400" b="1" dirty="0">
              <a:solidFill>
                <a:srgbClr val="FF0000"/>
              </a:solidFill>
            </a:endParaRPr>
          </a:p>
          <a:p>
            <a:pPr lvl="0"/>
            <a:r>
              <a:rPr lang="en-GB" sz="1400" b="1" dirty="0" err="1"/>
              <a:t>Стратегија</a:t>
            </a:r>
            <a:r>
              <a:rPr lang="en-GB" sz="1400" b="1" dirty="0"/>
              <a:t> </a:t>
            </a:r>
            <a:r>
              <a:rPr lang="en-GB" sz="1400" b="1" dirty="0" err="1"/>
              <a:t>управљања</a:t>
            </a:r>
            <a:r>
              <a:rPr lang="en-GB" sz="1400" b="1" dirty="0"/>
              <a:t> </a:t>
            </a:r>
            <a:r>
              <a:rPr lang="en-GB" sz="1400" b="1" dirty="0" err="1"/>
              <a:t>отпадом</a:t>
            </a:r>
            <a:r>
              <a:rPr lang="en-GB" sz="1400" b="1" dirty="0"/>
              <a:t> </a:t>
            </a:r>
            <a:r>
              <a:rPr lang="en-GB" sz="1400" b="1" dirty="0" err="1"/>
              <a:t>за</a:t>
            </a:r>
            <a:r>
              <a:rPr lang="en-GB" sz="1400" b="1" dirty="0"/>
              <a:t> </a:t>
            </a:r>
            <a:r>
              <a:rPr lang="en-GB" sz="1400" b="1" dirty="0" err="1"/>
              <a:t>период</a:t>
            </a:r>
            <a:r>
              <a:rPr lang="en-GB" sz="1400" b="1" dirty="0"/>
              <a:t> 2010-2019. (2010.);</a:t>
            </a:r>
            <a:endParaRPr lang="en-US" sz="1400" b="1" dirty="0"/>
          </a:p>
          <a:p>
            <a:pPr lvl="0"/>
            <a:r>
              <a:rPr lang="sr-Cyrl-RS" sz="1400" b="1" dirty="0"/>
              <a:t> Национални </a:t>
            </a:r>
            <a:r>
              <a:rPr lang="en-GB" sz="1400" b="1" dirty="0" err="1"/>
              <a:t>Програм</a:t>
            </a:r>
            <a:r>
              <a:rPr lang="en-GB" sz="1400" b="1" dirty="0"/>
              <a:t> </a:t>
            </a:r>
            <a:r>
              <a:rPr lang="en-GB" sz="1400" b="1" dirty="0" err="1"/>
              <a:t>за</a:t>
            </a:r>
            <a:r>
              <a:rPr lang="en-GB" sz="1400" b="1" dirty="0"/>
              <a:t> </a:t>
            </a:r>
            <a:r>
              <a:rPr lang="en-GB" sz="1400" b="1" dirty="0" err="1"/>
              <a:t>усвајање</a:t>
            </a:r>
            <a:r>
              <a:rPr lang="en-GB" sz="1400" b="1" dirty="0"/>
              <a:t> </a:t>
            </a:r>
            <a:r>
              <a:rPr lang="en-GB" sz="1400" b="1" dirty="0" err="1"/>
              <a:t>правних</a:t>
            </a:r>
            <a:r>
              <a:rPr lang="en-GB" sz="1400" b="1" dirty="0"/>
              <a:t> </a:t>
            </a:r>
            <a:r>
              <a:rPr lang="en-GB" sz="1400" b="1" dirty="0" err="1"/>
              <a:t>тековина</a:t>
            </a:r>
            <a:r>
              <a:rPr lang="en-GB" sz="1400" b="1" dirty="0"/>
              <a:t> ЕУ 2014-2018. (</a:t>
            </a:r>
            <a:r>
              <a:rPr lang="en-GB" sz="1400" b="1" dirty="0" err="1"/>
              <a:t>јул</a:t>
            </a:r>
            <a:r>
              <a:rPr lang="en-GB" sz="1400" b="1" dirty="0"/>
              <a:t> 2014.);</a:t>
            </a:r>
            <a:endParaRPr lang="en-US" sz="1400" b="1" dirty="0"/>
          </a:p>
          <a:p>
            <a:pPr lvl="0"/>
            <a:r>
              <a:rPr lang="en-GB" sz="1400" b="1" dirty="0" err="1"/>
              <a:t>Национална</a:t>
            </a:r>
            <a:r>
              <a:rPr lang="en-GB" sz="1400" b="1" dirty="0"/>
              <a:t> </a:t>
            </a:r>
            <a:r>
              <a:rPr lang="en-GB" sz="1400" b="1" dirty="0" err="1"/>
              <a:t>стратегија</a:t>
            </a:r>
            <a:r>
              <a:rPr lang="en-GB" sz="1400" b="1" dirty="0"/>
              <a:t> </a:t>
            </a:r>
            <a:r>
              <a:rPr lang="en-GB" sz="1400" b="1" dirty="0" err="1"/>
              <a:t>апроксимације</a:t>
            </a:r>
            <a:r>
              <a:rPr lang="en-GB" sz="1400" b="1" dirty="0"/>
              <a:t> у </a:t>
            </a:r>
            <a:r>
              <a:rPr lang="en-GB" sz="1400" b="1" dirty="0" err="1"/>
              <a:t>области</a:t>
            </a:r>
            <a:r>
              <a:rPr lang="en-GB" sz="1400" b="1" dirty="0"/>
              <a:t> </a:t>
            </a:r>
            <a:r>
              <a:rPr lang="en-GB" sz="1400" b="1" dirty="0" err="1"/>
              <a:t>заштите</a:t>
            </a:r>
            <a:r>
              <a:rPr lang="en-GB" sz="1400" b="1" dirty="0"/>
              <a:t> </a:t>
            </a:r>
            <a:r>
              <a:rPr lang="en-GB" sz="1400" b="1" dirty="0" err="1"/>
              <a:t>животне</a:t>
            </a:r>
            <a:r>
              <a:rPr lang="en-GB" sz="1400" b="1" dirty="0"/>
              <a:t> </a:t>
            </a:r>
            <a:r>
              <a:rPr lang="en-GB" sz="1400" b="1" dirty="0" err="1"/>
              <a:t>средине</a:t>
            </a:r>
            <a:r>
              <a:rPr lang="en-GB" sz="1400" b="1" dirty="0"/>
              <a:t> (</a:t>
            </a:r>
            <a:r>
              <a:rPr lang="en-GB" sz="1400" b="1" dirty="0" err="1"/>
              <a:t>децембар</a:t>
            </a:r>
            <a:r>
              <a:rPr lang="en-GB" sz="1400" b="1" dirty="0"/>
              <a:t> 2011.);</a:t>
            </a:r>
            <a:endParaRPr lang="en-US" sz="1400" b="1" dirty="0"/>
          </a:p>
          <a:p>
            <a:pPr lvl="0"/>
            <a:r>
              <a:rPr lang="en-GB" sz="1400" b="1" dirty="0" err="1"/>
              <a:t>Стратегија</a:t>
            </a:r>
            <a:r>
              <a:rPr lang="en-GB" sz="1400" b="1" dirty="0"/>
              <a:t> </a:t>
            </a:r>
            <a:r>
              <a:rPr lang="en-GB" sz="1400" b="1" dirty="0" err="1"/>
              <a:t>апроксимације</a:t>
            </a:r>
            <a:r>
              <a:rPr lang="en-GB" sz="1400" b="1" dirty="0"/>
              <a:t> </a:t>
            </a:r>
            <a:r>
              <a:rPr lang="en-GB" sz="1400" b="1" dirty="0" err="1"/>
              <a:t>из</a:t>
            </a:r>
            <a:r>
              <a:rPr lang="en-GB" sz="1400" b="1" dirty="0"/>
              <a:t> 2012. </a:t>
            </a:r>
            <a:r>
              <a:rPr lang="en-GB" sz="1400" b="1" dirty="0" err="1"/>
              <a:t>године</a:t>
            </a:r>
            <a:r>
              <a:rPr lang="en-GB" sz="1400" b="1" dirty="0"/>
              <a:t>, </a:t>
            </a:r>
            <a:r>
              <a:rPr lang="en-GB" sz="1400" b="1" dirty="0" err="1"/>
              <a:t>део</a:t>
            </a:r>
            <a:r>
              <a:rPr lang="en-GB" sz="1400" b="1" dirty="0"/>
              <a:t> </a:t>
            </a:r>
            <a:r>
              <a:rPr lang="en-GB" sz="1400" b="1" dirty="0" err="1"/>
              <a:t>Националне</a:t>
            </a:r>
            <a:r>
              <a:rPr lang="en-GB" sz="1400" b="1" dirty="0"/>
              <a:t> </a:t>
            </a:r>
            <a:r>
              <a:rPr lang="en-GB" sz="1400" b="1" dirty="0" err="1"/>
              <a:t>стратегије</a:t>
            </a:r>
            <a:r>
              <a:rPr lang="en-GB" sz="1400" b="1" dirty="0"/>
              <a:t> </a:t>
            </a:r>
            <a:r>
              <a:rPr lang="en-GB" sz="1400" b="1" dirty="0" err="1"/>
              <a:t>апроксимације</a:t>
            </a:r>
            <a:r>
              <a:rPr lang="en-GB" sz="1400" b="1" dirty="0"/>
              <a:t>.</a:t>
            </a:r>
            <a:endParaRPr lang="en-US" sz="1400" b="1" dirty="0"/>
          </a:p>
          <a:p>
            <a:pPr lvl="0"/>
            <a:r>
              <a:rPr lang="en-GB" sz="1400" b="1" dirty="0" err="1"/>
              <a:t>Национални</a:t>
            </a:r>
            <a:r>
              <a:rPr lang="en-GB" sz="1400" b="1" dirty="0"/>
              <a:t> </a:t>
            </a:r>
            <a:r>
              <a:rPr lang="en-GB" sz="1400" b="1" dirty="0" err="1"/>
              <a:t>план</a:t>
            </a:r>
            <a:r>
              <a:rPr lang="en-GB" sz="1400" b="1" dirty="0"/>
              <a:t> </a:t>
            </a:r>
            <a:r>
              <a:rPr lang="en-GB" sz="1400" b="1" dirty="0" err="1"/>
              <a:t>имплементације</a:t>
            </a:r>
            <a:r>
              <a:rPr lang="en-GB" sz="1400" b="1" dirty="0"/>
              <a:t> </a:t>
            </a:r>
            <a:r>
              <a:rPr lang="en-GB" sz="1400" b="1" dirty="0" err="1"/>
              <a:t>Стокхолмске</a:t>
            </a:r>
            <a:r>
              <a:rPr lang="en-GB" sz="1400" b="1" dirty="0"/>
              <a:t> </a:t>
            </a:r>
            <a:r>
              <a:rPr lang="en-GB" sz="1400" b="1" dirty="0" err="1"/>
              <a:t>конвенције</a:t>
            </a:r>
            <a:r>
              <a:rPr lang="en-GB" sz="1400" b="1" dirty="0" smtClean="0"/>
              <a:t>.</a:t>
            </a:r>
            <a:endParaRPr lang="sr-Cyrl-RS" sz="1400" b="1" dirty="0" smtClean="0"/>
          </a:p>
          <a:p>
            <a:pPr marL="0" indent="0">
              <a:buNone/>
            </a:pPr>
            <a:r>
              <a:rPr lang="en-GB" sz="1400" b="1" dirty="0" smtClean="0">
                <a:solidFill>
                  <a:srgbClr val="FF0000"/>
                </a:solidFill>
              </a:rPr>
              <a:t>У </a:t>
            </a:r>
            <a:r>
              <a:rPr lang="en-GB" sz="1400" b="1" dirty="0" err="1">
                <a:solidFill>
                  <a:srgbClr val="FF0000"/>
                </a:solidFill>
              </a:rPr>
              <a:t>наредном</a:t>
            </a:r>
            <a:r>
              <a:rPr lang="en-GB" sz="1400" b="1" dirty="0">
                <a:solidFill>
                  <a:srgbClr val="FF0000"/>
                </a:solidFill>
              </a:rPr>
              <a:t> </a:t>
            </a:r>
            <a:r>
              <a:rPr lang="en-GB" sz="1400" b="1" dirty="0" err="1">
                <a:solidFill>
                  <a:srgbClr val="FF0000"/>
                </a:solidFill>
              </a:rPr>
              <a:t>периоду</a:t>
            </a:r>
            <a:r>
              <a:rPr lang="en-GB" sz="1400" b="1" dirty="0">
                <a:solidFill>
                  <a:srgbClr val="FF0000"/>
                </a:solidFill>
              </a:rPr>
              <a:t> </a:t>
            </a:r>
            <a:r>
              <a:rPr lang="en-GB" sz="1400" b="1" dirty="0" err="1">
                <a:solidFill>
                  <a:srgbClr val="FF0000"/>
                </a:solidFill>
              </a:rPr>
              <a:t>планира</a:t>
            </a:r>
            <a:r>
              <a:rPr lang="en-GB" sz="1400" b="1" dirty="0">
                <a:solidFill>
                  <a:srgbClr val="FF0000"/>
                </a:solidFill>
              </a:rPr>
              <a:t> </a:t>
            </a:r>
            <a:r>
              <a:rPr lang="en-GB" sz="1400" b="1" dirty="0" err="1">
                <a:solidFill>
                  <a:srgbClr val="FF0000"/>
                </a:solidFill>
              </a:rPr>
              <a:t>се</a:t>
            </a:r>
            <a:r>
              <a:rPr lang="en-GB" sz="1400" b="1" dirty="0">
                <a:solidFill>
                  <a:srgbClr val="FF0000"/>
                </a:solidFill>
              </a:rPr>
              <a:t> </a:t>
            </a:r>
            <a:r>
              <a:rPr lang="en-GB" sz="1400" b="1" dirty="0" err="1">
                <a:solidFill>
                  <a:srgbClr val="FF0000"/>
                </a:solidFill>
              </a:rPr>
              <a:t>израда</a:t>
            </a:r>
            <a:r>
              <a:rPr lang="en-GB" sz="1400" b="1" dirty="0">
                <a:solidFill>
                  <a:srgbClr val="FF0000"/>
                </a:solidFill>
              </a:rPr>
              <a:t> </a:t>
            </a:r>
            <a:r>
              <a:rPr lang="en-GB" sz="1400" b="1" dirty="0" err="1">
                <a:solidFill>
                  <a:srgbClr val="FF0000"/>
                </a:solidFill>
              </a:rPr>
              <a:t>следећих</a:t>
            </a:r>
            <a:r>
              <a:rPr lang="en-GB" sz="1400" b="1" dirty="0">
                <a:solidFill>
                  <a:srgbClr val="FF0000"/>
                </a:solidFill>
              </a:rPr>
              <a:t> </a:t>
            </a:r>
            <a:r>
              <a:rPr lang="en-GB" sz="1400" b="1" dirty="0" err="1">
                <a:solidFill>
                  <a:srgbClr val="FF0000"/>
                </a:solidFill>
              </a:rPr>
              <a:t>стратешких</a:t>
            </a:r>
            <a:r>
              <a:rPr lang="en-GB" sz="1400" b="1" dirty="0">
                <a:solidFill>
                  <a:srgbClr val="FF0000"/>
                </a:solidFill>
              </a:rPr>
              <a:t> </a:t>
            </a:r>
            <a:r>
              <a:rPr lang="en-GB" sz="1400" b="1" dirty="0" err="1">
                <a:solidFill>
                  <a:srgbClr val="FF0000"/>
                </a:solidFill>
              </a:rPr>
              <a:t>докумената</a:t>
            </a:r>
            <a:r>
              <a:rPr lang="en-GB" sz="1400" b="1" dirty="0">
                <a:solidFill>
                  <a:srgbClr val="FF0000"/>
                </a:solidFill>
              </a:rPr>
              <a:t>:</a:t>
            </a:r>
            <a:endParaRPr lang="en-US" sz="1400" b="1" dirty="0">
              <a:solidFill>
                <a:srgbClr val="FF0000"/>
              </a:solidFill>
            </a:endParaRPr>
          </a:p>
          <a:p>
            <a:pPr lvl="0"/>
            <a:r>
              <a:rPr lang="en-GB" sz="1400" b="1" dirty="0" err="1"/>
              <a:t>Ревизија</a:t>
            </a:r>
            <a:r>
              <a:rPr lang="en-GB" sz="1400" b="1" dirty="0"/>
              <a:t> </a:t>
            </a:r>
            <a:r>
              <a:rPr lang="en-GB" sz="1400" b="1" dirty="0" err="1"/>
              <a:t>Националне</a:t>
            </a:r>
            <a:r>
              <a:rPr lang="en-GB" sz="1400" b="1" dirty="0"/>
              <a:t> </a:t>
            </a:r>
            <a:r>
              <a:rPr lang="en-GB" sz="1400" b="1" dirty="0" err="1"/>
              <a:t>стратегије</a:t>
            </a:r>
            <a:r>
              <a:rPr lang="en-GB" sz="1400" b="1" dirty="0"/>
              <a:t> </a:t>
            </a:r>
            <a:r>
              <a:rPr lang="en-GB" sz="1400" b="1" dirty="0" err="1"/>
              <a:t>управљања</a:t>
            </a:r>
            <a:r>
              <a:rPr lang="en-GB" sz="1400" b="1" dirty="0"/>
              <a:t> </a:t>
            </a:r>
            <a:r>
              <a:rPr lang="en-GB" sz="1400" b="1" dirty="0" err="1"/>
              <a:t>отпадом</a:t>
            </a:r>
            <a:r>
              <a:rPr lang="en-GB" sz="1400" b="1" dirty="0"/>
              <a:t> </a:t>
            </a:r>
            <a:r>
              <a:rPr lang="en-GB" sz="1400" b="1" dirty="0" err="1"/>
              <a:t>за</a:t>
            </a:r>
            <a:r>
              <a:rPr lang="en-GB" sz="1400" b="1" dirty="0"/>
              <a:t> </a:t>
            </a:r>
            <a:r>
              <a:rPr lang="en-GB" sz="1400" b="1" dirty="0" err="1"/>
              <a:t>период</a:t>
            </a:r>
            <a:r>
              <a:rPr lang="en-GB" sz="1400" b="1" dirty="0"/>
              <a:t> 2010-2019. (</a:t>
            </a:r>
            <a:r>
              <a:rPr lang="en-GB" sz="1400" b="1" dirty="0" err="1"/>
              <a:t>планирано</a:t>
            </a:r>
            <a:r>
              <a:rPr lang="en-GB" sz="1400" b="1" dirty="0"/>
              <a:t> </a:t>
            </a:r>
            <a:r>
              <a:rPr lang="en-GB" sz="1400" b="1" dirty="0" err="1"/>
              <a:t>усвајање</a:t>
            </a:r>
            <a:r>
              <a:rPr lang="en-GB" sz="1400" b="1" dirty="0"/>
              <a:t> </a:t>
            </a:r>
            <a:r>
              <a:rPr lang="en-GB" sz="1400" b="1" dirty="0" err="1"/>
              <a:t>током</a:t>
            </a:r>
            <a:r>
              <a:rPr lang="sr-Latn-RS" sz="1400" b="1" dirty="0"/>
              <a:t> 201</a:t>
            </a:r>
            <a:r>
              <a:rPr lang="sr-Cyrl-RS" sz="1400" b="1" dirty="0"/>
              <a:t>6 </a:t>
            </a:r>
            <a:r>
              <a:rPr lang="en-GB" sz="1400" b="1" dirty="0"/>
              <a:t>. </a:t>
            </a:r>
            <a:r>
              <a:rPr lang="en-GB" sz="1400" b="1" dirty="0" err="1"/>
              <a:t>године</a:t>
            </a:r>
            <a:r>
              <a:rPr lang="en-GB" sz="1400" b="1" dirty="0"/>
              <a:t>);</a:t>
            </a:r>
            <a:endParaRPr lang="en-US" sz="1400" b="1" dirty="0"/>
          </a:p>
          <a:p>
            <a:pPr lvl="0"/>
            <a:r>
              <a:rPr lang="en-GB" sz="1400" b="1" dirty="0" err="1"/>
              <a:t>Национални</a:t>
            </a:r>
            <a:r>
              <a:rPr lang="en-GB" sz="1400" b="1" dirty="0"/>
              <a:t> </a:t>
            </a:r>
            <a:r>
              <a:rPr lang="en-GB" sz="1400" b="1" dirty="0" err="1"/>
              <a:t>план</a:t>
            </a:r>
            <a:r>
              <a:rPr lang="en-GB" sz="1400" b="1" dirty="0"/>
              <a:t> </a:t>
            </a:r>
            <a:r>
              <a:rPr lang="en-GB" sz="1400" b="1" dirty="0" err="1"/>
              <a:t>за</a:t>
            </a:r>
            <a:r>
              <a:rPr lang="en-GB" sz="1400" b="1" dirty="0"/>
              <a:t> </a:t>
            </a:r>
            <a:r>
              <a:rPr lang="en-GB" sz="1400" b="1" dirty="0" err="1"/>
              <a:t>управљање</a:t>
            </a:r>
            <a:r>
              <a:rPr lang="en-GB" sz="1400" b="1" dirty="0"/>
              <a:t> </a:t>
            </a:r>
            <a:r>
              <a:rPr lang="en-GB" sz="1400" b="1" dirty="0" err="1"/>
              <a:t>медицинским</a:t>
            </a:r>
            <a:r>
              <a:rPr lang="en-GB" sz="1400" b="1" dirty="0"/>
              <a:t> </a:t>
            </a:r>
            <a:r>
              <a:rPr lang="en-GB" sz="1400" b="1" dirty="0" err="1"/>
              <a:t>отпадом</a:t>
            </a:r>
            <a:r>
              <a:rPr lang="en-GB" sz="1400" b="1" dirty="0"/>
              <a:t> (у </a:t>
            </a:r>
            <a:r>
              <a:rPr lang="en-GB" sz="1400" b="1" dirty="0" err="1"/>
              <a:t>процедури</a:t>
            </a:r>
            <a:r>
              <a:rPr lang="en-GB" sz="1400" b="1" dirty="0"/>
              <a:t> </a:t>
            </a:r>
            <a:r>
              <a:rPr lang="en-GB" sz="1400" b="1" dirty="0" err="1"/>
              <a:t>усвајања</a:t>
            </a:r>
            <a:r>
              <a:rPr lang="en-GB" sz="1400" b="1" dirty="0"/>
              <a:t> </a:t>
            </a:r>
            <a:r>
              <a:rPr lang="en-GB" sz="1400" b="1" dirty="0" err="1"/>
              <a:t>на</a:t>
            </a:r>
            <a:r>
              <a:rPr lang="en-GB" sz="1400" b="1" dirty="0"/>
              <a:t> </a:t>
            </a:r>
            <a:r>
              <a:rPr lang="en-GB" sz="1400" b="1" dirty="0" err="1"/>
              <a:t>Влади</a:t>
            </a:r>
            <a:r>
              <a:rPr lang="en-GB" sz="1400" b="1" dirty="0"/>
              <a:t> </a:t>
            </a:r>
            <a:r>
              <a:rPr lang="en-GB" sz="1400" b="1" dirty="0" err="1"/>
              <a:t>Републике</a:t>
            </a:r>
            <a:r>
              <a:rPr lang="en-GB" sz="1400" b="1" dirty="0"/>
              <a:t> </a:t>
            </a:r>
            <a:r>
              <a:rPr lang="en-GB" sz="1400" b="1" dirty="0" err="1"/>
              <a:t>Србије</a:t>
            </a:r>
            <a:r>
              <a:rPr lang="en-GB" sz="1400" b="1" dirty="0"/>
              <a:t>, </a:t>
            </a:r>
            <a:r>
              <a:rPr lang="en-GB" sz="1400" b="1" dirty="0" err="1"/>
              <a:t>очекивани</a:t>
            </a:r>
            <a:r>
              <a:rPr lang="en-GB" sz="1400" b="1" dirty="0"/>
              <a:t> </a:t>
            </a:r>
            <a:r>
              <a:rPr lang="en-GB" sz="1400" b="1" dirty="0" err="1"/>
              <a:t>рок</a:t>
            </a:r>
            <a:r>
              <a:rPr lang="en-GB" sz="1400" b="1" dirty="0"/>
              <a:t> </a:t>
            </a:r>
            <a:r>
              <a:rPr lang="en-GB" sz="1400" b="1" dirty="0" err="1"/>
              <a:t>за</a:t>
            </a:r>
            <a:r>
              <a:rPr lang="en-GB" sz="1400" b="1" dirty="0"/>
              <a:t> </a:t>
            </a:r>
            <a:r>
              <a:rPr lang="en-GB" sz="1400" b="1" dirty="0" err="1"/>
              <a:t>усвајање</a:t>
            </a:r>
            <a:r>
              <a:rPr lang="en-GB" sz="1400" b="1" dirty="0"/>
              <a:t> – 2015.);</a:t>
            </a:r>
            <a:endParaRPr lang="en-US" sz="1400" b="1" dirty="0"/>
          </a:p>
          <a:p>
            <a:pPr lvl="0"/>
            <a:r>
              <a:rPr lang="en-GB" sz="1400" b="1" dirty="0" err="1"/>
              <a:t>Национални</a:t>
            </a:r>
            <a:r>
              <a:rPr lang="en-GB" sz="1400" b="1" dirty="0"/>
              <a:t> </a:t>
            </a:r>
            <a:r>
              <a:rPr lang="en-GB" sz="1400" b="1" dirty="0" err="1"/>
              <a:t>план</a:t>
            </a:r>
            <a:r>
              <a:rPr lang="en-GB" sz="1400" b="1" dirty="0"/>
              <a:t> </a:t>
            </a:r>
            <a:r>
              <a:rPr lang="en-GB" sz="1400" b="1" dirty="0" err="1"/>
              <a:t>за</a:t>
            </a:r>
            <a:r>
              <a:rPr lang="en-GB" sz="1400" b="1" dirty="0"/>
              <a:t> </a:t>
            </a:r>
            <a:r>
              <a:rPr lang="en-GB" sz="1400" b="1" dirty="0" err="1"/>
              <a:t>управљање</a:t>
            </a:r>
            <a:r>
              <a:rPr lang="en-GB" sz="1400" b="1" dirty="0"/>
              <a:t> </a:t>
            </a:r>
            <a:r>
              <a:rPr lang="en-GB" sz="1400" b="1" dirty="0" err="1"/>
              <a:t>отпадним</a:t>
            </a:r>
            <a:r>
              <a:rPr lang="en-GB" sz="1400" b="1" dirty="0"/>
              <a:t> </a:t>
            </a:r>
            <a:r>
              <a:rPr lang="en-GB" sz="1400" b="1" dirty="0" err="1"/>
              <a:t>уљ</a:t>
            </a:r>
            <a:r>
              <a:rPr lang="sr-Cyrl-RS" sz="1400" b="1" dirty="0"/>
              <a:t>има </a:t>
            </a:r>
            <a:r>
              <a:rPr lang="en-GB" sz="1400" b="1" dirty="0"/>
              <a:t> у </a:t>
            </a:r>
            <a:r>
              <a:rPr lang="en-GB" sz="1400" b="1" dirty="0" err="1"/>
              <a:t>процедури</a:t>
            </a:r>
            <a:r>
              <a:rPr lang="en-GB" sz="1400" b="1" dirty="0"/>
              <a:t> </a:t>
            </a:r>
            <a:r>
              <a:rPr lang="en-GB" sz="1400" b="1" dirty="0" err="1"/>
              <a:t>усвајања</a:t>
            </a:r>
            <a:r>
              <a:rPr lang="en-GB" sz="1400" b="1" dirty="0"/>
              <a:t> </a:t>
            </a:r>
            <a:r>
              <a:rPr lang="en-GB" sz="1400" b="1" dirty="0" err="1"/>
              <a:t>на</a:t>
            </a:r>
            <a:r>
              <a:rPr lang="en-GB" sz="1400" b="1" dirty="0"/>
              <a:t> </a:t>
            </a:r>
            <a:r>
              <a:rPr lang="en-GB" sz="1400" b="1" dirty="0" err="1"/>
              <a:t>Влади</a:t>
            </a:r>
            <a:r>
              <a:rPr lang="en-GB" sz="1400" b="1" dirty="0"/>
              <a:t> </a:t>
            </a:r>
            <a:r>
              <a:rPr lang="en-GB" sz="1400" b="1" dirty="0" err="1"/>
              <a:t>Републике</a:t>
            </a:r>
            <a:r>
              <a:rPr lang="en-GB" sz="1400" b="1" dirty="0"/>
              <a:t> </a:t>
            </a:r>
            <a:r>
              <a:rPr lang="en-GB" sz="1400" b="1" dirty="0" err="1"/>
              <a:t>Србије</a:t>
            </a:r>
            <a:r>
              <a:rPr lang="en-GB" sz="1400" b="1" dirty="0"/>
              <a:t>, </a:t>
            </a:r>
            <a:r>
              <a:rPr lang="en-GB" sz="1400" b="1" dirty="0" err="1"/>
              <a:t>очекивани</a:t>
            </a:r>
            <a:r>
              <a:rPr lang="en-GB" sz="1400" b="1" dirty="0"/>
              <a:t> </a:t>
            </a:r>
            <a:r>
              <a:rPr lang="en-GB" sz="1400" b="1" dirty="0" err="1"/>
              <a:t>рок</a:t>
            </a:r>
            <a:r>
              <a:rPr lang="en-GB" sz="1400" b="1" dirty="0"/>
              <a:t> </a:t>
            </a:r>
            <a:r>
              <a:rPr lang="en-GB" sz="1400" b="1" dirty="0" err="1"/>
              <a:t>за</a:t>
            </a:r>
            <a:r>
              <a:rPr lang="en-GB" sz="1400" b="1" dirty="0"/>
              <a:t> </a:t>
            </a:r>
            <a:r>
              <a:rPr lang="en-GB" sz="1400" b="1" dirty="0" err="1"/>
              <a:t>усвајање</a:t>
            </a:r>
            <a:r>
              <a:rPr lang="en-GB" sz="1400" b="1" dirty="0"/>
              <a:t> – 2015.);</a:t>
            </a:r>
            <a:endParaRPr lang="en-US" sz="1400" b="1" dirty="0"/>
          </a:p>
          <a:p>
            <a:pPr lvl="0"/>
            <a:r>
              <a:rPr lang="en-GB" sz="1400" b="1" dirty="0" err="1"/>
              <a:t>Национални</a:t>
            </a:r>
            <a:r>
              <a:rPr lang="en-GB" sz="1400" b="1" dirty="0"/>
              <a:t> </a:t>
            </a:r>
            <a:r>
              <a:rPr lang="en-GB" sz="1400" b="1" dirty="0" err="1"/>
              <a:t>план</a:t>
            </a:r>
            <a:r>
              <a:rPr lang="en-GB" sz="1400" b="1" dirty="0"/>
              <a:t> </a:t>
            </a:r>
            <a:r>
              <a:rPr lang="en-GB" sz="1400" b="1" dirty="0" err="1"/>
              <a:t>за</a:t>
            </a:r>
            <a:r>
              <a:rPr lang="en-GB" sz="1400" b="1" dirty="0"/>
              <a:t> </a:t>
            </a:r>
            <a:r>
              <a:rPr lang="en-GB" sz="1400" b="1" dirty="0" err="1"/>
              <a:t>отпад</a:t>
            </a:r>
            <a:r>
              <a:rPr lang="en-GB" sz="1400" b="1" dirty="0"/>
              <a:t> </a:t>
            </a:r>
            <a:r>
              <a:rPr lang="en-GB" sz="1400" b="1" dirty="0" err="1"/>
              <a:t>који</a:t>
            </a:r>
            <a:r>
              <a:rPr lang="en-GB" sz="1400" b="1" dirty="0"/>
              <a:t> </a:t>
            </a:r>
            <a:r>
              <a:rPr lang="en-GB" sz="1400" b="1" dirty="0" err="1"/>
              <a:t>садржи</a:t>
            </a:r>
            <a:r>
              <a:rPr lang="en-GB" sz="1400" b="1" dirty="0"/>
              <a:t> </a:t>
            </a:r>
            <a:r>
              <a:rPr lang="en-GB" sz="1400" b="1" dirty="0" err="1"/>
              <a:t>азбест</a:t>
            </a:r>
            <a:r>
              <a:rPr lang="en-GB" sz="1400" b="1" dirty="0"/>
              <a:t> у </a:t>
            </a:r>
            <a:r>
              <a:rPr lang="en-GB" sz="1400" b="1" dirty="0" err="1"/>
              <a:t>процедури</a:t>
            </a:r>
            <a:r>
              <a:rPr lang="en-GB" sz="1400" b="1" dirty="0"/>
              <a:t> </a:t>
            </a:r>
            <a:r>
              <a:rPr lang="en-GB" sz="1400" b="1" dirty="0" err="1"/>
              <a:t>усвајања</a:t>
            </a:r>
            <a:r>
              <a:rPr lang="en-GB" sz="1400" b="1" dirty="0"/>
              <a:t> </a:t>
            </a:r>
            <a:r>
              <a:rPr lang="en-GB" sz="1400" b="1" dirty="0" err="1"/>
              <a:t>на</a:t>
            </a:r>
            <a:r>
              <a:rPr lang="en-GB" sz="1400" b="1" dirty="0"/>
              <a:t> </a:t>
            </a:r>
            <a:r>
              <a:rPr lang="en-GB" sz="1400" b="1" dirty="0" err="1"/>
              <a:t>Влади</a:t>
            </a:r>
            <a:r>
              <a:rPr lang="en-GB" sz="1400" b="1" dirty="0"/>
              <a:t> </a:t>
            </a:r>
            <a:r>
              <a:rPr lang="en-GB" sz="1400" b="1" dirty="0" err="1"/>
              <a:t>Републике</a:t>
            </a:r>
            <a:r>
              <a:rPr lang="en-GB" sz="1400" b="1" dirty="0"/>
              <a:t> </a:t>
            </a:r>
            <a:r>
              <a:rPr lang="en-GB" sz="1400" b="1" dirty="0" err="1"/>
              <a:t>Србије</a:t>
            </a:r>
            <a:r>
              <a:rPr lang="en-GB" sz="1400" b="1" dirty="0"/>
              <a:t>, </a:t>
            </a:r>
            <a:r>
              <a:rPr lang="en-GB" sz="1400" b="1" dirty="0" err="1"/>
              <a:t>очекивани</a:t>
            </a:r>
            <a:r>
              <a:rPr lang="en-GB" sz="1400" b="1" dirty="0"/>
              <a:t> </a:t>
            </a:r>
            <a:r>
              <a:rPr lang="en-GB" sz="1400" b="1" dirty="0" err="1"/>
              <a:t>рок</a:t>
            </a:r>
            <a:r>
              <a:rPr lang="en-GB" sz="1400" b="1" dirty="0"/>
              <a:t> </a:t>
            </a:r>
            <a:r>
              <a:rPr lang="en-GB" sz="1400" b="1" dirty="0" err="1"/>
              <a:t>за</a:t>
            </a:r>
            <a:r>
              <a:rPr lang="en-GB" sz="1400" b="1" dirty="0"/>
              <a:t> </a:t>
            </a:r>
            <a:r>
              <a:rPr lang="en-GB" sz="1400" b="1" dirty="0" err="1"/>
              <a:t>усвајање</a:t>
            </a:r>
            <a:r>
              <a:rPr lang="en-GB" sz="1400" b="1" dirty="0"/>
              <a:t> – 2015.);</a:t>
            </a:r>
            <a:endParaRPr lang="en-US" sz="1400" b="1" dirty="0"/>
          </a:p>
          <a:p>
            <a:pPr lvl="0"/>
            <a:r>
              <a:rPr lang="en-GB" sz="1400" b="1" dirty="0" err="1"/>
              <a:t>Национални</a:t>
            </a:r>
            <a:r>
              <a:rPr lang="en-GB" sz="1400" b="1" dirty="0"/>
              <a:t> </a:t>
            </a:r>
            <a:r>
              <a:rPr lang="en-GB" sz="1400" b="1" dirty="0" err="1"/>
              <a:t>план</a:t>
            </a:r>
            <a:r>
              <a:rPr lang="en-GB" sz="1400" b="1" dirty="0"/>
              <a:t> </a:t>
            </a:r>
            <a:r>
              <a:rPr lang="en-GB" sz="1400" b="1" dirty="0" err="1"/>
              <a:t>за</a:t>
            </a:r>
            <a:r>
              <a:rPr lang="en-GB" sz="1400" b="1" dirty="0"/>
              <a:t> </a:t>
            </a:r>
            <a:r>
              <a:rPr lang="sr-Cyrl-RS" sz="1400" b="1" dirty="0"/>
              <a:t> отпадне </a:t>
            </a:r>
            <a:r>
              <a:rPr lang="en-GB" sz="1400" b="1" dirty="0"/>
              <a:t> </a:t>
            </a:r>
            <a:r>
              <a:rPr lang="en-GB" sz="1400" b="1" dirty="0" err="1"/>
              <a:t>батерије</a:t>
            </a:r>
            <a:r>
              <a:rPr lang="en-GB" sz="1400" b="1" dirty="0"/>
              <a:t> и </a:t>
            </a:r>
            <a:r>
              <a:rPr lang="en-GB" sz="1400" b="1" dirty="0" err="1"/>
              <a:t>акумулаторе</a:t>
            </a:r>
            <a:r>
              <a:rPr lang="en-GB" sz="1400" b="1" dirty="0"/>
              <a:t> (</a:t>
            </a:r>
            <a:r>
              <a:rPr lang="en-GB" sz="1400" b="1" dirty="0" err="1"/>
              <a:t>израђен</a:t>
            </a:r>
            <a:r>
              <a:rPr lang="en-GB" sz="1400" b="1" dirty="0"/>
              <a:t>);</a:t>
            </a:r>
            <a:endParaRPr lang="en-US" sz="1400" b="1" dirty="0"/>
          </a:p>
          <a:p>
            <a:pPr lvl="0"/>
            <a:r>
              <a:rPr lang="en-GB" sz="1400" b="1" dirty="0" err="1"/>
              <a:t>Национални</a:t>
            </a:r>
            <a:r>
              <a:rPr lang="en-GB" sz="1400" b="1" dirty="0"/>
              <a:t> </a:t>
            </a:r>
            <a:r>
              <a:rPr lang="en-GB" sz="1400" b="1" dirty="0" err="1"/>
              <a:t>план</a:t>
            </a:r>
            <a:r>
              <a:rPr lang="en-GB" sz="1400" b="1" dirty="0"/>
              <a:t> </a:t>
            </a:r>
            <a:r>
              <a:rPr lang="en-GB" sz="1400" b="1" dirty="0" err="1"/>
              <a:t>за</a:t>
            </a:r>
            <a:r>
              <a:rPr lang="en-GB" sz="1400" b="1" dirty="0"/>
              <a:t> </a:t>
            </a:r>
            <a:r>
              <a:rPr lang="en-GB" sz="1400" b="1" dirty="0" err="1"/>
              <a:t>електрични</a:t>
            </a:r>
            <a:r>
              <a:rPr lang="en-GB" sz="1400" b="1" dirty="0"/>
              <a:t> и </a:t>
            </a:r>
            <a:r>
              <a:rPr lang="en-GB" sz="1400" b="1" dirty="0" err="1"/>
              <a:t>електронски</a:t>
            </a:r>
            <a:r>
              <a:rPr lang="en-GB" sz="1400" b="1" dirty="0"/>
              <a:t> </a:t>
            </a:r>
            <a:r>
              <a:rPr lang="en-GB" sz="1400" b="1" dirty="0" err="1"/>
              <a:t>отпад</a:t>
            </a:r>
            <a:r>
              <a:rPr lang="en-GB" sz="1400" b="1" dirty="0"/>
              <a:t> (</a:t>
            </a:r>
            <a:r>
              <a:rPr lang="en-GB" sz="1400" b="1" dirty="0" err="1"/>
              <a:t>нацрт</a:t>
            </a:r>
            <a:r>
              <a:rPr lang="en-GB" sz="1400" b="1" dirty="0"/>
              <a:t> </a:t>
            </a:r>
            <a:r>
              <a:rPr lang="en-GB" sz="1400" b="1" dirty="0" err="1"/>
              <a:t>плана</a:t>
            </a:r>
            <a:r>
              <a:rPr lang="en-GB" sz="1400" b="1" dirty="0"/>
              <a:t> </a:t>
            </a:r>
            <a:r>
              <a:rPr lang="en-GB" sz="1400" b="1" dirty="0" err="1"/>
              <a:t>управљања</a:t>
            </a:r>
            <a:r>
              <a:rPr lang="en-GB" sz="1400" b="1" dirty="0"/>
              <a:t> </a:t>
            </a:r>
            <a:r>
              <a:rPr lang="en-GB" sz="1400" b="1" dirty="0" err="1"/>
              <a:t>отпадом</a:t>
            </a:r>
            <a:r>
              <a:rPr lang="en-GB" sz="1400" b="1" dirty="0"/>
              <a:t> </a:t>
            </a:r>
            <a:r>
              <a:rPr lang="en-GB" sz="1400" b="1" dirty="0" err="1"/>
              <a:t>од</a:t>
            </a:r>
            <a:r>
              <a:rPr lang="en-GB" sz="1400" b="1" dirty="0"/>
              <a:t> </a:t>
            </a:r>
            <a:r>
              <a:rPr lang="en-GB" sz="1400" b="1" dirty="0" err="1"/>
              <a:t>електричне</a:t>
            </a:r>
            <a:r>
              <a:rPr lang="en-GB" sz="1400" b="1" dirty="0"/>
              <a:t> и </a:t>
            </a:r>
            <a:r>
              <a:rPr lang="en-GB" sz="1400" b="1" dirty="0" err="1"/>
              <a:t>електронске</a:t>
            </a:r>
            <a:r>
              <a:rPr lang="en-GB" sz="1400" b="1" dirty="0"/>
              <a:t> </a:t>
            </a:r>
            <a:r>
              <a:rPr lang="en-GB" sz="1400" b="1" dirty="0" err="1"/>
              <a:t>опреме</a:t>
            </a:r>
            <a:r>
              <a:rPr lang="en-GB" sz="1400" b="1" dirty="0"/>
              <a:t>, </a:t>
            </a:r>
            <a:r>
              <a:rPr lang="en-GB" sz="1400" b="1" dirty="0" err="1"/>
              <a:t>према</a:t>
            </a:r>
            <a:r>
              <a:rPr lang="en-GB" sz="1400" b="1" dirty="0"/>
              <a:t> </a:t>
            </a:r>
            <a:r>
              <a:rPr lang="en-GB" sz="1400" b="1" dirty="0" err="1"/>
              <a:t>члану</a:t>
            </a:r>
            <a:r>
              <a:rPr lang="en-GB" sz="1400" b="1" dirty="0"/>
              <a:t> 9. </a:t>
            </a:r>
            <a:r>
              <a:rPr lang="en-GB" sz="1400" b="1" dirty="0" err="1"/>
              <a:t>тачка</a:t>
            </a:r>
            <a:r>
              <a:rPr lang="en-GB" sz="1400" b="1" dirty="0"/>
              <a:t> 2, </a:t>
            </a:r>
            <a:r>
              <a:rPr lang="en-GB" sz="1400" b="1" dirty="0" err="1"/>
              <a:t>који</a:t>
            </a:r>
            <a:r>
              <a:rPr lang="en-GB" sz="1400" b="1" dirty="0"/>
              <a:t> </a:t>
            </a:r>
            <a:r>
              <a:rPr lang="en-GB" sz="1400" b="1" dirty="0" err="1"/>
              <a:t>је</a:t>
            </a:r>
            <a:r>
              <a:rPr lang="en-GB" sz="1400" b="1" dirty="0"/>
              <a:t> </a:t>
            </a:r>
            <a:r>
              <a:rPr lang="en-GB" sz="1400" b="1" dirty="0" err="1"/>
              <a:t>израђен</a:t>
            </a:r>
            <a:r>
              <a:rPr lang="en-GB" sz="1400" b="1" dirty="0"/>
              <a:t> </a:t>
            </a:r>
            <a:r>
              <a:rPr lang="en-GB" sz="1400" b="1" dirty="0" err="1"/>
              <a:t>уз</a:t>
            </a:r>
            <a:r>
              <a:rPr lang="en-GB" sz="1400" b="1" dirty="0"/>
              <a:t> </a:t>
            </a:r>
            <a:r>
              <a:rPr lang="en-GB" sz="1400" b="1" dirty="0" err="1"/>
              <a:t>подршку</a:t>
            </a:r>
            <a:r>
              <a:rPr lang="en-GB" sz="1400" b="1" dirty="0"/>
              <a:t> </a:t>
            </a:r>
            <a:r>
              <a:rPr lang="en-GB" sz="1400" b="1" dirty="0" err="1"/>
              <a:t>твининг</a:t>
            </a:r>
            <a:r>
              <a:rPr lang="en-GB" sz="1400" b="1" dirty="0"/>
              <a:t> </a:t>
            </a:r>
            <a:r>
              <a:rPr lang="en-GB" sz="1400" b="1" dirty="0" err="1"/>
              <a:t>пројекта</a:t>
            </a:r>
            <a:r>
              <a:rPr lang="en-GB" sz="1400" b="1" dirty="0"/>
              <a:t> „</a:t>
            </a:r>
            <a:r>
              <a:rPr lang="en-GB" sz="1400" b="1" dirty="0" err="1"/>
              <a:t>Јачање</a:t>
            </a:r>
            <a:r>
              <a:rPr lang="en-GB" sz="1400" b="1" dirty="0"/>
              <a:t> </a:t>
            </a:r>
            <a:r>
              <a:rPr lang="en-GB" sz="1400" b="1" dirty="0" err="1"/>
              <a:t>институционалних</a:t>
            </a:r>
            <a:r>
              <a:rPr lang="en-GB" sz="1400" b="1" dirty="0"/>
              <a:t> </a:t>
            </a:r>
            <a:r>
              <a:rPr lang="en-GB" sz="1400" b="1" dirty="0" err="1"/>
              <a:t>капацитета</a:t>
            </a:r>
            <a:r>
              <a:rPr lang="en-GB" sz="1400" b="1" dirty="0"/>
              <a:t> </a:t>
            </a:r>
            <a:r>
              <a:rPr lang="en-GB" sz="1400" b="1" dirty="0" err="1"/>
              <a:t>за</a:t>
            </a:r>
            <a:r>
              <a:rPr lang="en-GB" sz="1400" b="1" dirty="0"/>
              <a:t> </a:t>
            </a:r>
            <a:r>
              <a:rPr lang="en-GB" sz="1400" b="1" dirty="0" err="1"/>
              <a:t>управљање</a:t>
            </a:r>
            <a:r>
              <a:rPr lang="en-GB" sz="1400" b="1" dirty="0"/>
              <a:t> </a:t>
            </a:r>
            <a:r>
              <a:rPr lang="en-GB" sz="1400" b="1" dirty="0" err="1"/>
              <a:t>опасним</a:t>
            </a:r>
            <a:r>
              <a:rPr lang="en-GB" sz="1400" b="1" dirty="0"/>
              <a:t> </a:t>
            </a:r>
            <a:r>
              <a:rPr lang="en-GB" sz="1400" b="1" dirty="0" err="1"/>
              <a:t>отпадом</a:t>
            </a:r>
            <a:r>
              <a:rPr lang="en-GB" sz="1400" b="1" dirty="0"/>
              <a:t>“ - у </a:t>
            </a:r>
            <a:r>
              <a:rPr lang="en-GB" sz="1400" b="1" dirty="0" err="1"/>
              <a:t>периоду</a:t>
            </a:r>
            <a:r>
              <a:rPr lang="en-GB" sz="1400" b="1" dirty="0"/>
              <a:t> 2010 – 2013. </a:t>
            </a:r>
            <a:r>
              <a:rPr lang="en-GB" sz="1400" b="1" dirty="0" err="1"/>
              <a:t>године</a:t>
            </a:r>
            <a:r>
              <a:rPr lang="en-GB" sz="1400" b="1" dirty="0"/>
              <a:t>);</a:t>
            </a:r>
            <a:endParaRPr lang="en-US" sz="1400" b="1" dirty="0"/>
          </a:p>
          <a:p>
            <a:pPr lvl="0"/>
            <a:r>
              <a:rPr lang="en-GB" sz="1400" b="1" dirty="0" err="1"/>
              <a:t>Национални</a:t>
            </a:r>
            <a:r>
              <a:rPr lang="en-GB" sz="1400" b="1" dirty="0"/>
              <a:t> </a:t>
            </a:r>
            <a:r>
              <a:rPr lang="en-GB" sz="1400" b="1" dirty="0" err="1"/>
              <a:t>план</a:t>
            </a:r>
            <a:r>
              <a:rPr lang="en-GB" sz="1400" b="1" dirty="0"/>
              <a:t> </a:t>
            </a:r>
            <a:r>
              <a:rPr lang="en-GB" sz="1400" b="1" dirty="0" err="1"/>
              <a:t>за</a:t>
            </a:r>
            <a:r>
              <a:rPr lang="en-GB" sz="1400" b="1" dirty="0"/>
              <a:t> </a:t>
            </a:r>
            <a:r>
              <a:rPr lang="en-GB" sz="1400" b="1" dirty="0" err="1"/>
              <a:t>грађевински</a:t>
            </a:r>
            <a:r>
              <a:rPr lang="en-GB" sz="1400" b="1" dirty="0"/>
              <a:t> и </a:t>
            </a:r>
            <a:r>
              <a:rPr lang="en-GB" sz="1400" b="1" dirty="0" err="1"/>
              <a:t>отпад</a:t>
            </a:r>
            <a:r>
              <a:rPr lang="en-GB" sz="1400" b="1" dirty="0"/>
              <a:t> </a:t>
            </a:r>
            <a:r>
              <a:rPr lang="en-GB" sz="1400" b="1" dirty="0" err="1"/>
              <a:t>од</a:t>
            </a:r>
            <a:r>
              <a:rPr lang="en-GB" sz="1400" b="1" dirty="0"/>
              <a:t> </a:t>
            </a:r>
            <a:r>
              <a:rPr lang="en-GB" sz="1400" b="1" dirty="0" err="1"/>
              <a:t>рушења</a:t>
            </a:r>
            <a:r>
              <a:rPr lang="en-GB" sz="1400" b="1" dirty="0"/>
              <a:t> </a:t>
            </a:r>
            <a:r>
              <a:rPr lang="en-GB" sz="1400" b="1" dirty="0" err="1"/>
              <a:t>са</a:t>
            </a:r>
            <a:r>
              <a:rPr lang="en-GB" sz="1400" b="1" dirty="0"/>
              <a:t> </a:t>
            </a:r>
            <a:r>
              <a:rPr lang="en-GB" sz="1400" b="1" dirty="0" err="1"/>
              <a:t>опасним</a:t>
            </a:r>
            <a:r>
              <a:rPr lang="en-GB" sz="1400" b="1" dirty="0"/>
              <a:t> </a:t>
            </a:r>
            <a:r>
              <a:rPr lang="en-GB" sz="1400" b="1" dirty="0" err="1"/>
              <a:t>компонентама</a:t>
            </a:r>
            <a:r>
              <a:rPr lang="en-GB" sz="1400" b="1" dirty="0"/>
              <a:t>;</a:t>
            </a:r>
            <a:endParaRPr lang="en-US" sz="1400" b="1" dirty="0"/>
          </a:p>
          <a:p>
            <a:pPr lvl="0"/>
            <a:r>
              <a:rPr lang="en-GB" sz="1400" b="1" dirty="0" err="1"/>
              <a:t>План</a:t>
            </a:r>
            <a:r>
              <a:rPr lang="en-GB" sz="1400" b="1" dirty="0"/>
              <a:t> </a:t>
            </a:r>
            <a:r>
              <a:rPr lang="en-GB" sz="1400" b="1" dirty="0" err="1"/>
              <a:t>имплементације</a:t>
            </a:r>
            <a:r>
              <a:rPr lang="en-GB" sz="1400" b="1" dirty="0"/>
              <a:t> </a:t>
            </a:r>
            <a:r>
              <a:rPr lang="en-GB" sz="1400" b="1" dirty="0" err="1"/>
              <a:t>за</a:t>
            </a:r>
            <a:r>
              <a:rPr lang="en-GB" sz="1400" b="1" dirty="0"/>
              <a:t> </a:t>
            </a:r>
            <a:r>
              <a:rPr lang="en-GB" sz="1400" b="1" dirty="0" err="1"/>
              <a:t>специфичне</a:t>
            </a:r>
            <a:r>
              <a:rPr lang="en-GB" sz="1400" b="1" dirty="0"/>
              <a:t> </a:t>
            </a:r>
            <a:r>
              <a:rPr lang="en-GB" sz="1400" b="1" dirty="0" err="1"/>
              <a:t>директиве</a:t>
            </a:r>
            <a:r>
              <a:rPr lang="en-GB" sz="1400" b="1" dirty="0"/>
              <a:t> – </a:t>
            </a:r>
            <a:r>
              <a:rPr lang="en-GB" sz="1400" b="1" dirty="0" err="1"/>
              <a:t>елетрични</a:t>
            </a:r>
            <a:r>
              <a:rPr lang="en-GB" sz="1400" b="1" dirty="0"/>
              <a:t> и </a:t>
            </a:r>
            <a:r>
              <a:rPr lang="en-GB" sz="1400" b="1" dirty="0" err="1"/>
              <a:t>електронски</a:t>
            </a:r>
            <a:r>
              <a:rPr lang="en-GB" sz="1400" b="1" dirty="0"/>
              <a:t> </a:t>
            </a:r>
            <a:r>
              <a:rPr lang="en-GB" sz="1400" b="1" dirty="0" err="1"/>
              <a:t>отпад</a:t>
            </a:r>
            <a:r>
              <a:rPr lang="en-GB" sz="1400" b="1" dirty="0"/>
              <a:t>;</a:t>
            </a:r>
            <a:endParaRPr lang="en-US" sz="1400" b="1" dirty="0"/>
          </a:p>
          <a:p>
            <a:pPr lvl="0"/>
            <a:r>
              <a:rPr lang="en-GB" sz="1400" b="1" dirty="0" err="1"/>
              <a:t>План</a:t>
            </a:r>
            <a:r>
              <a:rPr lang="en-GB" sz="1400" b="1" dirty="0"/>
              <a:t> </a:t>
            </a:r>
            <a:r>
              <a:rPr lang="en-GB" sz="1400" b="1" dirty="0" err="1"/>
              <a:t>имплементације</a:t>
            </a:r>
            <a:r>
              <a:rPr lang="en-GB" sz="1400" b="1" dirty="0"/>
              <a:t> </a:t>
            </a:r>
            <a:r>
              <a:rPr lang="en-GB" sz="1400" b="1" dirty="0" err="1"/>
              <a:t>за</a:t>
            </a:r>
            <a:r>
              <a:rPr lang="en-GB" sz="1400" b="1" dirty="0"/>
              <a:t> </a:t>
            </a:r>
            <a:r>
              <a:rPr lang="en-GB" sz="1400" b="1" dirty="0" err="1"/>
              <a:t>специфичне</a:t>
            </a:r>
            <a:r>
              <a:rPr lang="en-GB" sz="1400" b="1" dirty="0"/>
              <a:t> </a:t>
            </a:r>
            <a:r>
              <a:rPr lang="en-GB" sz="1400" b="1" dirty="0" err="1"/>
              <a:t>директиве</a:t>
            </a:r>
            <a:r>
              <a:rPr lang="en-GB" sz="1400" b="1" dirty="0"/>
              <a:t> – </a:t>
            </a:r>
            <a:r>
              <a:rPr lang="sr-Cyrl-RS" sz="1400" b="1" dirty="0"/>
              <a:t> отпадне </a:t>
            </a:r>
            <a:r>
              <a:rPr lang="en-GB" sz="1400" b="1" dirty="0" err="1"/>
              <a:t>батерије</a:t>
            </a:r>
            <a:r>
              <a:rPr lang="en-GB" sz="1400" b="1" dirty="0"/>
              <a:t> и </a:t>
            </a:r>
            <a:r>
              <a:rPr lang="en-GB" sz="1400" b="1" dirty="0" err="1"/>
              <a:t>акумулатори</a:t>
            </a:r>
            <a:r>
              <a:rPr lang="en-GB" sz="1400" b="1" dirty="0"/>
              <a:t>;</a:t>
            </a:r>
            <a:endParaRPr lang="en-US" sz="1400" b="1" dirty="0"/>
          </a:p>
          <a:p>
            <a:pPr lvl="0"/>
            <a:r>
              <a:rPr lang="sr-Cyrl-RS" sz="1400" b="1" dirty="0"/>
              <a:t>Национални </a:t>
            </a:r>
            <a:r>
              <a:rPr lang="en-GB" sz="1400" b="1" dirty="0" err="1"/>
              <a:t>План</a:t>
            </a:r>
            <a:r>
              <a:rPr lang="en-GB" sz="1400" b="1" dirty="0"/>
              <a:t> </a:t>
            </a:r>
            <a:r>
              <a:rPr lang="en-GB" sz="1400" b="1" dirty="0" err="1"/>
              <a:t>за</a:t>
            </a:r>
            <a:r>
              <a:rPr lang="en-GB" sz="1400" b="1" dirty="0"/>
              <a:t> </a:t>
            </a:r>
            <a:r>
              <a:rPr lang="en-GB" sz="1400" b="1" dirty="0" err="1"/>
              <a:t>управљање</a:t>
            </a:r>
            <a:r>
              <a:rPr lang="en-GB" sz="1400" b="1" dirty="0"/>
              <a:t> </a:t>
            </a:r>
            <a:r>
              <a:rPr lang="sr-Cyrl-RS" sz="1400" b="1" dirty="0"/>
              <a:t>отпадним</a:t>
            </a:r>
            <a:r>
              <a:rPr lang="en-GB" sz="1400" b="1" dirty="0"/>
              <a:t> </a:t>
            </a:r>
            <a:r>
              <a:rPr lang="en-GB" sz="1400" b="1" dirty="0" err="1"/>
              <a:t>возилима</a:t>
            </a:r>
            <a:r>
              <a:rPr lang="en-GB" sz="1400" b="1" dirty="0"/>
              <a:t> (</a:t>
            </a:r>
            <a:r>
              <a:rPr lang="en-GB" sz="1400" b="1" dirty="0" err="1"/>
              <a:t>очекује</a:t>
            </a:r>
            <a:r>
              <a:rPr lang="en-GB" sz="1400" b="1" dirty="0"/>
              <a:t> </a:t>
            </a:r>
            <a:r>
              <a:rPr lang="en-GB" sz="1400" b="1" dirty="0" err="1"/>
              <a:t>се</a:t>
            </a:r>
            <a:r>
              <a:rPr lang="en-GB" sz="1400" b="1" dirty="0"/>
              <a:t> у </a:t>
            </a:r>
            <a:r>
              <a:rPr lang="en-GB" sz="1400" b="1" dirty="0" err="1"/>
              <a:t>периоду</a:t>
            </a:r>
            <a:r>
              <a:rPr lang="en-GB" sz="1400" b="1" dirty="0"/>
              <a:t> 2015/2016. </a:t>
            </a:r>
            <a:r>
              <a:rPr lang="en-GB" sz="1400" b="1" dirty="0" err="1"/>
              <a:t>уз</a:t>
            </a:r>
            <a:r>
              <a:rPr lang="en-GB" sz="1400" b="1" dirty="0"/>
              <a:t> </a:t>
            </a:r>
            <a:r>
              <a:rPr lang="en-GB" sz="1400" b="1" dirty="0" err="1"/>
              <a:t>подршку</a:t>
            </a:r>
            <a:r>
              <a:rPr lang="en-GB" sz="1400" b="1" dirty="0"/>
              <a:t> </a:t>
            </a:r>
            <a:r>
              <a:rPr lang="en-GB" sz="1400" b="1" dirty="0" err="1"/>
              <a:t>твининг</a:t>
            </a:r>
            <a:r>
              <a:rPr lang="en-GB" sz="1400" b="1" dirty="0"/>
              <a:t> </a:t>
            </a:r>
            <a:r>
              <a:rPr lang="en-GB" sz="1400" b="1" dirty="0" err="1"/>
              <a:t>пројекта</a:t>
            </a:r>
            <a:r>
              <a:rPr lang="en-GB" sz="1400" b="1" dirty="0"/>
              <a:t> (ИПА 2013.)).</a:t>
            </a:r>
            <a:endParaRPr lang="en-US" sz="1400" b="1" dirty="0"/>
          </a:p>
          <a:p>
            <a:pPr marL="0" indent="0">
              <a:buNone/>
            </a:pPr>
            <a:endParaRPr lang="sr-Latn-RS" sz="1400" b="1" dirty="0"/>
          </a:p>
        </p:txBody>
      </p:sp>
    </p:spTree>
    <p:extLst>
      <p:ext uri="{BB962C8B-B14F-4D97-AF65-F5344CB8AC3E}">
        <p14:creationId xmlns:p14="http://schemas.microsoft.com/office/powerpoint/2010/main" val="26963322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84564"/>
            <a:ext cx="10515600" cy="4992398"/>
          </a:xfrm>
        </p:spPr>
        <p:txBody>
          <a:bodyPr>
            <a:normAutofit fontScale="85000" lnSpcReduction="10000"/>
          </a:bodyPr>
          <a:lstStyle/>
          <a:p>
            <a:pPr marL="0" indent="0">
              <a:buNone/>
            </a:pPr>
            <a:r>
              <a:rPr lang="en-GB" b="1" dirty="0" err="1">
                <a:solidFill>
                  <a:srgbClr val="FF0000"/>
                </a:solidFill>
              </a:rPr>
              <a:t>План</a:t>
            </a:r>
            <a:r>
              <a:rPr lang="en-GB" b="1" dirty="0">
                <a:solidFill>
                  <a:srgbClr val="FF0000"/>
                </a:solidFill>
              </a:rPr>
              <a:t> </a:t>
            </a:r>
            <a:r>
              <a:rPr lang="en-GB" b="1" dirty="0" err="1">
                <a:solidFill>
                  <a:srgbClr val="FF0000"/>
                </a:solidFill>
              </a:rPr>
              <a:t>транспозиције</a:t>
            </a:r>
            <a:endParaRPr lang="en-US" dirty="0">
              <a:solidFill>
                <a:srgbClr val="FF0000"/>
              </a:solidFill>
            </a:endParaRPr>
          </a:p>
          <a:p>
            <a:r>
              <a:rPr lang="en-GB" b="1" u="sng" dirty="0" err="1">
                <a:solidFill>
                  <a:srgbClr val="0070C0"/>
                </a:solidFill>
              </a:rPr>
              <a:t>Краткорочни</a:t>
            </a:r>
            <a:r>
              <a:rPr lang="en-GB" b="1" u="sng" dirty="0">
                <a:solidFill>
                  <a:srgbClr val="0070C0"/>
                </a:solidFill>
              </a:rPr>
              <a:t> </a:t>
            </a:r>
            <a:r>
              <a:rPr lang="en-GB" b="1" u="sng" dirty="0" err="1">
                <a:solidFill>
                  <a:srgbClr val="0070C0"/>
                </a:solidFill>
              </a:rPr>
              <a:t>приоритети</a:t>
            </a:r>
            <a:r>
              <a:rPr lang="en-GB" b="1" u="sng" dirty="0">
                <a:solidFill>
                  <a:srgbClr val="0070C0"/>
                </a:solidFill>
              </a:rPr>
              <a:t> (2015-2016.)</a:t>
            </a:r>
            <a:endParaRPr lang="en-US" dirty="0">
              <a:solidFill>
                <a:srgbClr val="0070C0"/>
              </a:solidFill>
            </a:endParaRPr>
          </a:p>
          <a:p>
            <a:r>
              <a:rPr lang="en-GB" dirty="0" err="1"/>
              <a:t>Већина</a:t>
            </a:r>
            <a:r>
              <a:rPr lang="en-GB" dirty="0"/>
              <a:t> </a:t>
            </a:r>
            <a:r>
              <a:rPr lang="en-GB" dirty="0" err="1"/>
              <a:t>преосталих</a:t>
            </a:r>
            <a:r>
              <a:rPr lang="en-GB" dirty="0"/>
              <a:t> </a:t>
            </a:r>
            <a:r>
              <a:rPr lang="en-GB" dirty="0" err="1"/>
              <a:t>одредби</a:t>
            </a:r>
            <a:r>
              <a:rPr lang="en-GB" dirty="0"/>
              <a:t> </a:t>
            </a:r>
            <a:r>
              <a:rPr lang="en-GB" dirty="0" err="1"/>
              <a:t>ће</a:t>
            </a:r>
            <a:r>
              <a:rPr lang="en-GB" dirty="0"/>
              <a:t> </a:t>
            </a:r>
            <a:r>
              <a:rPr lang="en-GB" dirty="0" err="1"/>
              <a:t>бити</a:t>
            </a:r>
            <a:r>
              <a:rPr lang="en-GB" dirty="0"/>
              <a:t> </a:t>
            </a:r>
            <a:r>
              <a:rPr lang="en-GB" dirty="0" err="1"/>
              <a:t>пренете</a:t>
            </a:r>
            <a:r>
              <a:rPr lang="en-GB" dirty="0"/>
              <a:t> </a:t>
            </a:r>
            <a:r>
              <a:rPr lang="en-GB" dirty="0" err="1"/>
              <a:t>кроз</a:t>
            </a:r>
            <a:r>
              <a:rPr lang="en-GB" dirty="0"/>
              <a:t> </a:t>
            </a:r>
            <a:r>
              <a:rPr lang="en-GB" dirty="0" err="1"/>
              <a:t>текуће</a:t>
            </a:r>
            <a:r>
              <a:rPr lang="en-GB" dirty="0"/>
              <a:t> </a:t>
            </a:r>
            <a:r>
              <a:rPr lang="en-GB" dirty="0" err="1"/>
              <a:t>измене</a:t>
            </a:r>
            <a:r>
              <a:rPr lang="en-GB" dirty="0"/>
              <a:t> и </a:t>
            </a:r>
            <a:r>
              <a:rPr lang="en-GB" dirty="0" err="1"/>
              <a:t>допуне</a:t>
            </a:r>
            <a:r>
              <a:rPr lang="en-GB" dirty="0"/>
              <a:t> </a:t>
            </a:r>
            <a:r>
              <a:rPr lang="en-GB" dirty="0" err="1"/>
              <a:t>Закона</a:t>
            </a:r>
            <a:r>
              <a:rPr lang="en-GB" dirty="0"/>
              <a:t> о </a:t>
            </a:r>
            <a:r>
              <a:rPr lang="en-GB" dirty="0" err="1"/>
              <a:t>управљању</a:t>
            </a:r>
            <a:r>
              <a:rPr lang="en-GB" dirty="0"/>
              <a:t> </a:t>
            </a:r>
            <a:r>
              <a:rPr lang="en-GB" dirty="0" err="1"/>
              <a:t>отпадом</a:t>
            </a:r>
            <a:r>
              <a:rPr lang="en-GB" dirty="0"/>
              <a:t>, </a:t>
            </a:r>
            <a:r>
              <a:rPr lang="en-GB" dirty="0" err="1"/>
              <a:t>чије</a:t>
            </a:r>
            <a:r>
              <a:rPr lang="en-GB" dirty="0"/>
              <a:t> </a:t>
            </a:r>
            <a:r>
              <a:rPr lang="sr-Cyrl-RS" dirty="0"/>
              <a:t> усвајање </a:t>
            </a:r>
            <a:r>
              <a:rPr lang="en-GB" dirty="0" err="1"/>
              <a:t>је</a:t>
            </a:r>
            <a:r>
              <a:rPr lang="en-GB" dirty="0"/>
              <a:t> </a:t>
            </a:r>
            <a:r>
              <a:rPr lang="en-GB" dirty="0" err="1"/>
              <a:t>предвиђено</a:t>
            </a:r>
            <a:r>
              <a:rPr lang="en-GB" dirty="0"/>
              <a:t> </a:t>
            </a:r>
            <a:r>
              <a:rPr lang="en-GB" dirty="0" err="1"/>
              <a:t>најкасније</a:t>
            </a:r>
            <a:r>
              <a:rPr lang="en-GB" dirty="0"/>
              <a:t> </a:t>
            </a:r>
            <a:r>
              <a:rPr lang="en-GB" dirty="0" err="1"/>
              <a:t>до</a:t>
            </a:r>
            <a:r>
              <a:rPr lang="en-GB" dirty="0"/>
              <a:t> 2016. </a:t>
            </a:r>
            <a:r>
              <a:rPr lang="en-GB" dirty="0" err="1"/>
              <a:t>године</a:t>
            </a:r>
            <a:r>
              <a:rPr lang="en-GB" dirty="0"/>
              <a:t>.</a:t>
            </a:r>
            <a:endParaRPr lang="en-US" dirty="0"/>
          </a:p>
          <a:p>
            <a:r>
              <a:rPr lang="en-GB" b="1" u="sng" dirty="0" err="1">
                <a:solidFill>
                  <a:srgbClr val="0070C0"/>
                </a:solidFill>
              </a:rPr>
              <a:t>Средњорочни</a:t>
            </a:r>
            <a:r>
              <a:rPr lang="en-GB" b="1" u="sng" dirty="0">
                <a:solidFill>
                  <a:srgbClr val="0070C0"/>
                </a:solidFill>
              </a:rPr>
              <a:t> </a:t>
            </a:r>
            <a:r>
              <a:rPr lang="en-GB" b="1" u="sng" dirty="0" err="1">
                <a:solidFill>
                  <a:srgbClr val="0070C0"/>
                </a:solidFill>
              </a:rPr>
              <a:t>приоритети</a:t>
            </a:r>
            <a:r>
              <a:rPr lang="en-GB" b="1" u="sng" dirty="0">
                <a:solidFill>
                  <a:srgbClr val="0070C0"/>
                </a:solidFill>
              </a:rPr>
              <a:t> (2017-2020.)</a:t>
            </a:r>
            <a:endParaRPr lang="en-US" dirty="0">
              <a:solidFill>
                <a:srgbClr val="0070C0"/>
              </a:solidFill>
            </a:endParaRPr>
          </a:p>
          <a:p>
            <a:r>
              <a:rPr lang="en-GB" dirty="0" err="1"/>
              <a:t>Пуна</a:t>
            </a:r>
            <a:r>
              <a:rPr lang="en-GB" dirty="0"/>
              <a:t> </a:t>
            </a:r>
            <a:r>
              <a:rPr lang="en-GB" dirty="0" err="1"/>
              <a:t>транспозиција</a:t>
            </a:r>
            <a:r>
              <a:rPr lang="en-GB" dirty="0"/>
              <a:t> </a:t>
            </a:r>
            <a:r>
              <a:rPr lang="en-GB" dirty="0" err="1"/>
              <a:t>ће</a:t>
            </a:r>
            <a:r>
              <a:rPr lang="en-GB" dirty="0"/>
              <a:t> </a:t>
            </a:r>
            <a:r>
              <a:rPr lang="en-GB" dirty="0" err="1"/>
              <a:t>се</a:t>
            </a:r>
            <a:r>
              <a:rPr lang="en-GB" dirty="0"/>
              <a:t> </a:t>
            </a:r>
            <a:r>
              <a:rPr lang="en-GB" dirty="0" err="1"/>
              <a:t>постићи</a:t>
            </a:r>
            <a:r>
              <a:rPr lang="en-GB" dirty="0"/>
              <a:t> 2018. </a:t>
            </a:r>
            <a:r>
              <a:rPr lang="en-GB" dirty="0" err="1"/>
              <a:t>године</a:t>
            </a:r>
            <a:r>
              <a:rPr lang="en-GB" dirty="0"/>
              <a:t>, </a:t>
            </a:r>
            <a:r>
              <a:rPr lang="en-GB" dirty="0" err="1"/>
              <a:t>јер</a:t>
            </a:r>
            <a:r>
              <a:rPr lang="en-GB" dirty="0"/>
              <a:t> </a:t>
            </a:r>
            <a:r>
              <a:rPr lang="en-GB" dirty="0" err="1"/>
              <a:t>ће</a:t>
            </a:r>
            <a:r>
              <a:rPr lang="en-GB" dirty="0"/>
              <a:t> </a:t>
            </a:r>
            <a:r>
              <a:rPr lang="en-GB" dirty="0" err="1"/>
              <a:t>неки</a:t>
            </a:r>
            <a:r>
              <a:rPr lang="en-GB" dirty="0"/>
              <a:t> </a:t>
            </a:r>
            <a:r>
              <a:rPr lang="en-GB" dirty="0" err="1"/>
              <a:t>делови</a:t>
            </a:r>
            <a:r>
              <a:rPr lang="en-GB" dirty="0"/>
              <a:t> </a:t>
            </a:r>
            <a:r>
              <a:rPr lang="en-GB" dirty="0" err="1"/>
              <a:t>директиве</a:t>
            </a:r>
            <a:r>
              <a:rPr lang="en-GB" dirty="0"/>
              <a:t> </a:t>
            </a:r>
            <a:r>
              <a:rPr lang="en-GB" dirty="0" err="1"/>
              <a:t>бити</a:t>
            </a:r>
            <a:r>
              <a:rPr lang="en-GB" dirty="0"/>
              <a:t> </a:t>
            </a:r>
            <a:r>
              <a:rPr lang="en-GB" dirty="0" err="1"/>
              <a:t>транспоновани</a:t>
            </a:r>
            <a:r>
              <a:rPr lang="en-GB" dirty="0"/>
              <a:t> у </a:t>
            </a:r>
            <a:r>
              <a:rPr lang="en-GB" dirty="0" err="1"/>
              <a:t>подзаконским</a:t>
            </a:r>
            <a:r>
              <a:rPr lang="en-GB" dirty="0"/>
              <a:t> </a:t>
            </a:r>
            <a:r>
              <a:rPr lang="en-GB" dirty="0" err="1"/>
              <a:t>актима</a:t>
            </a:r>
            <a:r>
              <a:rPr lang="en-GB" dirty="0"/>
              <a:t> (у </a:t>
            </a:r>
            <a:r>
              <a:rPr lang="en-GB" dirty="0" err="1"/>
              <a:t>погледу</a:t>
            </a:r>
            <a:r>
              <a:rPr lang="en-GB" dirty="0"/>
              <a:t> </a:t>
            </a:r>
            <a:r>
              <a:rPr lang="en-GB" dirty="0" err="1"/>
              <a:t>циљева</a:t>
            </a:r>
            <a:r>
              <a:rPr lang="en-GB" dirty="0"/>
              <a:t> </a:t>
            </a:r>
            <a:r>
              <a:rPr lang="en-GB" dirty="0" err="1"/>
              <a:t>рециклаже</a:t>
            </a:r>
            <a:r>
              <a:rPr lang="en-GB" dirty="0"/>
              <a:t>), </a:t>
            </a:r>
            <a:r>
              <a:rPr lang="en-GB" dirty="0" err="1"/>
              <a:t>као</a:t>
            </a:r>
            <a:r>
              <a:rPr lang="en-GB" dirty="0"/>
              <a:t> и </a:t>
            </a:r>
            <a:r>
              <a:rPr lang="en-GB" dirty="0" err="1"/>
              <a:t>изменама</a:t>
            </a:r>
            <a:r>
              <a:rPr lang="en-GB" dirty="0"/>
              <a:t> и </a:t>
            </a:r>
            <a:r>
              <a:rPr lang="en-GB" dirty="0" err="1"/>
              <a:t>допунама</a:t>
            </a:r>
            <a:r>
              <a:rPr lang="en-GB" dirty="0"/>
              <a:t> </a:t>
            </a:r>
            <a:r>
              <a:rPr lang="en-GB" dirty="0" err="1"/>
              <a:t>Правилника</a:t>
            </a:r>
            <a:r>
              <a:rPr lang="en-GB" dirty="0"/>
              <a:t> о </a:t>
            </a:r>
            <a:r>
              <a:rPr lang="en-GB" dirty="0" err="1"/>
              <a:t>категоријама</a:t>
            </a:r>
            <a:r>
              <a:rPr lang="en-GB" dirty="0"/>
              <a:t>, </a:t>
            </a:r>
            <a:r>
              <a:rPr lang="en-GB" dirty="0" err="1"/>
              <a:t>испитивању</a:t>
            </a:r>
            <a:r>
              <a:rPr lang="en-GB" dirty="0"/>
              <a:t> и </a:t>
            </a:r>
            <a:r>
              <a:rPr lang="en-GB" dirty="0" err="1"/>
              <a:t>класификацији</a:t>
            </a:r>
            <a:r>
              <a:rPr lang="en-GB" dirty="0"/>
              <a:t> </a:t>
            </a:r>
            <a:r>
              <a:rPr lang="en-GB" dirty="0" err="1"/>
              <a:t>отпада</a:t>
            </a:r>
            <a:r>
              <a:rPr lang="en-GB" dirty="0"/>
              <a:t> („</a:t>
            </a:r>
            <a:r>
              <a:rPr lang="en-GB" dirty="0" err="1"/>
              <a:t>Службени</a:t>
            </a:r>
            <a:r>
              <a:rPr lang="en-GB" dirty="0"/>
              <a:t> </a:t>
            </a:r>
            <a:r>
              <a:rPr lang="en-GB" dirty="0" err="1"/>
              <a:t>гласник</a:t>
            </a:r>
            <a:r>
              <a:rPr lang="en-GB" dirty="0"/>
              <a:t> РС, </a:t>
            </a:r>
            <a:r>
              <a:rPr lang="en-GB" dirty="0" err="1"/>
              <a:t>бр</a:t>
            </a:r>
            <a:r>
              <a:rPr lang="en-GB" dirty="0"/>
              <a:t> 56/10“).</a:t>
            </a:r>
            <a:endParaRPr lang="en-US" dirty="0"/>
          </a:p>
          <a:p>
            <a:r>
              <a:rPr lang="en-GB" dirty="0" err="1"/>
              <a:t>Тачан</a:t>
            </a:r>
            <a:r>
              <a:rPr lang="en-GB" dirty="0"/>
              <a:t> </a:t>
            </a:r>
            <a:r>
              <a:rPr lang="en-GB" dirty="0" err="1"/>
              <a:t>механизам</a:t>
            </a:r>
            <a:r>
              <a:rPr lang="en-GB" dirty="0"/>
              <a:t> </a:t>
            </a:r>
            <a:r>
              <a:rPr lang="en-GB" dirty="0" err="1"/>
              <a:t>за</a:t>
            </a:r>
            <a:r>
              <a:rPr lang="en-GB" dirty="0"/>
              <a:t> </a:t>
            </a:r>
            <a:r>
              <a:rPr lang="en-GB" dirty="0" err="1"/>
              <a:t>пуну</a:t>
            </a:r>
            <a:r>
              <a:rPr lang="en-GB" dirty="0"/>
              <a:t> </a:t>
            </a:r>
            <a:r>
              <a:rPr lang="en-GB" dirty="0" err="1"/>
              <a:t>транспозицију</a:t>
            </a:r>
            <a:r>
              <a:rPr lang="en-GB" dirty="0"/>
              <a:t> </a:t>
            </a:r>
            <a:r>
              <a:rPr lang="en-GB" dirty="0" err="1"/>
              <a:t>ће</a:t>
            </a:r>
            <a:r>
              <a:rPr lang="en-GB" dirty="0"/>
              <a:t> </a:t>
            </a:r>
            <a:r>
              <a:rPr lang="en-GB" dirty="0" err="1"/>
              <a:t>се</a:t>
            </a:r>
            <a:r>
              <a:rPr lang="en-GB" dirty="0"/>
              <a:t> </a:t>
            </a:r>
            <a:r>
              <a:rPr lang="en-GB" dirty="0" err="1"/>
              <a:t>одредити</a:t>
            </a:r>
            <a:r>
              <a:rPr lang="en-GB" dirty="0"/>
              <a:t> у </a:t>
            </a:r>
            <a:r>
              <a:rPr lang="en-GB" dirty="0" err="1"/>
              <a:t>оквиру</a:t>
            </a:r>
            <a:r>
              <a:rPr lang="en-GB" dirty="0"/>
              <a:t> </a:t>
            </a:r>
            <a:r>
              <a:rPr lang="en-GB" dirty="0" err="1"/>
              <a:t>ревизије</a:t>
            </a:r>
            <a:r>
              <a:rPr lang="en-GB" dirty="0"/>
              <a:t> </a:t>
            </a:r>
            <a:r>
              <a:rPr lang="en-GB" dirty="0" err="1"/>
              <a:t>Националне</a:t>
            </a:r>
            <a:r>
              <a:rPr lang="en-GB" dirty="0"/>
              <a:t> </a:t>
            </a:r>
            <a:r>
              <a:rPr lang="en-GB" dirty="0" err="1"/>
              <a:t>стратегије</a:t>
            </a:r>
            <a:r>
              <a:rPr lang="en-GB" dirty="0"/>
              <a:t> </a:t>
            </a:r>
            <a:r>
              <a:rPr lang="en-GB" dirty="0" err="1"/>
              <a:t>управљања</a:t>
            </a:r>
            <a:r>
              <a:rPr lang="en-GB" dirty="0"/>
              <a:t> </a:t>
            </a:r>
            <a:r>
              <a:rPr lang="en-GB" dirty="0" err="1"/>
              <a:t>отпадом</a:t>
            </a:r>
            <a:r>
              <a:rPr lang="en-GB" dirty="0"/>
              <a:t> и </a:t>
            </a:r>
            <a:r>
              <a:rPr lang="en-GB" dirty="0" err="1"/>
              <a:t>припреме</a:t>
            </a:r>
            <a:r>
              <a:rPr lang="en-GB" dirty="0"/>
              <a:t> </a:t>
            </a:r>
            <a:r>
              <a:rPr lang="sr-Cyrl-RS" dirty="0"/>
              <a:t>Интегрисаног </a:t>
            </a:r>
            <a:r>
              <a:rPr lang="en-GB" dirty="0" err="1"/>
              <a:t>Плана</a:t>
            </a:r>
            <a:r>
              <a:rPr lang="en-GB" dirty="0"/>
              <a:t> </a:t>
            </a:r>
            <a:r>
              <a:rPr lang="en-GB" dirty="0" err="1"/>
              <a:t>управљања</a:t>
            </a:r>
            <a:r>
              <a:rPr lang="en-GB" dirty="0"/>
              <a:t> </a:t>
            </a:r>
            <a:r>
              <a:rPr lang="en-GB" dirty="0" err="1"/>
              <a:t>опасним</a:t>
            </a:r>
            <a:r>
              <a:rPr lang="en-GB" dirty="0"/>
              <a:t> </a:t>
            </a:r>
            <a:r>
              <a:rPr lang="en-GB" dirty="0" err="1"/>
              <a:t>отпадом</a:t>
            </a:r>
            <a:r>
              <a:rPr lang="en-GB" dirty="0"/>
              <a:t>. </a:t>
            </a:r>
            <a:r>
              <a:rPr lang="en-GB" dirty="0" err="1"/>
              <a:t>Оба</a:t>
            </a:r>
            <a:r>
              <a:rPr lang="en-GB" dirty="0"/>
              <a:t> </a:t>
            </a:r>
            <a:r>
              <a:rPr lang="en-GB" dirty="0" err="1"/>
              <a:t>ова</a:t>
            </a:r>
            <a:r>
              <a:rPr lang="en-GB" dirty="0"/>
              <a:t> </a:t>
            </a:r>
            <a:r>
              <a:rPr lang="en-GB" dirty="0" err="1"/>
              <a:t>документа</a:t>
            </a:r>
            <a:r>
              <a:rPr lang="en-GB" dirty="0"/>
              <a:t> </a:t>
            </a:r>
            <a:r>
              <a:rPr lang="en-GB" dirty="0" err="1"/>
              <a:t>су</a:t>
            </a:r>
            <a:r>
              <a:rPr lang="en-GB" dirty="0"/>
              <a:t> у </a:t>
            </a:r>
            <a:r>
              <a:rPr lang="en-GB" dirty="0" err="1"/>
              <a:t>процесу</a:t>
            </a:r>
            <a:r>
              <a:rPr lang="en-GB" dirty="0"/>
              <a:t> </a:t>
            </a:r>
            <a:r>
              <a:rPr lang="en-GB" dirty="0" err="1"/>
              <a:t>припреме</a:t>
            </a:r>
            <a:r>
              <a:rPr lang="en-GB" dirty="0"/>
              <a:t>. </a:t>
            </a:r>
            <a:r>
              <a:rPr lang="en-GB" dirty="0" err="1"/>
              <a:t>Такође</a:t>
            </a:r>
            <a:r>
              <a:rPr lang="en-GB" dirty="0"/>
              <a:t> </a:t>
            </a:r>
            <a:r>
              <a:rPr lang="sr-Cyrl-RS" dirty="0"/>
              <a:t> биће </a:t>
            </a:r>
            <a:r>
              <a:rPr lang="en-GB" dirty="0" err="1"/>
              <a:t>потребно</a:t>
            </a:r>
            <a:r>
              <a:rPr lang="en-GB" dirty="0"/>
              <a:t> </a:t>
            </a:r>
            <a:r>
              <a:rPr lang="en-GB" dirty="0" err="1"/>
              <a:t>донети</a:t>
            </a:r>
            <a:r>
              <a:rPr lang="en-GB" dirty="0"/>
              <a:t> и </a:t>
            </a:r>
            <a:r>
              <a:rPr lang="en-GB" dirty="0" err="1"/>
              <a:t>одређени</a:t>
            </a:r>
            <a:r>
              <a:rPr lang="en-GB" dirty="0"/>
              <a:t> </a:t>
            </a:r>
            <a:r>
              <a:rPr lang="en-GB" dirty="0" err="1"/>
              <a:t>број</a:t>
            </a:r>
            <a:r>
              <a:rPr lang="en-GB" dirty="0"/>
              <a:t> </a:t>
            </a:r>
            <a:r>
              <a:rPr lang="en-GB" dirty="0" err="1"/>
              <a:t>подзаконских</a:t>
            </a:r>
            <a:r>
              <a:rPr lang="en-GB" dirty="0"/>
              <a:t> </a:t>
            </a:r>
            <a:r>
              <a:rPr lang="en-GB" dirty="0" err="1"/>
              <a:t>аката</a:t>
            </a:r>
            <a:r>
              <a:rPr lang="en-GB" dirty="0"/>
              <a:t>.</a:t>
            </a:r>
            <a:endParaRPr lang="en-US" dirty="0"/>
          </a:p>
          <a:p>
            <a:pPr marL="0" indent="0">
              <a:buNone/>
            </a:pPr>
            <a:endParaRPr lang="sr-Latn-RS" dirty="0"/>
          </a:p>
        </p:txBody>
      </p:sp>
      <p:sp>
        <p:nvSpPr>
          <p:cNvPr id="4" name="Title 1"/>
          <p:cNvSpPr>
            <a:spLocks noGrp="1"/>
          </p:cNvSpPr>
          <p:nvPr>
            <p:ph type="title"/>
          </p:nvPr>
        </p:nvSpPr>
        <p:spPr>
          <a:xfrm>
            <a:off x="1931988" y="365125"/>
            <a:ext cx="9421812" cy="725488"/>
          </a:xfrm>
        </p:spPr>
        <p:txBody>
          <a:bodyPr>
            <a:noAutofit/>
          </a:bodyPr>
          <a:lstStyle/>
          <a:p>
            <a:pPr algn="ctr"/>
            <a:r>
              <a:rPr lang="x-none" sz="2800" b="1" i="1" dirty="0">
                <a:solidFill>
                  <a:srgbClr val="00B050"/>
                </a:solidFill>
              </a:rPr>
              <a:t>Оквирна директива о отпаду 2008/98/EК</a:t>
            </a:r>
            <a:r>
              <a:rPr lang="en-US" sz="2800" b="1" dirty="0">
                <a:solidFill>
                  <a:srgbClr val="00B050"/>
                </a:solidFill>
              </a:rPr>
              <a:t/>
            </a:r>
            <a:br>
              <a:rPr lang="en-US" sz="2800" b="1" dirty="0">
                <a:solidFill>
                  <a:srgbClr val="00B050"/>
                </a:solidFill>
              </a:rPr>
            </a:br>
            <a:endParaRPr lang="ru-RU" sz="2800" dirty="0">
              <a:solidFill>
                <a:srgbClr val="00B050"/>
              </a:solidFill>
            </a:endParaRPr>
          </a:p>
        </p:txBody>
      </p:sp>
    </p:spTree>
    <p:extLst>
      <p:ext uri="{BB962C8B-B14F-4D97-AF65-F5344CB8AC3E}">
        <p14:creationId xmlns:p14="http://schemas.microsoft.com/office/powerpoint/2010/main" val="3548735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275" y="231820"/>
            <a:ext cx="11134860" cy="6980350"/>
          </a:xfrm>
        </p:spPr>
        <p:txBody>
          <a:bodyPr>
            <a:normAutofit fontScale="25000" lnSpcReduction="20000"/>
          </a:bodyPr>
          <a:lstStyle/>
          <a:p>
            <a:pPr marL="0" indent="0">
              <a:buNone/>
            </a:pPr>
            <a:r>
              <a:rPr lang="sr-Cyrl-RS" sz="8000" b="1" dirty="0" smtClean="0">
                <a:solidFill>
                  <a:srgbClr val="FF0000"/>
                </a:solidFill>
              </a:rPr>
              <a:t>Имплементација </a:t>
            </a:r>
            <a:r>
              <a:rPr lang="sr-Latn-RS" sz="8000" b="1" dirty="0" smtClean="0">
                <a:solidFill>
                  <a:srgbClr val="FF0000"/>
                </a:solidFill>
              </a:rPr>
              <a:t> </a:t>
            </a:r>
          </a:p>
          <a:p>
            <a:pPr marL="0" indent="0">
              <a:buNone/>
            </a:pPr>
            <a:r>
              <a:rPr lang="en-GB" sz="5600" b="1" u="sng" dirty="0" err="1" smtClean="0">
                <a:solidFill>
                  <a:srgbClr val="0070C0"/>
                </a:solidFill>
              </a:rPr>
              <a:t>Краткорочни</a:t>
            </a:r>
            <a:r>
              <a:rPr lang="en-GB" sz="5600" b="1" u="sng" dirty="0" smtClean="0">
                <a:solidFill>
                  <a:srgbClr val="0070C0"/>
                </a:solidFill>
              </a:rPr>
              <a:t> </a:t>
            </a:r>
            <a:r>
              <a:rPr lang="en-GB" sz="5600" b="1" u="sng" dirty="0" err="1">
                <a:solidFill>
                  <a:srgbClr val="0070C0"/>
                </a:solidFill>
              </a:rPr>
              <a:t>приоритети</a:t>
            </a:r>
            <a:r>
              <a:rPr lang="en-GB" sz="5600" b="1" u="sng" dirty="0">
                <a:solidFill>
                  <a:srgbClr val="0070C0"/>
                </a:solidFill>
              </a:rPr>
              <a:t> (2015-2016) :</a:t>
            </a:r>
            <a:endParaRPr lang="en-US" sz="5600" dirty="0">
              <a:solidFill>
                <a:srgbClr val="0070C0"/>
              </a:solidFill>
            </a:endParaRPr>
          </a:p>
          <a:p>
            <a:pPr lvl="0"/>
            <a:r>
              <a:rPr lang="en-GB" sz="5600" dirty="0" err="1"/>
              <a:t>Усвајање</a:t>
            </a:r>
            <a:r>
              <a:rPr lang="en-GB" sz="5600" dirty="0"/>
              <a:t> </a:t>
            </a:r>
            <a:r>
              <a:rPr lang="en-GB" sz="5600" dirty="0" err="1"/>
              <a:t>ревидиране</a:t>
            </a:r>
            <a:r>
              <a:rPr lang="en-GB" sz="5600" dirty="0"/>
              <a:t> </a:t>
            </a:r>
            <a:r>
              <a:rPr lang="en-GB" sz="5600" dirty="0" err="1"/>
              <a:t>Стратегије</a:t>
            </a:r>
            <a:r>
              <a:rPr lang="en-GB" sz="5600" dirty="0"/>
              <a:t> </a:t>
            </a:r>
            <a:r>
              <a:rPr lang="en-GB" sz="5600" dirty="0" err="1"/>
              <a:t>управљања</a:t>
            </a:r>
            <a:r>
              <a:rPr lang="en-GB" sz="5600" dirty="0"/>
              <a:t> </a:t>
            </a:r>
            <a:r>
              <a:rPr lang="en-GB" sz="5600" dirty="0" err="1"/>
              <a:t>отпадом</a:t>
            </a:r>
            <a:r>
              <a:rPr lang="en-GB" sz="5600" dirty="0"/>
              <a:t> и </a:t>
            </a:r>
            <a:r>
              <a:rPr lang="en-GB" sz="5600" dirty="0" err="1"/>
              <a:t>одређивање</a:t>
            </a:r>
            <a:r>
              <a:rPr lang="en-GB" sz="5600" dirty="0"/>
              <a:t> </a:t>
            </a:r>
            <a:r>
              <a:rPr lang="en-GB" sz="5600" dirty="0" err="1"/>
              <a:t>циљева</a:t>
            </a:r>
            <a:r>
              <a:rPr lang="en-GB" sz="5600" dirty="0"/>
              <a:t> </a:t>
            </a:r>
            <a:r>
              <a:rPr lang="en-GB" sz="5600" dirty="0" err="1"/>
              <a:t>рециклаже</a:t>
            </a:r>
            <a:r>
              <a:rPr lang="en-GB" sz="5600" dirty="0"/>
              <a:t> (201</a:t>
            </a:r>
            <a:r>
              <a:rPr lang="sr-Cyrl-RS" sz="5600" dirty="0"/>
              <a:t>6</a:t>
            </a:r>
            <a:r>
              <a:rPr lang="en-GB" sz="5600" dirty="0"/>
              <a:t>);</a:t>
            </a:r>
            <a:endParaRPr lang="en-US" sz="5600" dirty="0"/>
          </a:p>
          <a:p>
            <a:pPr lvl="0"/>
            <a:r>
              <a:rPr lang="en-GB" sz="5600" dirty="0" err="1"/>
              <a:t>Израда</a:t>
            </a:r>
            <a:r>
              <a:rPr lang="en-GB" sz="5600" dirty="0"/>
              <a:t> </a:t>
            </a:r>
            <a:r>
              <a:rPr lang="en-GB" sz="5600" dirty="0" err="1"/>
              <a:t>Плана</a:t>
            </a:r>
            <a:r>
              <a:rPr lang="en-GB" sz="5600" dirty="0"/>
              <a:t> </a:t>
            </a:r>
            <a:r>
              <a:rPr lang="en-GB" sz="5600" dirty="0" err="1"/>
              <a:t>управљања</a:t>
            </a:r>
            <a:r>
              <a:rPr lang="en-GB" sz="5600" dirty="0"/>
              <a:t> </a:t>
            </a:r>
            <a:r>
              <a:rPr lang="en-GB" sz="5600" dirty="0" err="1"/>
              <a:t>опасним</a:t>
            </a:r>
            <a:r>
              <a:rPr lang="en-GB" sz="5600" dirty="0"/>
              <a:t> </a:t>
            </a:r>
            <a:r>
              <a:rPr lang="en-GB" sz="5600" dirty="0" err="1"/>
              <a:t>отпадом</a:t>
            </a:r>
            <a:r>
              <a:rPr lang="en-GB" sz="5600" dirty="0"/>
              <a:t> (ИПА 2013 </a:t>
            </a:r>
            <a:r>
              <a:rPr lang="en-GB" sz="5600" dirty="0" err="1"/>
              <a:t>твининг</a:t>
            </a:r>
            <a:r>
              <a:rPr lang="en-GB" sz="5600" dirty="0"/>
              <a:t> </a:t>
            </a:r>
            <a:r>
              <a:rPr lang="en-GB" sz="5600" dirty="0" err="1"/>
              <a:t>пројекат</a:t>
            </a:r>
            <a:r>
              <a:rPr lang="en-GB" sz="5600" dirty="0"/>
              <a:t>: </a:t>
            </a:r>
            <a:r>
              <a:rPr lang="en-GB" sz="5600" dirty="0" err="1"/>
              <a:t>Унапређење</a:t>
            </a:r>
            <a:r>
              <a:rPr lang="en-GB" sz="5600" dirty="0"/>
              <a:t> </a:t>
            </a:r>
            <a:r>
              <a:rPr lang="en-GB" sz="5600" dirty="0" err="1"/>
              <a:t>управљања</a:t>
            </a:r>
            <a:r>
              <a:rPr lang="en-GB" sz="5600" dirty="0"/>
              <a:t> </a:t>
            </a:r>
            <a:r>
              <a:rPr lang="en-GB" sz="5600" dirty="0" err="1"/>
              <a:t>опасним</a:t>
            </a:r>
            <a:r>
              <a:rPr lang="en-GB" sz="5600" dirty="0"/>
              <a:t> </a:t>
            </a:r>
            <a:r>
              <a:rPr lang="en-GB" sz="5600" dirty="0" err="1"/>
              <a:t>отпадом</a:t>
            </a:r>
            <a:r>
              <a:rPr lang="en-GB" sz="5600" dirty="0"/>
              <a:t> у </a:t>
            </a:r>
            <a:r>
              <a:rPr lang="en-GB" sz="5600" dirty="0" err="1"/>
              <a:t>Републици</a:t>
            </a:r>
            <a:r>
              <a:rPr lang="en-GB" sz="5600" dirty="0"/>
              <a:t> </a:t>
            </a:r>
            <a:r>
              <a:rPr lang="en-GB" sz="5600" dirty="0" err="1"/>
              <a:t>Србији</a:t>
            </a:r>
            <a:r>
              <a:rPr lang="en-GB" sz="5600" dirty="0"/>
              <a:t> (</a:t>
            </a:r>
            <a:r>
              <a:rPr lang="en-GB" sz="5600" dirty="0" err="1"/>
              <a:t>новембар</a:t>
            </a:r>
            <a:r>
              <a:rPr lang="en-GB" sz="5600" dirty="0"/>
              <a:t> 2014 – </a:t>
            </a:r>
            <a:r>
              <a:rPr lang="en-GB" sz="5600" dirty="0" err="1"/>
              <a:t>новембар</a:t>
            </a:r>
            <a:r>
              <a:rPr lang="en-GB" sz="5600" dirty="0"/>
              <a:t> 2016.));</a:t>
            </a:r>
            <a:endParaRPr lang="en-US" sz="5600" dirty="0"/>
          </a:p>
          <a:p>
            <a:pPr lvl="0"/>
            <a:r>
              <a:rPr lang="en-GB" sz="5600" dirty="0" err="1"/>
              <a:t>Одређивање</a:t>
            </a:r>
            <a:r>
              <a:rPr lang="en-GB" sz="5600" dirty="0"/>
              <a:t> </a:t>
            </a:r>
            <a:r>
              <a:rPr lang="en-GB" sz="5600" dirty="0" err="1"/>
              <a:t>услова</a:t>
            </a:r>
            <a:r>
              <a:rPr lang="en-GB" sz="5600" dirty="0"/>
              <a:t> </a:t>
            </a:r>
            <a:r>
              <a:rPr lang="en-GB" sz="5600" dirty="0" err="1"/>
              <a:t>за</a:t>
            </a:r>
            <a:r>
              <a:rPr lang="en-GB" sz="5600" dirty="0"/>
              <a:t> </a:t>
            </a:r>
            <a:r>
              <a:rPr lang="en-GB" sz="5600" dirty="0" err="1"/>
              <a:t>раздвајање</a:t>
            </a:r>
            <a:r>
              <a:rPr lang="en-GB" sz="5600" dirty="0"/>
              <a:t> </a:t>
            </a:r>
            <a:r>
              <a:rPr lang="en-GB" sz="5600" dirty="0" err="1"/>
              <a:t>суве</a:t>
            </a:r>
            <a:r>
              <a:rPr lang="en-GB" sz="5600" dirty="0"/>
              <a:t> и </a:t>
            </a:r>
            <a:r>
              <a:rPr lang="en-GB" sz="5600" dirty="0" err="1"/>
              <a:t>влажне</a:t>
            </a:r>
            <a:r>
              <a:rPr lang="en-GB" sz="5600" dirty="0"/>
              <a:t> </a:t>
            </a:r>
            <a:r>
              <a:rPr lang="en-GB" sz="5600" dirty="0" err="1"/>
              <a:t>фракције</a:t>
            </a:r>
            <a:r>
              <a:rPr lang="en-GB" sz="5600" dirty="0"/>
              <a:t> </a:t>
            </a:r>
            <a:r>
              <a:rPr lang="sr-Latn-RS" sz="5600" dirty="0" smtClean="0"/>
              <a:t>o</a:t>
            </a:r>
            <a:r>
              <a:rPr lang="sr-Cyrl-RS" sz="5600" dirty="0" smtClean="0"/>
              <a:t>тпада </a:t>
            </a:r>
            <a:r>
              <a:rPr lang="en-GB" sz="5600" dirty="0" err="1" smtClean="0"/>
              <a:t>на</a:t>
            </a:r>
            <a:r>
              <a:rPr lang="en-GB" sz="5600" dirty="0" smtClean="0"/>
              <a:t> </a:t>
            </a:r>
            <a:r>
              <a:rPr lang="en-GB" sz="5600" dirty="0" err="1"/>
              <a:t>месту</a:t>
            </a:r>
            <a:r>
              <a:rPr lang="en-GB" sz="5600" dirty="0"/>
              <a:t> </a:t>
            </a:r>
            <a:r>
              <a:rPr lang="en-GB" sz="5600" dirty="0" err="1"/>
              <a:t>настанка</a:t>
            </a:r>
            <a:r>
              <a:rPr lang="en-GB" sz="5600" dirty="0"/>
              <a:t>;</a:t>
            </a:r>
            <a:endParaRPr lang="en-US" sz="5600" dirty="0"/>
          </a:p>
          <a:p>
            <a:pPr lvl="0"/>
            <a:r>
              <a:rPr lang="en-GB" sz="5600" dirty="0" err="1"/>
              <a:t>Развој</a:t>
            </a:r>
            <a:r>
              <a:rPr lang="en-GB" sz="5600" dirty="0"/>
              <a:t> </a:t>
            </a:r>
            <a:r>
              <a:rPr lang="en-GB" sz="5600" dirty="0" err="1"/>
              <a:t>специфичних</a:t>
            </a:r>
            <a:r>
              <a:rPr lang="en-GB" sz="5600" dirty="0"/>
              <a:t> </a:t>
            </a:r>
            <a:r>
              <a:rPr lang="en-GB" sz="5600" dirty="0" err="1"/>
              <a:t>планова</a:t>
            </a:r>
            <a:r>
              <a:rPr lang="en-GB" sz="5600" dirty="0"/>
              <a:t> </a:t>
            </a:r>
            <a:r>
              <a:rPr lang="en-GB" sz="5600" dirty="0" err="1"/>
              <a:t>имплементације</a:t>
            </a:r>
            <a:r>
              <a:rPr lang="en-GB" sz="5600" dirty="0"/>
              <a:t> </a:t>
            </a:r>
            <a:r>
              <a:rPr lang="en-GB" sz="5600" dirty="0" err="1"/>
              <a:t>за</a:t>
            </a:r>
            <a:r>
              <a:rPr lang="en-GB" sz="5600" dirty="0"/>
              <a:t> </a:t>
            </a:r>
            <a:r>
              <a:rPr lang="en-GB" sz="5600" dirty="0" err="1"/>
              <a:t>Оквирну</a:t>
            </a:r>
            <a:r>
              <a:rPr lang="en-GB" sz="5600" dirty="0"/>
              <a:t> </a:t>
            </a:r>
            <a:r>
              <a:rPr lang="en-GB" sz="5600" dirty="0" err="1"/>
              <a:t>директиве</a:t>
            </a:r>
            <a:r>
              <a:rPr lang="en-GB" sz="5600" dirty="0"/>
              <a:t> о </a:t>
            </a:r>
            <a:r>
              <a:rPr lang="en-GB" sz="5600" dirty="0" err="1"/>
              <a:t>отпаду</a:t>
            </a:r>
            <a:r>
              <a:rPr lang="en-GB" sz="5600" dirty="0"/>
              <a:t> (2016, </a:t>
            </a:r>
            <a:r>
              <a:rPr lang="en-GB" sz="5600" dirty="0" err="1"/>
              <a:t>уз</a:t>
            </a:r>
            <a:r>
              <a:rPr lang="en-GB" sz="5600" dirty="0"/>
              <a:t> </a:t>
            </a:r>
            <a:r>
              <a:rPr lang="en-GB" sz="5600" dirty="0" err="1"/>
              <a:t>подршку</a:t>
            </a:r>
            <a:r>
              <a:rPr lang="en-GB" sz="5600" dirty="0"/>
              <a:t> ИПА 2013 </a:t>
            </a:r>
            <a:r>
              <a:rPr lang="en-GB" sz="5600" dirty="0" err="1"/>
              <a:t>пројекта</a:t>
            </a:r>
            <a:r>
              <a:rPr lang="en-GB" sz="5600" dirty="0"/>
              <a:t>);</a:t>
            </a:r>
            <a:endParaRPr lang="en-US" sz="5600" dirty="0"/>
          </a:p>
          <a:p>
            <a:pPr lvl="0"/>
            <a:r>
              <a:rPr lang="en-GB" sz="5600" dirty="0" err="1"/>
              <a:t>Развој</a:t>
            </a:r>
            <a:r>
              <a:rPr lang="en-GB" sz="5600" dirty="0"/>
              <a:t> </a:t>
            </a:r>
            <a:r>
              <a:rPr lang="en-GB" sz="5600" dirty="0" err="1"/>
              <a:t>сета</a:t>
            </a:r>
            <a:r>
              <a:rPr lang="en-GB" sz="5600" dirty="0"/>
              <a:t> </a:t>
            </a:r>
            <a:r>
              <a:rPr lang="en-GB" sz="5600" dirty="0" err="1"/>
              <a:t>економских</a:t>
            </a:r>
            <a:r>
              <a:rPr lang="en-GB" sz="5600" dirty="0"/>
              <a:t> </a:t>
            </a:r>
            <a:r>
              <a:rPr lang="en-GB" sz="5600" dirty="0" err="1"/>
              <a:t>инструмената</a:t>
            </a:r>
            <a:r>
              <a:rPr lang="en-GB" sz="5600" dirty="0"/>
              <a:t> </a:t>
            </a:r>
            <a:r>
              <a:rPr lang="en-GB" sz="5600" dirty="0" err="1"/>
              <a:t>за</a:t>
            </a:r>
            <a:r>
              <a:rPr lang="en-GB" sz="5600" dirty="0"/>
              <a:t> </a:t>
            </a:r>
            <a:r>
              <a:rPr lang="en-GB" sz="5600" dirty="0" err="1"/>
              <a:t>подршку</a:t>
            </a:r>
            <a:r>
              <a:rPr lang="en-GB" sz="5600" dirty="0"/>
              <a:t> </a:t>
            </a:r>
            <a:r>
              <a:rPr lang="en-GB" sz="5600" dirty="0" err="1"/>
              <a:t>спровођењу</a:t>
            </a:r>
            <a:r>
              <a:rPr lang="en-GB" sz="5600" dirty="0"/>
              <a:t> </a:t>
            </a:r>
            <a:r>
              <a:rPr lang="en-GB" sz="5600" dirty="0" err="1"/>
              <a:t>циљева</a:t>
            </a:r>
            <a:r>
              <a:rPr lang="en-GB" sz="5600" dirty="0"/>
              <a:t> </a:t>
            </a:r>
            <a:r>
              <a:rPr lang="en-GB" sz="5600" dirty="0" err="1"/>
              <a:t>управљања</a:t>
            </a:r>
            <a:r>
              <a:rPr lang="en-GB" sz="5600" dirty="0"/>
              <a:t> </a:t>
            </a:r>
            <a:r>
              <a:rPr lang="en-GB" sz="5600" dirty="0" err="1"/>
              <a:t>отпадом</a:t>
            </a:r>
            <a:r>
              <a:rPr lang="en-GB" sz="5600" dirty="0"/>
              <a:t> и </a:t>
            </a:r>
            <a:r>
              <a:rPr lang="en-GB" sz="5600" dirty="0" err="1"/>
              <a:t>хијерархије</a:t>
            </a:r>
            <a:r>
              <a:rPr lang="en-GB" sz="5600" dirty="0"/>
              <a:t> </a:t>
            </a:r>
            <a:r>
              <a:rPr lang="en-GB" sz="5600" dirty="0" err="1"/>
              <a:t>отпада</a:t>
            </a:r>
            <a:r>
              <a:rPr lang="en-GB" sz="5600" dirty="0"/>
              <a:t> (ИПА 2014);</a:t>
            </a:r>
            <a:endParaRPr lang="en-US" sz="5600" dirty="0"/>
          </a:p>
          <a:p>
            <a:pPr lvl="0"/>
            <a:r>
              <a:rPr lang="en-GB" sz="5600" dirty="0" err="1"/>
              <a:t>Ревизија</a:t>
            </a:r>
            <a:r>
              <a:rPr lang="en-GB" sz="5600" dirty="0"/>
              <a:t> </a:t>
            </a:r>
            <a:r>
              <a:rPr lang="en-GB" sz="5600" dirty="0" err="1"/>
              <a:t>система</a:t>
            </a:r>
            <a:r>
              <a:rPr lang="en-GB" sz="5600" dirty="0"/>
              <a:t> </a:t>
            </a:r>
            <a:r>
              <a:rPr lang="en-GB" sz="5600" dirty="0" err="1"/>
              <a:t>финансирања</a:t>
            </a:r>
            <a:r>
              <a:rPr lang="en-GB" sz="5600" dirty="0"/>
              <a:t> у </a:t>
            </a:r>
            <a:r>
              <a:rPr lang="en-GB" sz="5600" dirty="0" err="1"/>
              <a:t>области</a:t>
            </a:r>
            <a:r>
              <a:rPr lang="en-GB" sz="5600" dirty="0"/>
              <a:t> </a:t>
            </a:r>
            <a:r>
              <a:rPr lang="en-GB" sz="5600" dirty="0" err="1"/>
              <a:t>управљања</a:t>
            </a:r>
            <a:r>
              <a:rPr lang="en-GB" sz="5600" dirty="0"/>
              <a:t> </a:t>
            </a:r>
            <a:r>
              <a:rPr lang="en-GB" sz="5600" dirty="0" err="1"/>
              <a:t>отпадом</a:t>
            </a:r>
            <a:r>
              <a:rPr lang="en-GB" sz="5600" dirty="0"/>
              <a:t> </a:t>
            </a:r>
            <a:r>
              <a:rPr lang="en-GB" sz="5600" dirty="0" err="1"/>
              <a:t>како</a:t>
            </a:r>
            <a:r>
              <a:rPr lang="en-GB" sz="5600" dirty="0"/>
              <a:t> </a:t>
            </a:r>
            <a:r>
              <a:rPr lang="en-GB" sz="5600" dirty="0" err="1"/>
              <a:t>би</a:t>
            </a:r>
            <a:r>
              <a:rPr lang="en-GB" sz="5600" dirty="0"/>
              <a:t> </a:t>
            </a:r>
            <a:r>
              <a:rPr lang="en-GB" sz="5600" dirty="0" err="1"/>
              <a:t>се</a:t>
            </a:r>
            <a:r>
              <a:rPr lang="en-GB" sz="5600" dirty="0"/>
              <a:t> </a:t>
            </a:r>
            <a:r>
              <a:rPr lang="en-GB" sz="5600" dirty="0" err="1"/>
              <a:t>осигурало</a:t>
            </a:r>
            <a:r>
              <a:rPr lang="en-GB" sz="5600" dirty="0"/>
              <a:t> </a:t>
            </a:r>
            <a:r>
              <a:rPr lang="en-GB" sz="5600" dirty="0" err="1"/>
              <a:t>покриће</a:t>
            </a:r>
            <a:r>
              <a:rPr lang="en-GB" sz="5600" dirty="0"/>
              <a:t> </a:t>
            </a:r>
            <a:r>
              <a:rPr lang="en-GB" sz="5600" dirty="0" err="1"/>
              <a:t>трошкова</a:t>
            </a:r>
            <a:r>
              <a:rPr lang="en-GB" sz="5600" dirty="0"/>
              <a:t> и </a:t>
            </a:r>
            <a:r>
              <a:rPr lang="en-GB" sz="5600" dirty="0" err="1"/>
              <a:t>довољно</a:t>
            </a:r>
            <a:r>
              <a:rPr lang="en-GB" sz="5600" dirty="0"/>
              <a:t> </a:t>
            </a:r>
            <a:r>
              <a:rPr lang="en-GB" sz="5600" dirty="0" err="1"/>
              <a:t>ресурса</a:t>
            </a:r>
            <a:r>
              <a:rPr lang="en-GB" sz="5600" dirty="0"/>
              <a:t> </a:t>
            </a:r>
            <a:r>
              <a:rPr lang="en-GB" sz="5600" dirty="0" err="1"/>
              <a:t>за</a:t>
            </a:r>
            <a:r>
              <a:rPr lang="en-GB" sz="5600" dirty="0"/>
              <a:t> </a:t>
            </a:r>
            <a:r>
              <a:rPr lang="en-GB" sz="5600" dirty="0" err="1"/>
              <a:t>спровођење</a:t>
            </a:r>
            <a:r>
              <a:rPr lang="en-GB" sz="5600" dirty="0"/>
              <a:t> </a:t>
            </a:r>
            <a:r>
              <a:rPr lang="en-GB" sz="5600" dirty="0" err="1"/>
              <a:t>планова</a:t>
            </a:r>
            <a:r>
              <a:rPr lang="en-GB" sz="5600" dirty="0"/>
              <a:t> </a:t>
            </a:r>
            <a:r>
              <a:rPr lang="en-GB" sz="5600" dirty="0" err="1"/>
              <a:t>управљања</a:t>
            </a:r>
            <a:r>
              <a:rPr lang="en-GB" sz="5600" dirty="0"/>
              <a:t> </a:t>
            </a:r>
            <a:r>
              <a:rPr lang="en-GB" sz="5600" dirty="0" err="1"/>
              <a:t>отпадом</a:t>
            </a:r>
            <a:r>
              <a:rPr lang="en-GB" sz="5600" dirty="0"/>
              <a:t> (</a:t>
            </a:r>
            <a:r>
              <a:rPr lang="en-GB" sz="5600" dirty="0" err="1"/>
              <a:t>локалних</a:t>
            </a:r>
            <a:r>
              <a:rPr lang="en-GB" sz="5600" dirty="0"/>
              <a:t> и </a:t>
            </a:r>
            <a:r>
              <a:rPr lang="en-GB" sz="5600" dirty="0" err="1"/>
              <a:t>регионалних</a:t>
            </a:r>
            <a:r>
              <a:rPr lang="en-GB" sz="5600" dirty="0"/>
              <a:t>);</a:t>
            </a:r>
            <a:endParaRPr lang="en-US" sz="5600" dirty="0"/>
          </a:p>
          <a:p>
            <a:pPr lvl="0"/>
            <a:r>
              <a:rPr lang="en-GB" sz="5600" dirty="0" err="1"/>
              <a:t>Усвајање</a:t>
            </a:r>
            <a:r>
              <a:rPr lang="en-GB" sz="5600" dirty="0"/>
              <a:t> </a:t>
            </a:r>
            <a:r>
              <a:rPr lang="en-GB" sz="5600" dirty="0" err="1"/>
              <a:t>регионалних</a:t>
            </a:r>
            <a:r>
              <a:rPr lang="en-GB" sz="5600" dirty="0"/>
              <a:t> </a:t>
            </a:r>
            <a:r>
              <a:rPr lang="en-GB" sz="5600" dirty="0" err="1"/>
              <a:t>планова</a:t>
            </a:r>
            <a:r>
              <a:rPr lang="en-GB" sz="5600" dirty="0"/>
              <a:t> </a:t>
            </a:r>
            <a:r>
              <a:rPr lang="en-GB" sz="5600" dirty="0" err="1"/>
              <a:t>управљања</a:t>
            </a:r>
            <a:r>
              <a:rPr lang="en-GB" sz="5600" dirty="0"/>
              <a:t> </a:t>
            </a:r>
            <a:r>
              <a:rPr lang="en-GB" sz="5600" dirty="0" err="1"/>
              <a:t>отпадом</a:t>
            </a:r>
            <a:r>
              <a:rPr lang="en-GB" sz="5600" dirty="0"/>
              <a:t>;</a:t>
            </a:r>
            <a:endParaRPr lang="en-US" sz="5600" dirty="0"/>
          </a:p>
          <a:p>
            <a:pPr lvl="0"/>
            <a:r>
              <a:rPr lang="en-GB" sz="5600" dirty="0" err="1"/>
              <a:t>Развој</a:t>
            </a:r>
            <a:r>
              <a:rPr lang="en-GB" sz="5600" dirty="0"/>
              <a:t> </a:t>
            </a:r>
            <a:r>
              <a:rPr lang="en-GB" sz="5600" dirty="0" err="1"/>
              <a:t>додатних</a:t>
            </a:r>
            <a:r>
              <a:rPr lang="en-GB" sz="5600" dirty="0"/>
              <a:t> </a:t>
            </a:r>
            <a:r>
              <a:rPr lang="en-GB" sz="5600" dirty="0" err="1"/>
              <a:t>подзаконских</a:t>
            </a:r>
            <a:r>
              <a:rPr lang="en-GB" sz="5600" dirty="0"/>
              <a:t> </a:t>
            </a:r>
            <a:r>
              <a:rPr lang="en-GB" sz="5600" dirty="0" err="1"/>
              <a:t>аката</a:t>
            </a:r>
            <a:r>
              <a:rPr lang="en-GB" sz="5600" dirty="0"/>
              <a:t>.</a:t>
            </a:r>
            <a:endParaRPr lang="en-US" sz="5600" dirty="0"/>
          </a:p>
          <a:p>
            <a:pPr marL="0" indent="0">
              <a:buNone/>
            </a:pPr>
            <a:r>
              <a:rPr lang="en-GB" sz="5600" b="1" u="sng" dirty="0" err="1" smtClean="0">
                <a:solidFill>
                  <a:srgbClr val="0070C0"/>
                </a:solidFill>
              </a:rPr>
              <a:t>Средњорочни</a:t>
            </a:r>
            <a:r>
              <a:rPr lang="en-GB" sz="5600" b="1" u="sng" dirty="0" smtClean="0">
                <a:solidFill>
                  <a:srgbClr val="0070C0"/>
                </a:solidFill>
              </a:rPr>
              <a:t> </a:t>
            </a:r>
            <a:r>
              <a:rPr lang="en-GB" sz="5600" b="1" u="sng" dirty="0" err="1">
                <a:solidFill>
                  <a:srgbClr val="0070C0"/>
                </a:solidFill>
              </a:rPr>
              <a:t>приоритети</a:t>
            </a:r>
            <a:r>
              <a:rPr lang="en-GB" sz="5600" b="1" u="sng" dirty="0">
                <a:solidFill>
                  <a:srgbClr val="0070C0"/>
                </a:solidFill>
              </a:rPr>
              <a:t> (2017-2020)</a:t>
            </a:r>
            <a:r>
              <a:rPr lang="sr-Cyrl-RS" sz="5600" b="1" u="sng" dirty="0">
                <a:solidFill>
                  <a:srgbClr val="0070C0"/>
                </a:solidFill>
              </a:rPr>
              <a:t>:</a:t>
            </a:r>
            <a:endParaRPr lang="en-US" sz="5600" dirty="0">
              <a:solidFill>
                <a:srgbClr val="0070C0"/>
              </a:solidFill>
            </a:endParaRPr>
          </a:p>
          <a:p>
            <a:pPr lvl="0"/>
            <a:r>
              <a:rPr lang="en-GB" sz="5600" dirty="0" err="1"/>
              <a:t>Друга</a:t>
            </a:r>
            <a:r>
              <a:rPr lang="en-GB" sz="5600" dirty="0"/>
              <a:t> </a:t>
            </a:r>
            <a:r>
              <a:rPr lang="en-GB" sz="5600" dirty="0" err="1"/>
              <a:t>ревизија</a:t>
            </a:r>
            <a:r>
              <a:rPr lang="en-GB" sz="5600" dirty="0"/>
              <a:t> </a:t>
            </a:r>
            <a:r>
              <a:rPr lang="en-GB" sz="5600" dirty="0" err="1"/>
              <a:t>Стратегије</a:t>
            </a:r>
            <a:r>
              <a:rPr lang="en-GB" sz="5600" dirty="0"/>
              <a:t> </a:t>
            </a:r>
            <a:r>
              <a:rPr lang="en-GB" sz="5600" dirty="0" err="1"/>
              <a:t>управљања</a:t>
            </a:r>
            <a:r>
              <a:rPr lang="en-GB" sz="5600" dirty="0"/>
              <a:t> </a:t>
            </a:r>
            <a:r>
              <a:rPr lang="en-GB" sz="5600" dirty="0" err="1"/>
              <a:t>отпадом</a:t>
            </a:r>
            <a:r>
              <a:rPr lang="en-GB" sz="5600" dirty="0"/>
              <a:t>;</a:t>
            </a:r>
            <a:endParaRPr lang="en-US" sz="5600" dirty="0"/>
          </a:p>
          <a:p>
            <a:pPr lvl="0"/>
            <a:r>
              <a:rPr lang="en-GB" sz="5600" dirty="0" err="1"/>
              <a:t>Израда</a:t>
            </a:r>
            <a:r>
              <a:rPr lang="en-GB" sz="5600" dirty="0"/>
              <a:t> </a:t>
            </a:r>
            <a:r>
              <a:rPr lang="en-GB" sz="5600" dirty="0" err="1"/>
              <a:t>Националног</a:t>
            </a:r>
            <a:r>
              <a:rPr lang="en-GB" sz="5600" dirty="0"/>
              <a:t> </a:t>
            </a:r>
            <a:r>
              <a:rPr lang="en-GB" sz="5600" dirty="0" err="1"/>
              <a:t>плана</a:t>
            </a:r>
            <a:r>
              <a:rPr lang="en-GB" sz="5600" dirty="0"/>
              <a:t> </a:t>
            </a:r>
            <a:r>
              <a:rPr lang="en-GB" sz="5600" dirty="0" err="1"/>
              <a:t>управљања</a:t>
            </a:r>
            <a:r>
              <a:rPr lang="en-GB" sz="5600" dirty="0"/>
              <a:t> </a:t>
            </a:r>
            <a:r>
              <a:rPr lang="en-GB" sz="5600" dirty="0" err="1"/>
              <a:t>отпадом</a:t>
            </a:r>
            <a:r>
              <a:rPr lang="en-GB" sz="5600" dirty="0"/>
              <a:t>;</a:t>
            </a:r>
            <a:endParaRPr lang="en-US" sz="5600" dirty="0"/>
          </a:p>
          <a:p>
            <a:pPr lvl="0"/>
            <a:r>
              <a:rPr lang="en-GB" sz="5600" dirty="0" err="1"/>
              <a:t>Израда</a:t>
            </a:r>
            <a:r>
              <a:rPr lang="en-GB" sz="5600" dirty="0"/>
              <a:t> </a:t>
            </a:r>
            <a:r>
              <a:rPr lang="en-GB" sz="5600" dirty="0" err="1"/>
              <a:t>Програма</a:t>
            </a:r>
            <a:r>
              <a:rPr lang="en-GB" sz="5600" dirty="0"/>
              <a:t> </a:t>
            </a:r>
            <a:r>
              <a:rPr lang="en-GB" sz="5600" dirty="0" err="1"/>
              <a:t>спречавања</a:t>
            </a:r>
            <a:r>
              <a:rPr lang="en-GB" sz="5600" dirty="0"/>
              <a:t> </a:t>
            </a:r>
            <a:r>
              <a:rPr lang="en-GB" sz="5600" dirty="0" err="1"/>
              <a:t>настанка</a:t>
            </a:r>
            <a:r>
              <a:rPr lang="en-GB" sz="5600" dirty="0"/>
              <a:t> </a:t>
            </a:r>
            <a:r>
              <a:rPr lang="en-GB" sz="5600" dirty="0" err="1"/>
              <a:t>отпада</a:t>
            </a:r>
            <a:r>
              <a:rPr lang="en-GB" sz="5600" dirty="0"/>
              <a:t>;</a:t>
            </a:r>
            <a:endParaRPr lang="en-US" sz="5600" dirty="0"/>
          </a:p>
          <a:p>
            <a:pPr lvl="0"/>
            <a:r>
              <a:rPr lang="en-GB" sz="5600" dirty="0" err="1"/>
              <a:t>Ревизија</a:t>
            </a:r>
            <a:r>
              <a:rPr lang="en-GB" sz="5600" dirty="0"/>
              <a:t> </a:t>
            </a:r>
            <a:r>
              <a:rPr lang="en-GB" sz="5600" dirty="0" err="1"/>
              <a:t>регионалних</a:t>
            </a:r>
            <a:r>
              <a:rPr lang="en-GB" sz="5600" dirty="0"/>
              <a:t> и </a:t>
            </a:r>
            <a:r>
              <a:rPr lang="en-GB" sz="5600" dirty="0" err="1"/>
              <a:t>локалних</a:t>
            </a:r>
            <a:r>
              <a:rPr lang="en-GB" sz="5600" dirty="0"/>
              <a:t> </a:t>
            </a:r>
            <a:r>
              <a:rPr lang="en-GB" sz="5600" dirty="0" err="1"/>
              <a:t>планова</a:t>
            </a:r>
            <a:r>
              <a:rPr lang="en-GB" sz="5600" dirty="0"/>
              <a:t> </a:t>
            </a:r>
            <a:r>
              <a:rPr lang="en-GB" sz="5600" dirty="0" err="1"/>
              <a:t>управљања</a:t>
            </a:r>
            <a:r>
              <a:rPr lang="en-GB" sz="5600" dirty="0"/>
              <a:t> </a:t>
            </a:r>
            <a:r>
              <a:rPr lang="en-GB" sz="5600" dirty="0" err="1"/>
              <a:t>отпадом</a:t>
            </a:r>
            <a:r>
              <a:rPr lang="en-GB" sz="5600" dirty="0"/>
              <a:t> (ИПА 2014);</a:t>
            </a:r>
            <a:endParaRPr lang="en-US" sz="5600" dirty="0"/>
          </a:p>
          <a:p>
            <a:pPr lvl="0"/>
            <a:r>
              <a:rPr lang="en-GB" sz="5600" dirty="0" err="1"/>
              <a:t>Јачање</a:t>
            </a:r>
            <a:r>
              <a:rPr lang="en-GB" sz="5600" dirty="0"/>
              <a:t> </a:t>
            </a:r>
            <a:r>
              <a:rPr lang="en-GB" sz="5600" dirty="0" err="1"/>
              <a:t>инспецијских</a:t>
            </a:r>
            <a:r>
              <a:rPr lang="en-GB" sz="5600" dirty="0"/>
              <a:t> и </a:t>
            </a:r>
            <a:r>
              <a:rPr lang="en-GB" sz="5600" dirty="0" err="1"/>
              <a:t>капацитета</a:t>
            </a:r>
            <a:r>
              <a:rPr lang="en-GB" sz="5600" dirty="0"/>
              <a:t> </a:t>
            </a:r>
            <a:r>
              <a:rPr lang="en-GB" sz="5600" dirty="0" err="1"/>
              <a:t>контроле</a:t>
            </a:r>
            <a:r>
              <a:rPr lang="en-GB" sz="5600" dirty="0"/>
              <a:t> и </a:t>
            </a:r>
            <a:r>
              <a:rPr lang="en-GB" sz="5600" dirty="0" err="1"/>
              <a:t>надзора</a:t>
            </a:r>
            <a:r>
              <a:rPr lang="en-GB" sz="5600" dirty="0"/>
              <a:t>.</a:t>
            </a:r>
            <a:endParaRPr lang="en-US" sz="5600" dirty="0"/>
          </a:p>
          <a:p>
            <a:pPr marL="0" indent="0">
              <a:buNone/>
            </a:pPr>
            <a:r>
              <a:rPr lang="en-GB" sz="5600" b="1" u="sng" dirty="0" err="1">
                <a:solidFill>
                  <a:srgbClr val="0070C0"/>
                </a:solidFill>
              </a:rPr>
              <a:t>Дугорочни</a:t>
            </a:r>
            <a:r>
              <a:rPr lang="en-GB" sz="5600" b="1" u="sng" dirty="0">
                <a:solidFill>
                  <a:srgbClr val="0070C0"/>
                </a:solidFill>
              </a:rPr>
              <a:t> </a:t>
            </a:r>
            <a:r>
              <a:rPr lang="en-GB" sz="5600" b="1" u="sng" dirty="0" err="1">
                <a:solidFill>
                  <a:srgbClr val="0070C0"/>
                </a:solidFill>
              </a:rPr>
              <a:t>приоритети</a:t>
            </a:r>
            <a:r>
              <a:rPr lang="sr-Cyrl-RS" sz="5600" b="1" u="sng" dirty="0">
                <a:solidFill>
                  <a:srgbClr val="0070C0"/>
                </a:solidFill>
              </a:rPr>
              <a:t> (2020. и даље)</a:t>
            </a:r>
            <a:r>
              <a:rPr lang="en-GB" sz="5600" b="1" u="sng" dirty="0">
                <a:solidFill>
                  <a:srgbClr val="0070C0"/>
                </a:solidFill>
              </a:rPr>
              <a:t>:</a:t>
            </a:r>
            <a:endParaRPr lang="en-US" sz="5600" dirty="0">
              <a:solidFill>
                <a:srgbClr val="0070C0"/>
              </a:solidFill>
            </a:endParaRPr>
          </a:p>
          <a:p>
            <a:pPr lvl="0"/>
            <a:r>
              <a:rPr lang="en-GB" sz="5600" dirty="0" err="1"/>
              <a:t>Успостављање</a:t>
            </a:r>
            <a:r>
              <a:rPr lang="en-GB" sz="5600" dirty="0"/>
              <a:t> </a:t>
            </a:r>
            <a:r>
              <a:rPr lang="en-GB" sz="5600" dirty="0" err="1" smtClean="0"/>
              <a:t>мреже</a:t>
            </a:r>
            <a:r>
              <a:rPr lang="sr-Latn-RS" sz="5600" dirty="0"/>
              <a:t> </a:t>
            </a:r>
            <a:r>
              <a:rPr lang="sr-Cyrl-RS" sz="5600" dirty="0" smtClean="0"/>
              <a:t>постројења</a:t>
            </a:r>
            <a:r>
              <a:rPr lang="en-GB" sz="5600" dirty="0" smtClean="0"/>
              <a:t> </a:t>
            </a:r>
            <a:r>
              <a:rPr lang="en-GB" sz="5600" dirty="0" err="1"/>
              <a:t>за</a:t>
            </a:r>
            <a:r>
              <a:rPr lang="en-GB" sz="5600" dirty="0"/>
              <a:t> </a:t>
            </a:r>
            <a:r>
              <a:rPr lang="en-GB" sz="5600" dirty="0" err="1"/>
              <a:t>управљање</a:t>
            </a:r>
            <a:r>
              <a:rPr lang="en-GB" sz="5600" dirty="0"/>
              <a:t> </a:t>
            </a:r>
            <a:r>
              <a:rPr lang="en-GB" sz="5600" dirty="0" err="1"/>
              <a:t>отпадом</a:t>
            </a:r>
            <a:r>
              <a:rPr lang="en-GB" sz="5600" dirty="0"/>
              <a:t> (</a:t>
            </a:r>
            <a:r>
              <a:rPr lang="en-GB" sz="5600" dirty="0" smtClean="0"/>
              <a:t>20</a:t>
            </a:r>
            <a:r>
              <a:rPr lang="sr-Latn-RS" sz="5600" dirty="0" smtClean="0"/>
              <a:t>32/2034</a:t>
            </a:r>
            <a:r>
              <a:rPr lang="en-GB" sz="5600" dirty="0" smtClean="0"/>
              <a:t>);</a:t>
            </a:r>
            <a:endParaRPr lang="en-US" sz="5600" dirty="0"/>
          </a:p>
          <a:p>
            <a:pPr lvl="0"/>
            <a:r>
              <a:rPr lang="en-GB" sz="5600" dirty="0" err="1"/>
              <a:t>Имплементација</a:t>
            </a:r>
            <a:r>
              <a:rPr lang="en-GB" sz="5600" dirty="0"/>
              <a:t> </a:t>
            </a:r>
            <a:r>
              <a:rPr lang="en-GB" sz="5600" dirty="0" err="1"/>
              <a:t>праксе</a:t>
            </a:r>
            <a:r>
              <a:rPr lang="en-GB" sz="5600" dirty="0"/>
              <a:t> </a:t>
            </a:r>
            <a:r>
              <a:rPr lang="en-GB" sz="5600" dirty="0" err="1"/>
              <a:t>одвојеног</a:t>
            </a:r>
            <a:r>
              <a:rPr lang="en-GB" sz="5600" dirty="0"/>
              <a:t> </a:t>
            </a:r>
            <a:r>
              <a:rPr lang="en-GB" sz="5600" dirty="0" err="1"/>
              <a:t>сакупљања</a:t>
            </a:r>
            <a:r>
              <a:rPr lang="en-GB" sz="5600" dirty="0"/>
              <a:t> и </a:t>
            </a:r>
            <a:r>
              <a:rPr lang="en-GB" sz="5600" dirty="0" err="1"/>
              <a:t>третмана</a:t>
            </a:r>
            <a:r>
              <a:rPr lang="en-GB" sz="5600" dirty="0"/>
              <a:t> </a:t>
            </a:r>
            <a:r>
              <a:rPr lang="en-GB" sz="5600" dirty="0" err="1"/>
              <a:t>опасног</a:t>
            </a:r>
            <a:r>
              <a:rPr lang="en-GB" sz="5600" dirty="0"/>
              <a:t> </a:t>
            </a:r>
            <a:r>
              <a:rPr lang="en-GB" sz="5600" dirty="0" err="1"/>
              <a:t>отпада</a:t>
            </a:r>
            <a:r>
              <a:rPr lang="en-GB" sz="5600" dirty="0"/>
              <a:t> </a:t>
            </a:r>
            <a:r>
              <a:rPr lang="en-GB" sz="5600" dirty="0" err="1"/>
              <a:t>из</a:t>
            </a:r>
            <a:r>
              <a:rPr lang="en-GB" sz="5600" dirty="0"/>
              <a:t> </a:t>
            </a:r>
            <a:r>
              <a:rPr lang="en-GB" sz="5600" dirty="0" err="1"/>
              <a:t>домаћинстава</a:t>
            </a:r>
            <a:r>
              <a:rPr lang="en-GB" sz="5600" dirty="0"/>
              <a:t> и </a:t>
            </a:r>
            <a:r>
              <a:rPr lang="en-GB" sz="5600" dirty="0" err="1"/>
              <a:t>индустрије</a:t>
            </a:r>
            <a:r>
              <a:rPr lang="en-GB" sz="5600" dirty="0"/>
              <a:t>;</a:t>
            </a:r>
            <a:endParaRPr lang="en-US" sz="5600" dirty="0"/>
          </a:p>
          <a:p>
            <a:pPr lvl="0"/>
            <a:r>
              <a:rPr lang="en-GB" sz="5600" dirty="0" err="1"/>
              <a:t>Развој</a:t>
            </a:r>
            <a:r>
              <a:rPr lang="en-GB" sz="5600" dirty="0"/>
              <a:t> </a:t>
            </a:r>
            <a:r>
              <a:rPr lang="en-GB" sz="5600" dirty="0" err="1"/>
              <a:t>система</a:t>
            </a:r>
            <a:r>
              <a:rPr lang="en-GB" sz="5600" dirty="0"/>
              <a:t> </a:t>
            </a:r>
            <a:r>
              <a:rPr lang="en-GB" sz="5600" dirty="0" err="1"/>
              <a:t>за</a:t>
            </a:r>
            <a:r>
              <a:rPr lang="en-GB" sz="5600" dirty="0"/>
              <a:t> </a:t>
            </a:r>
            <a:r>
              <a:rPr lang="en-GB" sz="5600" dirty="0" err="1"/>
              <a:t>испуњавање</a:t>
            </a:r>
            <a:r>
              <a:rPr lang="en-GB" sz="5600" dirty="0"/>
              <a:t> </a:t>
            </a:r>
            <a:r>
              <a:rPr lang="en-GB" sz="5600" dirty="0" err="1"/>
              <a:t>стопе</a:t>
            </a:r>
            <a:r>
              <a:rPr lang="en-GB" sz="5600" dirty="0"/>
              <a:t> </a:t>
            </a:r>
            <a:r>
              <a:rPr lang="en-GB" sz="5600" dirty="0" err="1"/>
              <a:t>рециклаже</a:t>
            </a:r>
            <a:r>
              <a:rPr lang="en-GB" sz="5600" dirty="0"/>
              <a:t> </a:t>
            </a:r>
            <a:r>
              <a:rPr lang="en-GB" sz="5600" dirty="0" err="1"/>
              <a:t>амбалажног</a:t>
            </a:r>
            <a:r>
              <a:rPr lang="en-GB" sz="5600" dirty="0"/>
              <a:t> </a:t>
            </a:r>
            <a:r>
              <a:rPr lang="en-GB" sz="5600" dirty="0" err="1"/>
              <a:t>отпада</a:t>
            </a:r>
            <a:r>
              <a:rPr lang="en-GB" sz="5600" dirty="0"/>
              <a:t> </a:t>
            </a:r>
            <a:r>
              <a:rPr lang="en-GB" sz="5600" dirty="0" err="1"/>
              <a:t>од</a:t>
            </a:r>
            <a:r>
              <a:rPr lang="en-GB" sz="5600" dirty="0"/>
              <a:t> </a:t>
            </a:r>
            <a:r>
              <a:rPr lang="en-GB" sz="5600" dirty="0" err="1"/>
              <a:t>најмање</a:t>
            </a:r>
            <a:r>
              <a:rPr lang="en-GB" sz="5600" dirty="0"/>
              <a:t> 55% и </a:t>
            </a:r>
            <a:r>
              <a:rPr lang="en-GB" sz="5600" dirty="0" err="1"/>
              <a:t>прераде</a:t>
            </a:r>
            <a:r>
              <a:rPr lang="en-GB" sz="5600" dirty="0"/>
              <a:t> </a:t>
            </a:r>
            <a:r>
              <a:rPr lang="en-GB" sz="5600" dirty="0" err="1"/>
              <a:t>од</a:t>
            </a:r>
            <a:r>
              <a:rPr lang="en-GB" sz="5600" dirty="0"/>
              <a:t> </a:t>
            </a:r>
            <a:r>
              <a:rPr lang="en-GB" sz="5600" dirty="0" err="1"/>
              <a:t>најмање</a:t>
            </a:r>
            <a:r>
              <a:rPr lang="en-GB" sz="5600" dirty="0"/>
              <a:t> 60% </a:t>
            </a:r>
            <a:r>
              <a:rPr lang="en-GB" sz="5600" dirty="0" err="1"/>
              <a:t>амбалажног</a:t>
            </a:r>
            <a:r>
              <a:rPr lang="en-GB" sz="5600" dirty="0"/>
              <a:t> </a:t>
            </a:r>
            <a:r>
              <a:rPr lang="en-GB" sz="5600" dirty="0" err="1"/>
              <a:t>отпада</a:t>
            </a:r>
            <a:r>
              <a:rPr lang="en-GB" sz="5600" dirty="0"/>
              <a:t> </a:t>
            </a:r>
            <a:r>
              <a:rPr lang="en-GB" sz="5600" dirty="0" err="1"/>
              <a:t>до</a:t>
            </a:r>
            <a:r>
              <a:rPr lang="en-GB" sz="5600" dirty="0"/>
              <a:t> 2025. </a:t>
            </a:r>
            <a:r>
              <a:rPr lang="en-GB" sz="5600" dirty="0" err="1"/>
              <a:t>године</a:t>
            </a:r>
            <a:r>
              <a:rPr lang="en-GB" sz="5600" dirty="0"/>
              <a:t>;</a:t>
            </a:r>
            <a:endParaRPr lang="en-US" sz="5600" dirty="0"/>
          </a:p>
          <a:p>
            <a:pPr lvl="0"/>
            <a:r>
              <a:rPr lang="en-GB" sz="5600" dirty="0" err="1"/>
              <a:t>Успостављање</a:t>
            </a:r>
            <a:r>
              <a:rPr lang="en-GB" sz="5600" dirty="0"/>
              <a:t> </a:t>
            </a:r>
            <a:r>
              <a:rPr lang="en-GB" sz="5600" dirty="0" err="1"/>
              <a:t>система</a:t>
            </a:r>
            <a:r>
              <a:rPr lang="en-GB" sz="5600" dirty="0"/>
              <a:t> </a:t>
            </a:r>
            <a:r>
              <a:rPr lang="en-GB" sz="5600" dirty="0" err="1"/>
              <a:t>за</a:t>
            </a:r>
            <a:r>
              <a:rPr lang="en-GB" sz="5600" dirty="0"/>
              <a:t> </a:t>
            </a:r>
            <a:r>
              <a:rPr lang="en-GB" sz="5600" dirty="0" err="1"/>
              <a:t>постизање</a:t>
            </a:r>
            <a:r>
              <a:rPr lang="en-GB" sz="5600" dirty="0"/>
              <a:t> </a:t>
            </a:r>
            <a:r>
              <a:rPr lang="en-GB" sz="5600" dirty="0" err="1"/>
              <a:t>стопе</a:t>
            </a:r>
            <a:r>
              <a:rPr lang="en-GB" sz="5600" dirty="0"/>
              <a:t> </a:t>
            </a:r>
            <a:r>
              <a:rPr lang="en-GB" sz="5600" dirty="0" err="1"/>
              <a:t>рециклаже</a:t>
            </a:r>
            <a:r>
              <a:rPr lang="en-GB" sz="5600" dirty="0"/>
              <a:t> </a:t>
            </a:r>
            <a:r>
              <a:rPr lang="en-GB" sz="5600" dirty="0" err="1"/>
              <a:t>комуналног</a:t>
            </a:r>
            <a:r>
              <a:rPr lang="en-GB" sz="5600" dirty="0"/>
              <a:t> </a:t>
            </a:r>
            <a:r>
              <a:rPr lang="en-GB" sz="5600" dirty="0" err="1"/>
              <a:t>отпада</a:t>
            </a:r>
            <a:r>
              <a:rPr lang="en-GB" sz="5600" dirty="0"/>
              <a:t> </a:t>
            </a:r>
            <a:r>
              <a:rPr lang="en-GB" sz="5600" dirty="0" err="1"/>
              <a:t>од</a:t>
            </a:r>
            <a:r>
              <a:rPr lang="en-GB" sz="5600" dirty="0"/>
              <a:t> </a:t>
            </a:r>
            <a:r>
              <a:rPr lang="en-GB" sz="5600" dirty="0" err="1"/>
              <a:t>најмање</a:t>
            </a:r>
            <a:r>
              <a:rPr lang="en-GB" sz="5600" dirty="0"/>
              <a:t> 50% </a:t>
            </a:r>
            <a:r>
              <a:rPr lang="en-GB" sz="5600" dirty="0" err="1"/>
              <a:t>до</a:t>
            </a:r>
            <a:r>
              <a:rPr lang="en-GB" sz="5600" dirty="0"/>
              <a:t> 2030. </a:t>
            </a:r>
            <a:r>
              <a:rPr lang="en-GB" sz="5600" dirty="0" err="1"/>
              <a:t>године</a:t>
            </a:r>
            <a:r>
              <a:rPr lang="en-GB" sz="5600" dirty="0"/>
              <a:t>;</a:t>
            </a:r>
            <a:endParaRPr lang="en-US" sz="5600" dirty="0"/>
          </a:p>
          <a:p>
            <a:pPr lvl="0"/>
            <a:r>
              <a:rPr lang="en-GB" sz="5600" dirty="0" err="1"/>
              <a:t>Успостављање</a:t>
            </a:r>
            <a:r>
              <a:rPr lang="en-GB" sz="5600" dirty="0"/>
              <a:t> </a:t>
            </a:r>
            <a:r>
              <a:rPr lang="en-GB" sz="5600" dirty="0" err="1"/>
              <a:t>система</a:t>
            </a:r>
            <a:r>
              <a:rPr lang="en-GB" sz="5600" dirty="0"/>
              <a:t> </a:t>
            </a:r>
            <a:r>
              <a:rPr lang="en-GB" sz="5600" dirty="0" err="1"/>
              <a:t>за</a:t>
            </a:r>
            <a:r>
              <a:rPr lang="en-GB" sz="5600" dirty="0"/>
              <a:t> </a:t>
            </a:r>
            <a:r>
              <a:rPr lang="en-GB" sz="5600" dirty="0" err="1"/>
              <a:t>управљање</a:t>
            </a:r>
            <a:r>
              <a:rPr lang="en-GB" sz="5600" dirty="0"/>
              <a:t> </a:t>
            </a:r>
            <a:r>
              <a:rPr lang="en-GB" sz="5600" dirty="0" err="1"/>
              <a:t>посебним</a:t>
            </a:r>
            <a:r>
              <a:rPr lang="en-GB" sz="5600" dirty="0"/>
              <a:t> </a:t>
            </a:r>
            <a:r>
              <a:rPr lang="en-GB" sz="5600" dirty="0" err="1" smtClean="0"/>
              <a:t>токовима</a:t>
            </a:r>
            <a:r>
              <a:rPr lang="sr-Cyrl-RS" sz="5600" dirty="0" smtClean="0"/>
              <a:t> </a:t>
            </a:r>
            <a:r>
              <a:rPr lang="en-GB" sz="5600" dirty="0" smtClean="0"/>
              <a:t> </a:t>
            </a:r>
            <a:r>
              <a:rPr lang="en-GB" sz="5600" dirty="0"/>
              <a:t>у </a:t>
            </a:r>
            <a:r>
              <a:rPr lang="en-GB" sz="5600" dirty="0" err="1"/>
              <a:t>циљу</a:t>
            </a:r>
            <a:r>
              <a:rPr lang="en-GB" sz="5600" dirty="0"/>
              <a:t> </a:t>
            </a:r>
            <a:r>
              <a:rPr lang="en-GB" sz="5600" dirty="0" err="1"/>
              <a:t>постизања</a:t>
            </a:r>
            <a:r>
              <a:rPr lang="en-GB" sz="5600" dirty="0"/>
              <a:t> </a:t>
            </a:r>
            <a:r>
              <a:rPr lang="en-GB" sz="5600" dirty="0" err="1"/>
              <a:t>количине</a:t>
            </a:r>
            <a:r>
              <a:rPr lang="en-GB" sz="5600" dirty="0"/>
              <a:t> </a:t>
            </a:r>
            <a:r>
              <a:rPr lang="en-GB" sz="5600" dirty="0" err="1"/>
              <a:t>од</a:t>
            </a:r>
            <a:r>
              <a:rPr lang="en-GB" sz="5600" dirty="0"/>
              <a:t> 4 </a:t>
            </a:r>
            <a:r>
              <a:rPr lang="en-GB" sz="5600" dirty="0" err="1"/>
              <a:t>кг</a:t>
            </a:r>
            <a:r>
              <a:rPr lang="en-GB" sz="5600" dirty="0"/>
              <a:t> </a:t>
            </a:r>
            <a:r>
              <a:rPr lang="en-GB" sz="5600" dirty="0" err="1"/>
              <a:t>по</a:t>
            </a:r>
            <a:r>
              <a:rPr lang="en-GB" sz="5600" dirty="0"/>
              <a:t> </a:t>
            </a:r>
            <a:r>
              <a:rPr lang="en-GB" sz="5600" dirty="0" err="1"/>
              <a:t>становнику</a:t>
            </a:r>
            <a:r>
              <a:rPr lang="en-GB" sz="5600" dirty="0"/>
              <a:t> </a:t>
            </a:r>
            <a:r>
              <a:rPr lang="en-GB" sz="5600" dirty="0" err="1"/>
              <a:t>одвојено</a:t>
            </a:r>
            <a:r>
              <a:rPr lang="en-GB" sz="5600" dirty="0"/>
              <a:t> </a:t>
            </a:r>
            <a:r>
              <a:rPr lang="en-GB" sz="5600" dirty="0" err="1"/>
              <a:t>сакупљеног</a:t>
            </a:r>
            <a:r>
              <a:rPr lang="en-GB" sz="5600" dirty="0"/>
              <a:t> </a:t>
            </a:r>
            <a:r>
              <a:rPr lang="en-GB" sz="5600" dirty="0" err="1"/>
              <a:t>отпада</a:t>
            </a:r>
            <a:r>
              <a:rPr lang="en-GB" sz="5600" dirty="0"/>
              <a:t> </a:t>
            </a:r>
            <a:r>
              <a:rPr lang="en-GB" sz="5600" dirty="0" err="1"/>
              <a:t>од</a:t>
            </a:r>
            <a:r>
              <a:rPr lang="en-GB" sz="5600" dirty="0"/>
              <a:t> </a:t>
            </a:r>
            <a:r>
              <a:rPr lang="en-GB" sz="5600" dirty="0" err="1"/>
              <a:t>електричне</a:t>
            </a:r>
            <a:r>
              <a:rPr lang="en-GB" sz="5600" dirty="0"/>
              <a:t> и </a:t>
            </a:r>
            <a:r>
              <a:rPr lang="sr-Cyrl-RS" sz="5600" dirty="0" smtClean="0"/>
              <a:t> </a:t>
            </a:r>
            <a:r>
              <a:rPr lang="en-GB" sz="5600" dirty="0" err="1" smtClean="0"/>
              <a:t>електронске</a:t>
            </a:r>
            <a:r>
              <a:rPr lang="en-GB" sz="5600" dirty="0" smtClean="0"/>
              <a:t> </a:t>
            </a:r>
            <a:r>
              <a:rPr lang="en-GB" sz="5600" dirty="0" err="1"/>
              <a:t>опреме</a:t>
            </a:r>
            <a:r>
              <a:rPr lang="en-GB" sz="5600" dirty="0"/>
              <a:t> </a:t>
            </a:r>
            <a:r>
              <a:rPr lang="en-GB" sz="5600" dirty="0" err="1"/>
              <a:t>из</a:t>
            </a:r>
            <a:r>
              <a:rPr lang="en-GB" sz="5600" dirty="0"/>
              <a:t> </a:t>
            </a:r>
            <a:r>
              <a:rPr lang="en-GB" sz="5600" dirty="0" err="1"/>
              <a:t>домаћинстава</a:t>
            </a:r>
            <a:r>
              <a:rPr lang="en-GB" sz="5600" dirty="0"/>
              <a:t> </a:t>
            </a:r>
            <a:r>
              <a:rPr lang="en-GB" sz="5600" dirty="0" err="1"/>
              <a:t>до</a:t>
            </a:r>
            <a:r>
              <a:rPr lang="en-GB" sz="5600" dirty="0"/>
              <a:t> 20</a:t>
            </a:r>
            <a:r>
              <a:rPr lang="sr-Cyrl-CS" sz="5600" dirty="0"/>
              <a:t>23</a:t>
            </a:r>
            <a:r>
              <a:rPr lang="en-GB" sz="5600" dirty="0"/>
              <a:t>. </a:t>
            </a:r>
            <a:r>
              <a:rPr lang="en-GB" sz="5600" dirty="0" err="1"/>
              <a:t>године</a:t>
            </a:r>
            <a:r>
              <a:rPr lang="en-GB" sz="5600" dirty="0"/>
              <a:t> и </a:t>
            </a:r>
            <a:r>
              <a:rPr lang="en-GB" sz="5600" dirty="0" err="1"/>
              <a:t>намјање</a:t>
            </a:r>
            <a:r>
              <a:rPr lang="en-GB" sz="5600" dirty="0"/>
              <a:t> 45% </a:t>
            </a:r>
            <a:r>
              <a:rPr lang="en-GB" sz="5600" dirty="0" err="1"/>
              <a:t>од</a:t>
            </a:r>
            <a:r>
              <a:rPr lang="en-GB" sz="5600" dirty="0"/>
              <a:t> </a:t>
            </a:r>
            <a:r>
              <a:rPr lang="en-GB" sz="5600" dirty="0" err="1"/>
              <a:t>батерија</a:t>
            </a:r>
            <a:r>
              <a:rPr lang="en-GB" sz="5600" dirty="0"/>
              <a:t> и </a:t>
            </a:r>
            <a:r>
              <a:rPr lang="en-GB" sz="5600" dirty="0" err="1"/>
              <a:t>акумулатора</a:t>
            </a:r>
            <a:r>
              <a:rPr lang="en-GB" sz="5600" dirty="0"/>
              <a:t> </a:t>
            </a:r>
            <a:r>
              <a:rPr lang="en-GB" sz="5600" dirty="0" err="1"/>
              <a:t>од</a:t>
            </a:r>
            <a:r>
              <a:rPr lang="en-GB" sz="5600" dirty="0"/>
              <a:t> 202</a:t>
            </a:r>
            <a:r>
              <a:rPr lang="sr-Cyrl-CS" sz="5600" dirty="0"/>
              <a:t>6</a:t>
            </a:r>
            <a:r>
              <a:rPr lang="en-GB" sz="5600" dirty="0"/>
              <a:t>. </a:t>
            </a:r>
            <a:r>
              <a:rPr lang="en-GB" sz="5600" dirty="0" err="1"/>
              <a:t>године</a:t>
            </a:r>
            <a:r>
              <a:rPr lang="en-GB" sz="5600" dirty="0"/>
              <a:t>.</a:t>
            </a:r>
            <a:endParaRPr lang="en-US" sz="5600" dirty="0"/>
          </a:p>
          <a:p>
            <a:pPr marL="0" indent="0">
              <a:buNone/>
            </a:pPr>
            <a:r>
              <a:rPr lang="en-GB" sz="5600" dirty="0"/>
              <a:t> </a:t>
            </a:r>
            <a:endParaRPr lang="en-US" sz="5600" dirty="0"/>
          </a:p>
          <a:p>
            <a:pPr marL="0" indent="0">
              <a:buNone/>
            </a:pPr>
            <a:endParaRPr lang="sr-Latn-RS" sz="5600" dirty="0"/>
          </a:p>
        </p:txBody>
      </p:sp>
    </p:spTree>
    <p:extLst>
      <p:ext uri="{BB962C8B-B14F-4D97-AF65-F5344CB8AC3E}">
        <p14:creationId xmlns:p14="http://schemas.microsoft.com/office/powerpoint/2010/main" val="159462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9250" y="365126"/>
            <a:ext cx="10104549" cy="356092"/>
          </a:xfrm>
        </p:spPr>
        <p:txBody>
          <a:bodyPr>
            <a:noAutofit/>
          </a:bodyPr>
          <a:lstStyle/>
          <a:p>
            <a:pPr algn="ctr"/>
            <a:r>
              <a:rPr lang="ru-RU" sz="2800" b="1" i="1" dirty="0">
                <a:solidFill>
                  <a:srgbClr val="00B050"/>
                </a:solidFill>
              </a:rPr>
              <a:t>Директива о амбалажи и амбалажном отпаду</a:t>
            </a:r>
          </a:p>
        </p:txBody>
      </p:sp>
      <p:sp>
        <p:nvSpPr>
          <p:cNvPr id="3" name="Content Placeholder 2"/>
          <p:cNvSpPr>
            <a:spLocks noGrp="1"/>
          </p:cNvSpPr>
          <p:nvPr>
            <p:ph idx="1"/>
          </p:nvPr>
        </p:nvSpPr>
        <p:spPr>
          <a:xfrm>
            <a:off x="838200" y="875764"/>
            <a:ext cx="10515600" cy="5615188"/>
          </a:xfrm>
        </p:spPr>
        <p:txBody>
          <a:bodyPr>
            <a:noAutofit/>
          </a:bodyPr>
          <a:lstStyle/>
          <a:p>
            <a:pPr marL="0" indent="0">
              <a:buNone/>
            </a:pPr>
            <a:r>
              <a:rPr lang="ru-RU" sz="1400" b="1" dirty="0" smtClean="0">
                <a:solidFill>
                  <a:srgbClr val="FF0000"/>
                </a:solidFill>
              </a:rPr>
              <a:t>Статус </a:t>
            </a:r>
            <a:r>
              <a:rPr lang="ru-RU" sz="1400" b="1" dirty="0">
                <a:solidFill>
                  <a:srgbClr val="FF0000"/>
                </a:solidFill>
              </a:rPr>
              <a:t>транспозиције</a:t>
            </a:r>
          </a:p>
          <a:p>
            <a:pPr marL="0" indent="0">
              <a:buNone/>
            </a:pPr>
            <a:r>
              <a:rPr lang="ru-RU" sz="1400" b="1" dirty="0"/>
              <a:t>Директива о амбалажи и амбалажном отпаду је у потпуности транспонована.</a:t>
            </a:r>
          </a:p>
          <a:p>
            <a:pPr marL="0" indent="0">
              <a:buNone/>
            </a:pPr>
            <a:r>
              <a:rPr lang="sr-Cyrl-RS" sz="1400" b="1" dirty="0" smtClean="0">
                <a:solidFill>
                  <a:srgbClr val="FF0000"/>
                </a:solidFill>
              </a:rPr>
              <a:t>Статус имплементације</a:t>
            </a:r>
            <a:r>
              <a:rPr lang="sr-Latn-RS" sz="1400" b="1" dirty="0" smtClean="0"/>
              <a:t>: </a:t>
            </a:r>
            <a:r>
              <a:rPr lang="ru-RU" sz="1400" b="1" dirty="0" smtClean="0"/>
              <a:t>Циљеви </a:t>
            </a:r>
            <a:r>
              <a:rPr lang="ru-RU" sz="1400" b="1" dirty="0"/>
              <a:t>рециклаже и поновног искоришћења су транспоновани у прописе Републике Србије, </a:t>
            </a:r>
            <a:r>
              <a:rPr lang="ru-RU" sz="1400" b="1" dirty="0" smtClean="0"/>
              <a:t>(</a:t>
            </a:r>
            <a:r>
              <a:rPr lang="ru-RU" sz="1400" b="1" dirty="0"/>
              <a:t>Уредба о утврђивању плана смањења амбалажног отпада за период 2015 – 2019.). Очекује се да ће до 2019. године Србија постићи све циљеве поред оних који се односе на метал и стакло</a:t>
            </a:r>
            <a:r>
              <a:rPr lang="ru-RU" sz="1400" b="1" dirty="0" smtClean="0"/>
              <a:t>.</a:t>
            </a:r>
            <a:endParaRPr lang="sr-Latn-RS" sz="1400" b="1" dirty="0" smtClean="0"/>
          </a:p>
          <a:p>
            <a:pPr marL="0" indent="0">
              <a:buNone/>
            </a:pPr>
            <a:r>
              <a:rPr lang="sr-Cyrl-RS" sz="1400" b="1" dirty="0" smtClean="0">
                <a:solidFill>
                  <a:srgbClr val="0070C0"/>
                </a:solidFill>
              </a:rPr>
              <a:t> </a:t>
            </a:r>
            <a:r>
              <a:rPr lang="ru-RU" sz="1400" b="1" u="sng" dirty="0">
                <a:solidFill>
                  <a:srgbClr val="0070C0"/>
                </a:solidFill>
              </a:rPr>
              <a:t>Краткорочни план активности:</a:t>
            </a:r>
          </a:p>
          <a:p>
            <a:pPr marL="0" indent="0">
              <a:buNone/>
            </a:pPr>
            <a:r>
              <a:rPr lang="ru-RU" sz="1400" b="1" dirty="0" smtClean="0"/>
              <a:t>•Усвајање </a:t>
            </a:r>
            <a:r>
              <a:rPr lang="ru-RU" sz="1400" b="1" dirty="0"/>
              <a:t>ревидиране Стратегије управљања отпадом и одређивање циљева рециклаже и прераде (</a:t>
            </a:r>
            <a:r>
              <a:rPr lang="ru-RU" sz="1400" b="1" dirty="0" smtClean="0"/>
              <a:t>2016.);</a:t>
            </a:r>
            <a:endParaRPr lang="ru-RU" sz="1400" b="1" dirty="0"/>
          </a:p>
          <a:p>
            <a:pPr marL="0" indent="0">
              <a:buNone/>
            </a:pPr>
            <a:r>
              <a:rPr lang="ru-RU" sz="1400" b="1" dirty="0" smtClean="0"/>
              <a:t>•Одређивање </a:t>
            </a:r>
            <a:r>
              <a:rPr lang="ru-RU" sz="1400" b="1" dirty="0"/>
              <a:t>услова за раздвајање суве и влажне фракције на месту настанка. Сува фракција треба да укључи и амбалажни отпад;</a:t>
            </a:r>
          </a:p>
          <a:p>
            <a:pPr marL="0" indent="0">
              <a:buNone/>
            </a:pPr>
            <a:r>
              <a:rPr lang="ru-RU" sz="1400" b="1" dirty="0" smtClean="0"/>
              <a:t>•Израда </a:t>
            </a:r>
            <a:r>
              <a:rPr lang="ru-RU" sz="1400" b="1" dirty="0"/>
              <a:t>специфичног плана имплементације за Директиву о амбалажи и амбалажном отпаду (2016, уз подршку ИПА 2013 пројекта).</a:t>
            </a:r>
          </a:p>
          <a:p>
            <a:pPr marL="0" indent="0">
              <a:buNone/>
            </a:pPr>
            <a:r>
              <a:rPr lang="ru-RU" sz="1400" b="1" u="sng" dirty="0">
                <a:solidFill>
                  <a:srgbClr val="0070C0"/>
                </a:solidFill>
              </a:rPr>
              <a:t>Средњорочни план активности:</a:t>
            </a:r>
          </a:p>
          <a:p>
            <a:pPr marL="0" indent="0">
              <a:buNone/>
            </a:pPr>
            <a:r>
              <a:rPr lang="ru-RU" sz="1400" b="1" dirty="0" smtClean="0"/>
              <a:t>•Успоствљање </a:t>
            </a:r>
            <a:r>
              <a:rPr lang="ru-RU" sz="1400" b="1" dirty="0"/>
              <a:t>система за повраћај / прикупљање и рециклажу / прераду искоришћене амбалаже и амбалажног отпада, сходно идентификацији из националне стратегије;</a:t>
            </a:r>
          </a:p>
          <a:p>
            <a:pPr marL="0" indent="0">
              <a:buNone/>
            </a:pPr>
            <a:r>
              <a:rPr lang="ru-RU" sz="1400" b="1" dirty="0" smtClean="0"/>
              <a:t>•Побољшање </a:t>
            </a:r>
            <a:r>
              <a:rPr lang="ru-RU" sz="1400" b="1" dirty="0"/>
              <a:t>информационе основе за амбалажу која се налази на тржишту, произведени, прикупљени, рециклирани и прерађени амбалажни отпад;</a:t>
            </a:r>
          </a:p>
          <a:p>
            <a:pPr marL="0" indent="0">
              <a:buNone/>
            </a:pPr>
            <a:r>
              <a:rPr lang="ru-RU" sz="1400" b="1" dirty="0" smtClean="0"/>
              <a:t>•Унапређење </a:t>
            </a:r>
            <a:r>
              <a:rPr lang="ru-RU" sz="1400" b="1" dirty="0"/>
              <a:t>економских инструменте за подршку постизању циљева;</a:t>
            </a:r>
          </a:p>
          <a:p>
            <a:pPr marL="0" indent="0">
              <a:buNone/>
            </a:pPr>
            <a:r>
              <a:rPr lang="ru-RU" sz="1400" b="1" dirty="0" smtClean="0"/>
              <a:t>•Јачање </a:t>
            </a:r>
            <a:r>
              <a:rPr lang="ru-RU" sz="1400" b="1" dirty="0"/>
              <a:t>инспекције и капацитета контроле и надзора;</a:t>
            </a:r>
          </a:p>
          <a:p>
            <a:pPr marL="0" indent="0">
              <a:buNone/>
            </a:pPr>
            <a:r>
              <a:rPr lang="ru-RU" sz="1400" b="1" dirty="0" smtClean="0"/>
              <a:t>•Увођење </a:t>
            </a:r>
            <a:r>
              <a:rPr lang="ru-RU" sz="1400" b="1" dirty="0"/>
              <a:t>раздвајања на месту настанка у 17 општина (ИПА 2015);</a:t>
            </a:r>
          </a:p>
          <a:p>
            <a:pPr marL="0" indent="0">
              <a:buNone/>
            </a:pPr>
            <a:r>
              <a:rPr lang="ru-RU" sz="1400" b="1" dirty="0" smtClean="0"/>
              <a:t>•Организовати </a:t>
            </a:r>
            <a:r>
              <a:rPr lang="ru-RU" sz="1400" b="1" dirty="0"/>
              <a:t>кампању информисања јавности о раздвајању на месту настанка и рециклажи (ИПА 2015);</a:t>
            </a:r>
          </a:p>
          <a:p>
            <a:pPr marL="0" indent="0">
              <a:buNone/>
            </a:pPr>
            <a:r>
              <a:rPr lang="ru-RU" sz="1400" b="1" dirty="0" smtClean="0"/>
              <a:t>•Постизање </a:t>
            </a:r>
            <a:r>
              <a:rPr lang="ru-RU" sz="1400" b="1" dirty="0"/>
              <a:t>циљева рециклаже амбалажног отпада и прераде (2020.).</a:t>
            </a:r>
          </a:p>
          <a:p>
            <a:pPr marL="0" indent="0">
              <a:buNone/>
            </a:pPr>
            <a:endParaRPr lang="sr-Latn-RS" sz="1400" b="1" dirty="0"/>
          </a:p>
        </p:txBody>
      </p:sp>
    </p:spTree>
    <p:extLst>
      <p:ext uri="{BB962C8B-B14F-4D97-AF65-F5344CB8AC3E}">
        <p14:creationId xmlns:p14="http://schemas.microsoft.com/office/powerpoint/2010/main" val="2696332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980" y="365125"/>
            <a:ext cx="9756820" cy="665185"/>
          </a:xfrm>
        </p:spPr>
        <p:txBody>
          <a:bodyPr>
            <a:noAutofit/>
          </a:bodyPr>
          <a:lstStyle/>
          <a:p>
            <a:pPr algn="ctr"/>
            <a:r>
              <a:rPr lang="x-none" sz="2800" b="1" i="1" dirty="0">
                <a:solidFill>
                  <a:srgbClr val="00B050"/>
                </a:solidFill>
              </a:rPr>
              <a:t>Директива о </a:t>
            </a:r>
            <a:r>
              <a:rPr lang="sr-Cyrl-RS" sz="2800" b="1" i="1" dirty="0">
                <a:solidFill>
                  <a:srgbClr val="00B050"/>
                </a:solidFill>
              </a:rPr>
              <a:t>депонијама </a:t>
            </a:r>
            <a:r>
              <a:rPr lang="x-none" sz="2800" b="1" i="1" dirty="0">
                <a:solidFill>
                  <a:srgbClr val="00B050"/>
                </a:solidFill>
              </a:rPr>
              <a:t>99/31/ЕК</a:t>
            </a:r>
            <a:r>
              <a:rPr lang="en-US" sz="2800" b="1" dirty="0">
                <a:solidFill>
                  <a:srgbClr val="00B050"/>
                </a:solidFill>
              </a:rPr>
              <a:t/>
            </a:r>
            <a:br>
              <a:rPr lang="en-US" sz="2800" b="1" dirty="0">
                <a:solidFill>
                  <a:srgbClr val="00B050"/>
                </a:solidFill>
              </a:rPr>
            </a:br>
            <a:endParaRPr lang="ru-RU" sz="2800" dirty="0">
              <a:solidFill>
                <a:srgbClr val="00B050"/>
              </a:solidFill>
            </a:endParaRPr>
          </a:p>
        </p:txBody>
      </p:sp>
      <p:sp>
        <p:nvSpPr>
          <p:cNvPr id="3" name="Content Placeholder 2"/>
          <p:cNvSpPr>
            <a:spLocks noGrp="1"/>
          </p:cNvSpPr>
          <p:nvPr>
            <p:ph idx="1"/>
          </p:nvPr>
        </p:nvSpPr>
        <p:spPr>
          <a:xfrm>
            <a:off x="838200" y="888642"/>
            <a:ext cx="10515600" cy="5288321"/>
          </a:xfrm>
        </p:spPr>
        <p:txBody>
          <a:bodyPr>
            <a:normAutofit fontScale="77500" lnSpcReduction="20000"/>
          </a:bodyPr>
          <a:lstStyle/>
          <a:p>
            <a:pPr marL="0" indent="0">
              <a:buNone/>
            </a:pPr>
            <a:r>
              <a:rPr lang="en-GB" b="1" dirty="0" err="1" smtClean="0">
                <a:solidFill>
                  <a:srgbClr val="FF0000"/>
                </a:solidFill>
              </a:rPr>
              <a:t>Статус</a:t>
            </a:r>
            <a:r>
              <a:rPr lang="en-GB" b="1" dirty="0" smtClean="0">
                <a:solidFill>
                  <a:srgbClr val="FF0000"/>
                </a:solidFill>
              </a:rPr>
              <a:t> </a:t>
            </a:r>
            <a:r>
              <a:rPr lang="en-GB" b="1" dirty="0" err="1">
                <a:solidFill>
                  <a:srgbClr val="FF0000"/>
                </a:solidFill>
              </a:rPr>
              <a:t>транспозиције</a:t>
            </a:r>
            <a:endParaRPr lang="en-US" b="1" dirty="0">
              <a:solidFill>
                <a:srgbClr val="FF0000"/>
              </a:solidFill>
            </a:endParaRPr>
          </a:p>
          <a:p>
            <a:r>
              <a:rPr lang="en-GB" dirty="0" err="1"/>
              <a:t>Сви</a:t>
            </a:r>
            <a:r>
              <a:rPr lang="en-GB" dirty="0"/>
              <a:t> </a:t>
            </a:r>
            <a:r>
              <a:rPr lang="en-GB" dirty="0" err="1"/>
              <a:t>чланови</a:t>
            </a:r>
            <a:r>
              <a:rPr lang="en-GB" dirty="0"/>
              <a:t> </a:t>
            </a:r>
            <a:r>
              <a:rPr lang="en-GB" dirty="0" err="1"/>
              <a:t>директиве</a:t>
            </a:r>
            <a:r>
              <a:rPr lang="en-GB" dirty="0"/>
              <a:t> </a:t>
            </a:r>
            <a:r>
              <a:rPr lang="en-GB" dirty="0" err="1"/>
              <a:t>су</a:t>
            </a:r>
            <a:r>
              <a:rPr lang="en-GB" dirty="0"/>
              <a:t> </a:t>
            </a:r>
            <a:r>
              <a:rPr lang="en-GB" dirty="0" err="1"/>
              <a:t>транспоновани</a:t>
            </a:r>
            <a:r>
              <a:rPr lang="en-GB" dirty="0"/>
              <a:t>. </a:t>
            </a:r>
            <a:r>
              <a:rPr lang="en-GB" dirty="0" err="1"/>
              <a:t>Међутим</a:t>
            </a:r>
            <a:r>
              <a:rPr lang="en-GB" dirty="0"/>
              <a:t>, </a:t>
            </a:r>
            <a:r>
              <a:rPr lang="en-GB" dirty="0" err="1"/>
              <a:t>нису</a:t>
            </a:r>
            <a:r>
              <a:rPr lang="en-GB" dirty="0"/>
              <a:t> </a:t>
            </a:r>
            <a:r>
              <a:rPr lang="en-GB" dirty="0" err="1"/>
              <a:t>сви</a:t>
            </a:r>
            <a:r>
              <a:rPr lang="en-GB" dirty="0"/>
              <a:t> </a:t>
            </a:r>
            <a:r>
              <a:rPr lang="en-GB" dirty="0" err="1"/>
              <a:t>чланови</a:t>
            </a:r>
            <a:r>
              <a:rPr lang="en-GB" dirty="0"/>
              <a:t> </a:t>
            </a:r>
            <a:r>
              <a:rPr lang="en-GB" dirty="0" err="1"/>
              <a:t>су</a:t>
            </a:r>
            <a:r>
              <a:rPr lang="en-GB" dirty="0"/>
              <a:t> у </a:t>
            </a:r>
            <a:r>
              <a:rPr lang="en-GB" dirty="0" err="1"/>
              <a:t>потпуности</a:t>
            </a:r>
            <a:r>
              <a:rPr lang="en-GB" dirty="0"/>
              <a:t> и/</a:t>
            </a:r>
            <a:r>
              <a:rPr lang="en-GB" dirty="0" err="1"/>
              <a:t>или</a:t>
            </a:r>
            <a:r>
              <a:rPr lang="en-GB" dirty="0"/>
              <a:t> </a:t>
            </a:r>
            <a:r>
              <a:rPr lang="en-GB" dirty="0" err="1"/>
              <a:t>правилно</a:t>
            </a:r>
            <a:r>
              <a:rPr lang="en-GB" dirty="0"/>
              <a:t> </a:t>
            </a:r>
            <a:r>
              <a:rPr lang="en-GB" dirty="0" err="1"/>
              <a:t>траанспоновани</a:t>
            </a:r>
            <a:r>
              <a:rPr lang="en-GB" dirty="0"/>
              <a:t>.</a:t>
            </a:r>
            <a:endParaRPr lang="en-US" dirty="0"/>
          </a:p>
          <a:p>
            <a:r>
              <a:rPr lang="en-GB" dirty="0" err="1"/>
              <a:t>Република</a:t>
            </a:r>
            <a:r>
              <a:rPr lang="en-GB" dirty="0"/>
              <a:t> </a:t>
            </a:r>
            <a:r>
              <a:rPr lang="en-GB" dirty="0" err="1"/>
              <a:t>Србија</a:t>
            </a:r>
            <a:r>
              <a:rPr lang="en-GB" dirty="0"/>
              <a:t> </a:t>
            </a:r>
            <a:r>
              <a:rPr lang="en-GB" dirty="0" err="1"/>
              <a:t>је</a:t>
            </a:r>
            <a:r>
              <a:rPr lang="en-GB" dirty="0"/>
              <a:t> </a:t>
            </a:r>
            <a:r>
              <a:rPr lang="en-GB" dirty="0" err="1"/>
              <a:t>транспоновала</a:t>
            </a:r>
            <a:r>
              <a:rPr lang="en-GB" dirty="0"/>
              <a:t> </a:t>
            </a:r>
            <a:r>
              <a:rPr lang="en-GB" dirty="0" err="1"/>
              <a:t>Директиву</a:t>
            </a:r>
            <a:r>
              <a:rPr lang="en-GB" dirty="0"/>
              <a:t> о </a:t>
            </a:r>
            <a:r>
              <a:rPr lang="en-GB" dirty="0" err="1"/>
              <a:t>депонијама</a:t>
            </a:r>
            <a:r>
              <a:rPr lang="en-GB" dirty="0"/>
              <a:t> </a:t>
            </a:r>
            <a:r>
              <a:rPr lang="en-GB" dirty="0" err="1"/>
              <a:t>кроз</a:t>
            </a:r>
            <a:r>
              <a:rPr lang="en-GB" dirty="0"/>
              <a:t> </a:t>
            </a:r>
            <a:r>
              <a:rPr lang="en-GB" dirty="0" err="1"/>
              <a:t>Закон</a:t>
            </a:r>
            <a:r>
              <a:rPr lang="en-GB" dirty="0"/>
              <a:t> о </a:t>
            </a:r>
            <a:r>
              <a:rPr lang="en-GB" dirty="0" err="1"/>
              <a:t>управљању</a:t>
            </a:r>
            <a:r>
              <a:rPr lang="en-GB" dirty="0"/>
              <a:t> </a:t>
            </a:r>
            <a:r>
              <a:rPr lang="en-GB" dirty="0" err="1"/>
              <a:t>отпадом</a:t>
            </a:r>
            <a:r>
              <a:rPr lang="en-GB" dirty="0"/>
              <a:t> (</a:t>
            </a:r>
            <a:r>
              <a:rPr lang="en-GB" dirty="0" err="1"/>
              <a:t>Службени</a:t>
            </a:r>
            <a:r>
              <a:rPr lang="en-GB" dirty="0"/>
              <a:t> </a:t>
            </a:r>
            <a:r>
              <a:rPr lang="en-GB" dirty="0" err="1"/>
              <a:t>гласник</a:t>
            </a:r>
            <a:r>
              <a:rPr lang="en-GB" dirty="0"/>
              <a:t> РС, </a:t>
            </a:r>
            <a:r>
              <a:rPr lang="en-GB" dirty="0" err="1"/>
              <a:t>број</a:t>
            </a:r>
            <a:r>
              <a:rPr lang="en-GB" dirty="0"/>
              <a:t> 36/09 и 88/10) и </a:t>
            </a:r>
            <a:r>
              <a:rPr lang="en-GB" dirty="0" err="1"/>
              <a:t>Уредбу</a:t>
            </a:r>
            <a:r>
              <a:rPr lang="en-GB" dirty="0"/>
              <a:t> о </a:t>
            </a:r>
            <a:r>
              <a:rPr lang="en-GB" dirty="0" err="1"/>
              <a:t>депонијама</a:t>
            </a:r>
            <a:r>
              <a:rPr lang="en-GB" dirty="0"/>
              <a:t> (</a:t>
            </a:r>
            <a:r>
              <a:rPr lang="en-GB" dirty="0" err="1"/>
              <a:t>Службени</a:t>
            </a:r>
            <a:r>
              <a:rPr lang="en-GB" dirty="0"/>
              <a:t> </a:t>
            </a:r>
            <a:r>
              <a:rPr lang="en-GB" dirty="0" err="1"/>
              <a:t>гласник</a:t>
            </a:r>
            <a:r>
              <a:rPr lang="en-GB" dirty="0"/>
              <a:t> РС, </a:t>
            </a:r>
            <a:r>
              <a:rPr lang="en-GB" dirty="0" err="1"/>
              <a:t>број</a:t>
            </a:r>
            <a:r>
              <a:rPr lang="en-GB" dirty="0"/>
              <a:t> 92/10).</a:t>
            </a:r>
            <a:endParaRPr lang="en-US" dirty="0"/>
          </a:p>
          <a:p>
            <a:r>
              <a:rPr lang="en-GB" dirty="0" err="1"/>
              <a:t>Ови</a:t>
            </a:r>
            <a:r>
              <a:rPr lang="en-GB" dirty="0"/>
              <a:t> </a:t>
            </a:r>
            <a:r>
              <a:rPr lang="en-GB" dirty="0" err="1"/>
              <a:t>акти</a:t>
            </a:r>
            <a:r>
              <a:rPr lang="en-GB" dirty="0"/>
              <a:t> </a:t>
            </a:r>
            <a:r>
              <a:rPr lang="en-GB" dirty="0" err="1"/>
              <a:t>допуњени</a:t>
            </a:r>
            <a:r>
              <a:rPr lang="en-GB" dirty="0"/>
              <a:t> </a:t>
            </a:r>
            <a:r>
              <a:rPr lang="en-GB" dirty="0" err="1"/>
              <a:t>су</a:t>
            </a:r>
            <a:r>
              <a:rPr lang="en-GB" dirty="0"/>
              <a:t> </a:t>
            </a:r>
            <a:r>
              <a:rPr lang="en-GB" dirty="0" err="1"/>
              <a:t>двема</a:t>
            </a:r>
            <a:r>
              <a:rPr lang="en-GB" dirty="0"/>
              <a:t> </a:t>
            </a:r>
            <a:r>
              <a:rPr lang="en-GB" dirty="0" err="1"/>
              <a:t>министарским</a:t>
            </a:r>
            <a:r>
              <a:rPr lang="en-GB" dirty="0"/>
              <a:t> </a:t>
            </a:r>
            <a:r>
              <a:rPr lang="en-GB" dirty="0" err="1"/>
              <a:t>одлукама</a:t>
            </a:r>
            <a:r>
              <a:rPr lang="en-GB" dirty="0"/>
              <a:t>. </a:t>
            </a:r>
            <a:r>
              <a:rPr lang="en-GB" dirty="0" err="1"/>
              <a:t>Правилником</a:t>
            </a:r>
            <a:r>
              <a:rPr lang="en-GB" dirty="0"/>
              <a:t> о </a:t>
            </a:r>
            <a:r>
              <a:rPr lang="en-GB" dirty="0" err="1"/>
              <a:t>категоријама</a:t>
            </a:r>
            <a:r>
              <a:rPr lang="en-GB" dirty="0"/>
              <a:t>, </a:t>
            </a:r>
            <a:r>
              <a:rPr lang="en-GB" dirty="0" err="1"/>
              <a:t>испитивању</a:t>
            </a:r>
            <a:r>
              <a:rPr lang="en-GB" dirty="0"/>
              <a:t> и </a:t>
            </a:r>
            <a:r>
              <a:rPr lang="en-GB" dirty="0" err="1"/>
              <a:t>класификацији</a:t>
            </a:r>
            <a:r>
              <a:rPr lang="en-GB" dirty="0"/>
              <a:t> </a:t>
            </a:r>
            <a:r>
              <a:rPr lang="en-GB" dirty="0" err="1"/>
              <a:t>отпада</a:t>
            </a:r>
            <a:r>
              <a:rPr lang="en-GB" dirty="0"/>
              <a:t> </a:t>
            </a:r>
            <a:r>
              <a:rPr lang="en-GB" dirty="0" err="1"/>
              <a:t>утврђују</a:t>
            </a:r>
            <a:r>
              <a:rPr lang="en-GB" dirty="0"/>
              <a:t> </a:t>
            </a:r>
            <a:r>
              <a:rPr lang="en-GB" dirty="0" err="1"/>
              <a:t>се</a:t>
            </a:r>
            <a:r>
              <a:rPr lang="en-GB" dirty="0"/>
              <a:t> </a:t>
            </a:r>
            <a:r>
              <a:rPr lang="en-GB" dirty="0" err="1"/>
              <a:t>ближи</a:t>
            </a:r>
            <a:r>
              <a:rPr lang="en-GB" dirty="0"/>
              <a:t> </a:t>
            </a:r>
            <a:r>
              <a:rPr lang="en-GB" dirty="0" err="1"/>
              <a:t>услови</a:t>
            </a:r>
            <a:r>
              <a:rPr lang="en-GB" dirty="0"/>
              <a:t> и </a:t>
            </a:r>
            <a:r>
              <a:rPr lang="en-GB" dirty="0" err="1"/>
              <a:t>критеријуми</a:t>
            </a:r>
            <a:r>
              <a:rPr lang="en-GB" dirty="0"/>
              <a:t> </a:t>
            </a:r>
            <a:r>
              <a:rPr lang="en-GB" dirty="0" err="1"/>
              <a:t>за</a:t>
            </a:r>
            <a:r>
              <a:rPr lang="en-GB" dirty="0"/>
              <a:t> </a:t>
            </a:r>
            <a:r>
              <a:rPr lang="en-GB" dirty="0" err="1"/>
              <a:t>прихватање</a:t>
            </a:r>
            <a:r>
              <a:rPr lang="en-GB" dirty="0"/>
              <a:t> </a:t>
            </a:r>
            <a:r>
              <a:rPr lang="en-GB" dirty="0" err="1"/>
              <a:t>отпада</a:t>
            </a:r>
            <a:r>
              <a:rPr lang="en-GB" dirty="0"/>
              <a:t> (</a:t>
            </a:r>
            <a:r>
              <a:rPr lang="en-GB" dirty="0" err="1"/>
              <a:t>Службени</a:t>
            </a:r>
            <a:r>
              <a:rPr lang="en-GB" dirty="0"/>
              <a:t> </a:t>
            </a:r>
            <a:r>
              <a:rPr lang="en-GB" dirty="0" err="1"/>
              <a:t>гласник</a:t>
            </a:r>
            <a:r>
              <a:rPr lang="en-GB" dirty="0"/>
              <a:t> РС, </a:t>
            </a:r>
            <a:r>
              <a:rPr lang="en-GB" dirty="0" err="1"/>
              <a:t>бр</a:t>
            </a:r>
            <a:r>
              <a:rPr lang="en-GB" dirty="0"/>
              <a:t> 56/10). </a:t>
            </a:r>
            <a:r>
              <a:rPr lang="en-GB" dirty="0" err="1"/>
              <a:t>Правилником</a:t>
            </a:r>
            <a:r>
              <a:rPr lang="en-GB" dirty="0"/>
              <a:t> о </a:t>
            </a:r>
            <a:r>
              <a:rPr lang="sr-Cyrl-RS" dirty="0"/>
              <a:t>изгледу </a:t>
            </a:r>
            <a:r>
              <a:rPr lang="en-GB" dirty="0"/>
              <a:t>и </a:t>
            </a:r>
            <a:r>
              <a:rPr lang="sr-Cyrl-RS" dirty="0"/>
              <a:t> садржини </a:t>
            </a:r>
            <a:r>
              <a:rPr lang="en-GB" dirty="0" err="1"/>
              <a:t>дозволе</a:t>
            </a:r>
            <a:r>
              <a:rPr lang="en-GB" dirty="0"/>
              <a:t> </a:t>
            </a:r>
            <a:r>
              <a:rPr lang="en-GB" dirty="0" err="1"/>
              <a:t>за</a:t>
            </a:r>
            <a:r>
              <a:rPr lang="en-GB" dirty="0"/>
              <a:t> </a:t>
            </a:r>
            <a:r>
              <a:rPr lang="en-GB" dirty="0" err="1"/>
              <a:t>складиштење</a:t>
            </a:r>
            <a:r>
              <a:rPr lang="en-GB" dirty="0"/>
              <a:t>, </a:t>
            </a:r>
            <a:r>
              <a:rPr lang="en-GB" dirty="0" err="1"/>
              <a:t>третман</a:t>
            </a:r>
            <a:r>
              <a:rPr lang="en-GB" dirty="0"/>
              <a:t> и </a:t>
            </a:r>
            <a:r>
              <a:rPr lang="en-GB" dirty="0" err="1"/>
              <a:t>одлагање</a:t>
            </a:r>
            <a:r>
              <a:rPr lang="en-GB" dirty="0"/>
              <a:t> </a:t>
            </a:r>
            <a:r>
              <a:rPr lang="en-GB" dirty="0" err="1"/>
              <a:t>отпада</a:t>
            </a:r>
            <a:r>
              <a:rPr lang="en-GB" dirty="0"/>
              <a:t> </a:t>
            </a:r>
            <a:r>
              <a:rPr lang="en-GB" dirty="0" err="1"/>
              <a:t>транспоновани</a:t>
            </a:r>
            <a:r>
              <a:rPr lang="en-GB" dirty="0"/>
              <a:t> </a:t>
            </a:r>
            <a:r>
              <a:rPr lang="en-GB" dirty="0" err="1"/>
              <a:t>су</a:t>
            </a:r>
            <a:r>
              <a:rPr lang="en-GB" dirty="0"/>
              <a:t> </a:t>
            </a:r>
            <a:r>
              <a:rPr lang="en-GB" dirty="0" err="1"/>
              <a:t>неки</a:t>
            </a:r>
            <a:r>
              <a:rPr lang="en-GB" dirty="0"/>
              <a:t> </a:t>
            </a:r>
            <a:r>
              <a:rPr lang="en-GB" dirty="0" err="1"/>
              <a:t>елементи</a:t>
            </a:r>
            <a:r>
              <a:rPr lang="en-GB" dirty="0"/>
              <a:t> </a:t>
            </a:r>
            <a:r>
              <a:rPr lang="en-GB" dirty="0" err="1"/>
              <a:t>захтева</a:t>
            </a:r>
            <a:r>
              <a:rPr lang="en-GB" dirty="0"/>
              <a:t> </a:t>
            </a:r>
            <a:r>
              <a:rPr lang="en-GB" dirty="0" err="1"/>
              <a:t>директива</a:t>
            </a:r>
            <a:r>
              <a:rPr lang="en-GB" dirty="0"/>
              <a:t> </a:t>
            </a:r>
            <a:r>
              <a:rPr lang="en-GB" dirty="0" err="1"/>
              <a:t>који</a:t>
            </a:r>
            <a:r>
              <a:rPr lang="en-GB" dirty="0"/>
              <a:t> </a:t>
            </a:r>
            <a:r>
              <a:rPr lang="en-GB" dirty="0" err="1"/>
              <a:t>се</a:t>
            </a:r>
            <a:r>
              <a:rPr lang="en-GB" dirty="0"/>
              <a:t> </a:t>
            </a:r>
            <a:r>
              <a:rPr lang="en-GB" dirty="0" err="1"/>
              <a:t>односе</a:t>
            </a:r>
            <a:r>
              <a:rPr lang="en-GB" dirty="0"/>
              <a:t> </a:t>
            </a:r>
            <a:r>
              <a:rPr lang="en-GB" dirty="0" err="1"/>
              <a:t>на</a:t>
            </a:r>
            <a:r>
              <a:rPr lang="en-GB" dirty="0"/>
              <a:t> </a:t>
            </a:r>
            <a:r>
              <a:rPr lang="en-GB" dirty="0" err="1"/>
              <a:t>подношење</a:t>
            </a:r>
            <a:r>
              <a:rPr lang="en-GB" dirty="0"/>
              <a:t> </a:t>
            </a:r>
            <a:r>
              <a:rPr lang="en-GB" dirty="0" err="1"/>
              <a:t>захтева</a:t>
            </a:r>
            <a:r>
              <a:rPr lang="en-GB" dirty="0"/>
              <a:t> </a:t>
            </a:r>
            <a:r>
              <a:rPr lang="en-GB" dirty="0" err="1"/>
              <a:t>за</a:t>
            </a:r>
            <a:r>
              <a:rPr lang="en-GB" dirty="0"/>
              <a:t> </a:t>
            </a:r>
            <a:r>
              <a:rPr lang="en-GB" dirty="0" err="1"/>
              <a:t>издавање</a:t>
            </a:r>
            <a:r>
              <a:rPr lang="en-GB" dirty="0"/>
              <a:t> </a:t>
            </a:r>
            <a:r>
              <a:rPr lang="en-GB" dirty="0" err="1"/>
              <a:t>дозволе</a:t>
            </a:r>
            <a:r>
              <a:rPr lang="en-GB" dirty="0"/>
              <a:t> </a:t>
            </a:r>
            <a:r>
              <a:rPr lang="en-GB" dirty="0" err="1"/>
              <a:t>за</a:t>
            </a:r>
            <a:r>
              <a:rPr lang="en-GB" dirty="0"/>
              <a:t> </a:t>
            </a:r>
            <a:r>
              <a:rPr lang="en-GB" dirty="0" err="1"/>
              <a:t>депоније</a:t>
            </a:r>
            <a:r>
              <a:rPr lang="en-GB" dirty="0"/>
              <a:t>, </a:t>
            </a:r>
            <a:r>
              <a:rPr lang="en-GB" dirty="0" err="1"/>
              <a:t>услова</a:t>
            </a:r>
            <a:r>
              <a:rPr lang="en-GB" dirty="0"/>
              <a:t> </a:t>
            </a:r>
            <a:r>
              <a:rPr lang="en-GB" dirty="0" err="1"/>
              <a:t>из</a:t>
            </a:r>
            <a:r>
              <a:rPr lang="en-GB" dirty="0"/>
              <a:t> </a:t>
            </a:r>
            <a:r>
              <a:rPr lang="en-GB" dirty="0" err="1"/>
              <a:t>дозволе</a:t>
            </a:r>
            <a:r>
              <a:rPr lang="en-GB" dirty="0"/>
              <a:t> и </a:t>
            </a:r>
            <a:r>
              <a:rPr lang="en-GB" dirty="0" err="1"/>
              <a:t>њеног</a:t>
            </a:r>
            <a:r>
              <a:rPr lang="en-GB" dirty="0"/>
              <a:t> </a:t>
            </a:r>
            <a:r>
              <a:rPr lang="en-GB" dirty="0" err="1"/>
              <a:t>садржаја</a:t>
            </a:r>
            <a:r>
              <a:rPr lang="en-GB" dirty="0"/>
              <a:t> (</a:t>
            </a:r>
            <a:r>
              <a:rPr lang="en-GB" dirty="0" err="1"/>
              <a:t>Службени</a:t>
            </a:r>
            <a:r>
              <a:rPr lang="en-GB" dirty="0"/>
              <a:t> </a:t>
            </a:r>
            <a:r>
              <a:rPr lang="en-GB" dirty="0" err="1"/>
              <a:t>гласник</a:t>
            </a:r>
            <a:r>
              <a:rPr lang="en-GB" dirty="0"/>
              <a:t> РС, </a:t>
            </a:r>
            <a:r>
              <a:rPr lang="en-GB" dirty="0" err="1"/>
              <a:t>број</a:t>
            </a:r>
            <a:r>
              <a:rPr lang="en-GB" dirty="0"/>
              <a:t> 72/09). </a:t>
            </a:r>
            <a:endParaRPr lang="en-US" dirty="0"/>
          </a:p>
          <a:p>
            <a:r>
              <a:rPr lang="en-GB" dirty="0" err="1" smtClean="0"/>
              <a:t>Пуна</a:t>
            </a:r>
            <a:r>
              <a:rPr lang="en-GB" dirty="0" smtClean="0"/>
              <a:t> </a:t>
            </a:r>
            <a:r>
              <a:rPr lang="en-GB" dirty="0"/>
              <a:t>(</a:t>
            </a:r>
            <a:r>
              <a:rPr lang="en-GB" dirty="0" err="1"/>
              <a:t>делотворна</a:t>
            </a:r>
            <a:r>
              <a:rPr lang="en-GB" dirty="0"/>
              <a:t>) </a:t>
            </a:r>
            <a:r>
              <a:rPr lang="en-GB" dirty="0" err="1"/>
              <a:t>транспозиција</a:t>
            </a:r>
            <a:r>
              <a:rPr lang="en-GB" dirty="0"/>
              <a:t> </a:t>
            </a:r>
            <a:r>
              <a:rPr lang="en-GB" dirty="0" err="1"/>
              <a:t>је</a:t>
            </a:r>
            <a:r>
              <a:rPr lang="en-GB" dirty="0"/>
              <a:t> </a:t>
            </a:r>
            <a:r>
              <a:rPr lang="en-GB" dirty="0" err="1"/>
              <a:t>планирана</a:t>
            </a:r>
            <a:r>
              <a:rPr lang="en-GB" dirty="0"/>
              <a:t> </a:t>
            </a:r>
            <a:r>
              <a:rPr lang="en-GB" dirty="0" err="1"/>
              <a:t>кроз</a:t>
            </a:r>
            <a:r>
              <a:rPr lang="en-GB" dirty="0"/>
              <a:t> </a:t>
            </a:r>
            <a:r>
              <a:rPr lang="en-GB" dirty="0" err="1"/>
              <a:t>измене</a:t>
            </a:r>
            <a:r>
              <a:rPr lang="en-GB" dirty="0"/>
              <a:t> и </a:t>
            </a:r>
            <a:r>
              <a:rPr lang="en-GB" dirty="0" err="1"/>
              <a:t>допуне</a:t>
            </a:r>
            <a:r>
              <a:rPr lang="en-GB" dirty="0"/>
              <a:t> </a:t>
            </a:r>
            <a:r>
              <a:rPr lang="en-GB" dirty="0" err="1"/>
              <a:t>постојећих</a:t>
            </a:r>
            <a:r>
              <a:rPr lang="en-GB" dirty="0"/>
              <a:t> </a:t>
            </a:r>
            <a:r>
              <a:rPr lang="en-GB" dirty="0" err="1"/>
              <a:t>закона</a:t>
            </a:r>
            <a:r>
              <a:rPr lang="en-GB" dirty="0"/>
              <a:t>, и </a:t>
            </a:r>
            <a:r>
              <a:rPr lang="en-GB" dirty="0" err="1"/>
              <a:t>то</a:t>
            </a:r>
            <a:r>
              <a:rPr lang="en-GB" dirty="0"/>
              <a:t>: </a:t>
            </a:r>
            <a:r>
              <a:rPr lang="en-GB" dirty="0" err="1"/>
              <a:t>Закона</a:t>
            </a:r>
            <a:r>
              <a:rPr lang="en-GB" dirty="0"/>
              <a:t> о </a:t>
            </a:r>
            <a:r>
              <a:rPr lang="en-GB" dirty="0" err="1"/>
              <a:t>управљању</a:t>
            </a:r>
            <a:r>
              <a:rPr lang="en-GB" dirty="0"/>
              <a:t> </a:t>
            </a:r>
            <a:r>
              <a:rPr lang="en-GB" dirty="0" err="1"/>
              <a:t>отпадом</a:t>
            </a:r>
            <a:r>
              <a:rPr lang="en-GB" dirty="0"/>
              <a:t> (</a:t>
            </a:r>
            <a:r>
              <a:rPr lang="en-GB" dirty="0" err="1"/>
              <a:t>ревизије</a:t>
            </a:r>
            <a:r>
              <a:rPr lang="en-GB" dirty="0"/>
              <a:t> у </a:t>
            </a:r>
            <a:r>
              <a:rPr lang="en-GB" dirty="0" err="1"/>
              <a:t>току</a:t>
            </a:r>
            <a:r>
              <a:rPr lang="en-GB" dirty="0"/>
              <a:t>  </a:t>
            </a:r>
            <a:r>
              <a:rPr lang="sr-Cyrl-RS" dirty="0"/>
              <a:t>према Националном програму за усвајање правних тековина Е</a:t>
            </a:r>
            <a:r>
              <a:rPr lang="en-US" dirty="0"/>
              <a:t>U</a:t>
            </a:r>
            <a:r>
              <a:rPr lang="sr-Cyrl-RS" dirty="0"/>
              <a:t>, усвајање предвиђено за </a:t>
            </a:r>
            <a:r>
              <a:rPr lang="en-GB" dirty="0"/>
              <a:t>2016.</a:t>
            </a:r>
            <a:r>
              <a:rPr lang="sr-Cyrl-RS" dirty="0"/>
              <a:t> год.</a:t>
            </a:r>
            <a:r>
              <a:rPr lang="en-GB" dirty="0"/>
              <a:t>) и </a:t>
            </a:r>
            <a:r>
              <a:rPr lang="en-GB" dirty="0" err="1"/>
              <a:t>Уредбом</a:t>
            </a:r>
            <a:r>
              <a:rPr lang="en-GB" dirty="0"/>
              <a:t> о </a:t>
            </a:r>
            <a:r>
              <a:rPr lang="en-GB" dirty="0" err="1"/>
              <a:t>депонијама</a:t>
            </a:r>
            <a:r>
              <a:rPr lang="en-GB" dirty="0"/>
              <a:t>. </a:t>
            </a:r>
            <a:endParaRPr lang="sr-Cyrl-RS" dirty="0" smtClean="0"/>
          </a:p>
          <a:p>
            <a:r>
              <a:rPr lang="en-GB" dirty="0" err="1" smtClean="0"/>
              <a:t>Усвајање</a:t>
            </a:r>
            <a:r>
              <a:rPr lang="en-GB" dirty="0" smtClean="0"/>
              <a:t> </a:t>
            </a:r>
            <a:r>
              <a:rPr lang="en-GB" dirty="0"/>
              <a:t>/ </a:t>
            </a:r>
            <a:r>
              <a:rPr lang="en-GB" dirty="0" err="1"/>
              <a:t>пуна</a:t>
            </a:r>
            <a:r>
              <a:rPr lang="en-GB" dirty="0"/>
              <a:t> </a:t>
            </a:r>
            <a:r>
              <a:rPr lang="en-GB" dirty="0" err="1"/>
              <a:t>транспозиција</a:t>
            </a:r>
            <a:r>
              <a:rPr lang="en-GB" dirty="0"/>
              <a:t> </a:t>
            </a:r>
            <a:r>
              <a:rPr lang="en-GB" dirty="0" err="1"/>
              <a:t>се</a:t>
            </a:r>
            <a:r>
              <a:rPr lang="en-GB" dirty="0"/>
              <a:t> </a:t>
            </a:r>
            <a:r>
              <a:rPr lang="en-GB" dirty="0" err="1"/>
              <a:t>предвиђа</a:t>
            </a:r>
            <a:r>
              <a:rPr lang="en-GB" dirty="0"/>
              <a:t> </a:t>
            </a:r>
            <a:r>
              <a:rPr lang="en-GB" dirty="0" err="1"/>
              <a:t>најкасније</a:t>
            </a:r>
            <a:r>
              <a:rPr lang="en-GB" dirty="0"/>
              <a:t> </a:t>
            </a:r>
            <a:r>
              <a:rPr lang="en-GB" dirty="0" err="1"/>
              <a:t>до</a:t>
            </a:r>
            <a:r>
              <a:rPr lang="en-GB" dirty="0"/>
              <a:t> 2018. </a:t>
            </a:r>
            <a:r>
              <a:rPr lang="en-GB" dirty="0" err="1"/>
              <a:t>године</a:t>
            </a:r>
            <a:r>
              <a:rPr lang="en-GB" dirty="0"/>
              <a:t>.</a:t>
            </a:r>
            <a:endParaRPr lang="en-US" dirty="0"/>
          </a:p>
          <a:p>
            <a:pPr marL="0" indent="0">
              <a:buNone/>
            </a:pPr>
            <a:endParaRPr lang="sr-Latn-RS" dirty="0"/>
          </a:p>
        </p:txBody>
      </p:sp>
    </p:spTree>
    <p:extLst>
      <p:ext uri="{BB962C8B-B14F-4D97-AF65-F5344CB8AC3E}">
        <p14:creationId xmlns:p14="http://schemas.microsoft.com/office/powerpoint/2010/main" val="10743567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0620" y="365126"/>
            <a:ext cx="9293180" cy="446244"/>
          </a:xfrm>
        </p:spPr>
        <p:txBody>
          <a:bodyPr>
            <a:noAutofit/>
          </a:bodyPr>
          <a:lstStyle/>
          <a:p>
            <a:pPr algn="ctr"/>
            <a:r>
              <a:rPr lang="x-none" sz="2800" b="1" i="1" dirty="0">
                <a:solidFill>
                  <a:srgbClr val="00B050"/>
                </a:solidFill>
              </a:rPr>
              <a:t>Директива о </a:t>
            </a:r>
            <a:r>
              <a:rPr lang="sr-Cyrl-RS" sz="2800" b="1" i="1" dirty="0">
                <a:solidFill>
                  <a:srgbClr val="00B050"/>
                </a:solidFill>
              </a:rPr>
              <a:t>депонијама </a:t>
            </a:r>
            <a:r>
              <a:rPr lang="x-none" sz="2800" b="1" i="1" dirty="0">
                <a:solidFill>
                  <a:srgbClr val="00B050"/>
                </a:solidFill>
              </a:rPr>
              <a:t>99/31/ЕК</a:t>
            </a:r>
            <a:endParaRPr lang="ru-RU" sz="2800" b="1" dirty="0">
              <a:solidFill>
                <a:srgbClr val="00B050"/>
              </a:solidFill>
            </a:endParaRPr>
          </a:p>
        </p:txBody>
      </p:sp>
      <p:sp>
        <p:nvSpPr>
          <p:cNvPr id="3" name="Content Placeholder 2"/>
          <p:cNvSpPr>
            <a:spLocks noGrp="1"/>
          </p:cNvSpPr>
          <p:nvPr>
            <p:ph idx="1"/>
          </p:nvPr>
        </p:nvSpPr>
        <p:spPr>
          <a:xfrm>
            <a:off x="838200" y="811370"/>
            <a:ext cx="10515600" cy="5365593"/>
          </a:xfrm>
        </p:spPr>
        <p:txBody>
          <a:bodyPr>
            <a:noAutofit/>
          </a:bodyPr>
          <a:lstStyle/>
          <a:p>
            <a:pPr marL="0" indent="0">
              <a:buNone/>
            </a:pPr>
            <a:r>
              <a:rPr lang="en-GB" sz="1800" b="1" dirty="0" err="1">
                <a:solidFill>
                  <a:srgbClr val="FF0000"/>
                </a:solidFill>
              </a:rPr>
              <a:t>План</a:t>
            </a:r>
            <a:r>
              <a:rPr lang="en-GB" sz="1800" b="1" dirty="0">
                <a:solidFill>
                  <a:srgbClr val="FF0000"/>
                </a:solidFill>
              </a:rPr>
              <a:t> </a:t>
            </a:r>
            <a:r>
              <a:rPr lang="en-GB" sz="1800" b="1" dirty="0" err="1">
                <a:solidFill>
                  <a:srgbClr val="FF0000"/>
                </a:solidFill>
              </a:rPr>
              <a:t>транспозиције</a:t>
            </a:r>
            <a:endParaRPr lang="en-US" sz="1800" b="1" dirty="0">
              <a:solidFill>
                <a:srgbClr val="FF0000"/>
              </a:solidFill>
            </a:endParaRPr>
          </a:p>
          <a:p>
            <a:r>
              <a:rPr lang="en-GB" sz="1800" b="1" u="sng" dirty="0" err="1">
                <a:solidFill>
                  <a:srgbClr val="0070C0"/>
                </a:solidFill>
              </a:rPr>
              <a:t>Краткорочни</a:t>
            </a:r>
            <a:r>
              <a:rPr lang="en-GB" sz="1800" b="1" u="sng" dirty="0">
                <a:solidFill>
                  <a:srgbClr val="0070C0"/>
                </a:solidFill>
              </a:rPr>
              <a:t> </a:t>
            </a:r>
            <a:r>
              <a:rPr lang="en-GB" sz="1800" b="1" u="sng" dirty="0" err="1">
                <a:solidFill>
                  <a:srgbClr val="0070C0"/>
                </a:solidFill>
              </a:rPr>
              <a:t>приоритети</a:t>
            </a:r>
            <a:r>
              <a:rPr lang="en-GB" sz="1800" b="1" u="sng" dirty="0">
                <a:solidFill>
                  <a:srgbClr val="0070C0"/>
                </a:solidFill>
              </a:rPr>
              <a:t> (2015-2016.)</a:t>
            </a:r>
            <a:endParaRPr lang="en-US" sz="1800" b="1" dirty="0">
              <a:solidFill>
                <a:srgbClr val="0070C0"/>
              </a:solidFill>
            </a:endParaRPr>
          </a:p>
          <a:p>
            <a:r>
              <a:rPr lang="en-GB" sz="1800" dirty="0" err="1"/>
              <a:t>Следећи</a:t>
            </a:r>
            <a:r>
              <a:rPr lang="en-GB" sz="1800" dirty="0"/>
              <a:t> </a:t>
            </a:r>
            <a:r>
              <a:rPr lang="en-GB" sz="1800" dirty="0" err="1"/>
              <a:t>чланови</a:t>
            </a:r>
            <a:r>
              <a:rPr lang="en-GB" sz="1800" dirty="0"/>
              <a:t> </a:t>
            </a:r>
            <a:r>
              <a:rPr lang="en-GB" sz="1800" dirty="0" err="1"/>
              <a:t>Директиве</a:t>
            </a:r>
            <a:r>
              <a:rPr lang="en-GB" sz="1800" dirty="0"/>
              <a:t> о </a:t>
            </a:r>
            <a:r>
              <a:rPr lang="en-GB" sz="1800" dirty="0" err="1"/>
              <a:t>депонијама</a:t>
            </a:r>
            <a:r>
              <a:rPr lang="en-GB" sz="1800" dirty="0"/>
              <a:t> </a:t>
            </a:r>
            <a:r>
              <a:rPr lang="en-GB" sz="1800" dirty="0" err="1"/>
              <a:t>ће</a:t>
            </a:r>
            <a:r>
              <a:rPr lang="en-GB" sz="1800" dirty="0"/>
              <a:t> </a:t>
            </a:r>
            <a:r>
              <a:rPr lang="en-GB" sz="1800" dirty="0" err="1"/>
              <a:t>бити</a:t>
            </a:r>
            <a:r>
              <a:rPr lang="en-GB" sz="1800" dirty="0"/>
              <a:t> </a:t>
            </a:r>
            <a:r>
              <a:rPr lang="en-GB" sz="1800" dirty="0" err="1"/>
              <a:t>транспоновани</a:t>
            </a:r>
            <a:r>
              <a:rPr lang="en-GB" sz="1800" dirty="0"/>
              <a:t> </a:t>
            </a:r>
            <a:r>
              <a:rPr lang="en-GB" sz="1800" dirty="0" err="1"/>
              <a:t>кроз</a:t>
            </a:r>
            <a:r>
              <a:rPr lang="en-GB" sz="1800" dirty="0"/>
              <a:t> </a:t>
            </a:r>
            <a:r>
              <a:rPr lang="en-GB" sz="1800" dirty="0" err="1"/>
              <a:t>актуелне</a:t>
            </a:r>
            <a:r>
              <a:rPr lang="en-GB" sz="1800" dirty="0"/>
              <a:t> </a:t>
            </a:r>
            <a:r>
              <a:rPr lang="en-GB" sz="1800" dirty="0" err="1"/>
              <a:t>измене</a:t>
            </a:r>
            <a:r>
              <a:rPr lang="en-GB" sz="1800" dirty="0"/>
              <a:t> и </a:t>
            </a:r>
            <a:r>
              <a:rPr lang="en-GB" sz="1800" dirty="0" err="1"/>
              <a:t>допуне</a:t>
            </a:r>
            <a:r>
              <a:rPr lang="en-GB" sz="1800" dirty="0"/>
              <a:t> </a:t>
            </a:r>
            <a:r>
              <a:rPr lang="en-GB" sz="1800" dirty="0" err="1"/>
              <a:t>Закона</a:t>
            </a:r>
            <a:r>
              <a:rPr lang="en-GB" sz="1800" dirty="0"/>
              <a:t> о </a:t>
            </a:r>
            <a:r>
              <a:rPr lang="en-GB" sz="1800" dirty="0" err="1"/>
              <a:t>управљању</a:t>
            </a:r>
            <a:r>
              <a:rPr lang="en-GB" sz="1800" dirty="0"/>
              <a:t> </a:t>
            </a:r>
            <a:r>
              <a:rPr lang="en-GB" sz="1800" dirty="0" err="1"/>
              <a:t>отпадом</a:t>
            </a:r>
            <a:r>
              <a:rPr lang="en-GB" sz="1800" dirty="0"/>
              <a:t>, </a:t>
            </a:r>
            <a:r>
              <a:rPr lang="en-GB" sz="1800" dirty="0" err="1"/>
              <a:t>чије</a:t>
            </a:r>
            <a:r>
              <a:rPr lang="en-GB" sz="1800" dirty="0"/>
              <a:t> </a:t>
            </a:r>
            <a:r>
              <a:rPr lang="en-GB" sz="1800" dirty="0" err="1"/>
              <a:t>се</a:t>
            </a:r>
            <a:r>
              <a:rPr lang="en-GB" sz="1800" dirty="0"/>
              <a:t> </a:t>
            </a:r>
            <a:r>
              <a:rPr lang="en-GB" sz="1800" dirty="0" err="1"/>
              <a:t>усвајање</a:t>
            </a:r>
            <a:r>
              <a:rPr lang="en-GB" sz="1800" dirty="0"/>
              <a:t> </a:t>
            </a:r>
            <a:r>
              <a:rPr lang="en-GB" sz="1800" dirty="0" err="1"/>
              <a:t>предвиђа</a:t>
            </a:r>
            <a:r>
              <a:rPr lang="en-GB" sz="1800" dirty="0"/>
              <a:t> </a:t>
            </a:r>
            <a:r>
              <a:rPr lang="en-GB" sz="1800" dirty="0" err="1"/>
              <a:t>најкасније</a:t>
            </a:r>
            <a:r>
              <a:rPr lang="en-GB" sz="1800" dirty="0"/>
              <a:t> </a:t>
            </a:r>
            <a:r>
              <a:rPr lang="en-GB" sz="1800" dirty="0" err="1"/>
              <a:t>до</a:t>
            </a:r>
            <a:r>
              <a:rPr lang="en-GB" sz="1800" dirty="0"/>
              <a:t> 2016. </a:t>
            </a:r>
            <a:r>
              <a:rPr lang="en-GB" sz="1800" dirty="0" err="1"/>
              <a:t>године</a:t>
            </a:r>
            <a:r>
              <a:rPr lang="en-GB" sz="1800" dirty="0"/>
              <a:t>, </a:t>
            </a:r>
            <a:r>
              <a:rPr lang="en-GB" sz="1800" dirty="0" err="1"/>
              <a:t>ка</a:t>
            </a:r>
            <a:r>
              <a:rPr lang="sr-Cyrl-RS" sz="1800" dirty="0"/>
              <a:t>к</a:t>
            </a:r>
            <a:r>
              <a:rPr lang="en-GB" sz="1800" dirty="0"/>
              <a:t>о и </a:t>
            </a:r>
            <a:r>
              <a:rPr lang="en-GB" sz="1800" dirty="0" err="1"/>
              <a:t>стоји</a:t>
            </a:r>
            <a:r>
              <a:rPr lang="en-GB" sz="1800" dirty="0"/>
              <a:t> у </a:t>
            </a:r>
            <a:r>
              <a:rPr lang="en-US" sz="1800" dirty="0"/>
              <a:t>NPAA</a:t>
            </a:r>
            <a:r>
              <a:rPr lang="en-GB" sz="1800" dirty="0"/>
              <a:t>: </a:t>
            </a:r>
            <a:r>
              <a:rPr lang="en-GB" sz="1800" dirty="0" err="1"/>
              <a:t>дефиниције</a:t>
            </a:r>
            <a:r>
              <a:rPr lang="en-GB" sz="1800" dirty="0"/>
              <a:t>, </a:t>
            </a:r>
            <a:r>
              <a:rPr lang="en-GB" sz="1800" dirty="0" err="1"/>
              <a:t>садржај</a:t>
            </a:r>
            <a:r>
              <a:rPr lang="en-GB" sz="1800" dirty="0"/>
              <a:t> </a:t>
            </a:r>
            <a:r>
              <a:rPr lang="en-GB" sz="1800" dirty="0" err="1"/>
              <a:t>захтева</a:t>
            </a:r>
            <a:r>
              <a:rPr lang="en-GB" sz="1800" dirty="0"/>
              <a:t> </a:t>
            </a:r>
            <a:r>
              <a:rPr lang="en-GB" sz="1800" dirty="0" err="1"/>
              <a:t>дозволе</a:t>
            </a:r>
            <a:r>
              <a:rPr lang="en-GB" sz="1800" dirty="0"/>
              <a:t>, </a:t>
            </a:r>
            <a:r>
              <a:rPr lang="en-GB" sz="1800" dirty="0" err="1"/>
              <a:t>садржај</a:t>
            </a:r>
            <a:r>
              <a:rPr lang="en-GB" sz="1800" dirty="0"/>
              <a:t> </a:t>
            </a:r>
            <a:r>
              <a:rPr lang="en-GB" sz="1800" dirty="0" err="1"/>
              <a:t>дозволе</a:t>
            </a:r>
            <a:r>
              <a:rPr lang="en-GB" sz="1800" dirty="0"/>
              <a:t>, </a:t>
            </a:r>
            <a:r>
              <a:rPr lang="en-GB" sz="1800" dirty="0" err="1"/>
              <a:t>механизам</a:t>
            </a:r>
            <a:r>
              <a:rPr lang="en-GB" sz="1800" dirty="0"/>
              <a:t> </a:t>
            </a:r>
            <a:r>
              <a:rPr lang="en-GB" sz="1800" dirty="0" err="1"/>
              <a:t>израчунавања</a:t>
            </a:r>
            <a:r>
              <a:rPr lang="en-GB" sz="1800" dirty="0"/>
              <a:t> </a:t>
            </a:r>
            <a:r>
              <a:rPr lang="en-GB" sz="1800" dirty="0" err="1"/>
              <a:t>трошкова</a:t>
            </a:r>
            <a:r>
              <a:rPr lang="en-GB" sz="1800" dirty="0"/>
              <a:t>, </a:t>
            </a:r>
            <a:r>
              <a:rPr lang="en-GB" sz="1800" dirty="0" err="1"/>
              <a:t>процедуре</a:t>
            </a:r>
            <a:r>
              <a:rPr lang="en-GB" sz="1800" dirty="0"/>
              <a:t> </a:t>
            </a:r>
            <a:r>
              <a:rPr lang="en-GB" sz="1800" dirty="0" err="1"/>
              <a:t>контроле</a:t>
            </a:r>
            <a:r>
              <a:rPr lang="en-GB" sz="1800" dirty="0"/>
              <a:t> и </a:t>
            </a:r>
            <a:r>
              <a:rPr lang="en-GB" sz="1800" dirty="0" err="1"/>
              <a:t>мониторинга</a:t>
            </a:r>
            <a:r>
              <a:rPr lang="en-GB" sz="1800" dirty="0"/>
              <a:t> у </a:t>
            </a:r>
            <a:r>
              <a:rPr lang="en-GB" sz="1800" dirty="0" err="1"/>
              <a:t>оперативној</a:t>
            </a:r>
            <a:r>
              <a:rPr lang="en-GB" sz="1800" dirty="0"/>
              <a:t> </a:t>
            </a:r>
            <a:r>
              <a:rPr lang="en-GB" sz="1800" dirty="0" err="1"/>
              <a:t>фази</a:t>
            </a:r>
            <a:r>
              <a:rPr lang="en-GB" sz="1800" dirty="0"/>
              <a:t>, </a:t>
            </a:r>
            <a:r>
              <a:rPr lang="en-GB" sz="1800" dirty="0" err="1"/>
              <a:t>затварање</a:t>
            </a:r>
            <a:r>
              <a:rPr lang="en-GB" sz="1800" dirty="0"/>
              <a:t> и </a:t>
            </a:r>
            <a:r>
              <a:rPr lang="en-GB" sz="1800" dirty="0" err="1"/>
              <a:t>процедуре</a:t>
            </a:r>
            <a:r>
              <a:rPr lang="en-GB" sz="1800" dirty="0"/>
              <a:t> </a:t>
            </a:r>
            <a:r>
              <a:rPr lang="en-GB" sz="1800" dirty="0" err="1"/>
              <a:t>након</a:t>
            </a:r>
            <a:r>
              <a:rPr lang="en-GB" sz="1800" dirty="0"/>
              <a:t> </a:t>
            </a:r>
            <a:r>
              <a:rPr lang="en-GB" sz="1800" dirty="0" err="1"/>
              <a:t>затварања</a:t>
            </a:r>
            <a:r>
              <a:rPr lang="en-GB" sz="1800" b="1" dirty="0"/>
              <a:t>.</a:t>
            </a:r>
            <a:endParaRPr lang="en-US" sz="1800" b="1" dirty="0"/>
          </a:p>
          <a:p>
            <a:r>
              <a:rPr lang="en-GB" sz="1800" b="1" u="sng" dirty="0" err="1">
                <a:solidFill>
                  <a:srgbClr val="0070C0"/>
                </a:solidFill>
              </a:rPr>
              <a:t>Средњорочни</a:t>
            </a:r>
            <a:r>
              <a:rPr lang="en-GB" sz="1800" b="1" u="sng" dirty="0">
                <a:solidFill>
                  <a:srgbClr val="0070C0"/>
                </a:solidFill>
              </a:rPr>
              <a:t> </a:t>
            </a:r>
            <a:r>
              <a:rPr lang="en-GB" sz="1800" b="1" u="sng" dirty="0" err="1">
                <a:solidFill>
                  <a:srgbClr val="0070C0"/>
                </a:solidFill>
              </a:rPr>
              <a:t>приоритети</a:t>
            </a:r>
            <a:r>
              <a:rPr lang="en-GB" sz="1800" b="1" u="sng" dirty="0">
                <a:solidFill>
                  <a:srgbClr val="0070C0"/>
                </a:solidFill>
              </a:rPr>
              <a:t> (2017-2020.)</a:t>
            </a:r>
            <a:endParaRPr lang="en-US" sz="1800" b="1" dirty="0">
              <a:solidFill>
                <a:srgbClr val="0070C0"/>
              </a:solidFill>
            </a:endParaRPr>
          </a:p>
          <a:p>
            <a:r>
              <a:rPr lang="en-GB" sz="1800" dirty="0" err="1"/>
              <a:t>Следећи</a:t>
            </a:r>
            <a:r>
              <a:rPr lang="en-GB" sz="1800" dirty="0"/>
              <a:t> </a:t>
            </a:r>
            <a:r>
              <a:rPr lang="en-GB" sz="1800" dirty="0" err="1"/>
              <a:t>чланови</a:t>
            </a:r>
            <a:r>
              <a:rPr lang="en-GB" sz="1800" dirty="0"/>
              <a:t> </a:t>
            </a:r>
            <a:r>
              <a:rPr lang="en-GB" sz="1800" dirty="0" err="1"/>
              <a:t>Директиве</a:t>
            </a:r>
            <a:r>
              <a:rPr lang="en-GB" sz="1800" dirty="0"/>
              <a:t> о </a:t>
            </a:r>
            <a:r>
              <a:rPr lang="en-GB" sz="1800" dirty="0" err="1"/>
              <a:t>депонијама</a:t>
            </a:r>
            <a:r>
              <a:rPr lang="en-GB" sz="1800" dirty="0"/>
              <a:t> </a:t>
            </a:r>
            <a:r>
              <a:rPr lang="en-GB" sz="1800" dirty="0" err="1"/>
              <a:t>ће</a:t>
            </a:r>
            <a:r>
              <a:rPr lang="en-GB" sz="1800" dirty="0"/>
              <a:t> </a:t>
            </a:r>
            <a:r>
              <a:rPr lang="en-GB" sz="1800" dirty="0" err="1"/>
              <a:t>бити</a:t>
            </a:r>
            <a:r>
              <a:rPr lang="en-GB" sz="1800" dirty="0"/>
              <a:t> </a:t>
            </a:r>
            <a:r>
              <a:rPr lang="en-GB" sz="1800" dirty="0" err="1"/>
              <a:t>транспоновани</a:t>
            </a:r>
            <a:r>
              <a:rPr lang="en-GB" sz="1800" dirty="0"/>
              <a:t> </a:t>
            </a:r>
            <a:r>
              <a:rPr lang="en-GB" sz="1800" dirty="0" err="1"/>
              <a:t>кроз</a:t>
            </a:r>
            <a:r>
              <a:rPr lang="en-GB" sz="1800" dirty="0"/>
              <a:t> </a:t>
            </a:r>
            <a:r>
              <a:rPr lang="en-GB" sz="1800" dirty="0" err="1"/>
              <a:t>измене</a:t>
            </a:r>
            <a:r>
              <a:rPr lang="en-GB" sz="1800" dirty="0"/>
              <a:t> и </a:t>
            </a:r>
            <a:r>
              <a:rPr lang="en-GB" sz="1800" dirty="0" err="1"/>
              <a:t>допуне</a:t>
            </a:r>
            <a:r>
              <a:rPr lang="en-GB" sz="1800" dirty="0"/>
              <a:t> </a:t>
            </a:r>
            <a:r>
              <a:rPr lang="en-GB" sz="1800" dirty="0" err="1"/>
              <a:t>Уредбе</a:t>
            </a:r>
            <a:r>
              <a:rPr lang="en-GB" sz="1800" dirty="0"/>
              <a:t> о </a:t>
            </a:r>
            <a:r>
              <a:rPr lang="en-GB" sz="1800" dirty="0" err="1"/>
              <a:t>одлагању</a:t>
            </a:r>
            <a:r>
              <a:rPr lang="en-GB" sz="1800" dirty="0"/>
              <a:t> </a:t>
            </a:r>
            <a:r>
              <a:rPr lang="en-GB" sz="1800" dirty="0" err="1"/>
              <a:t>отпада</a:t>
            </a:r>
            <a:r>
              <a:rPr lang="en-GB" sz="1800" dirty="0"/>
              <a:t> </a:t>
            </a:r>
            <a:r>
              <a:rPr lang="en-GB" sz="1800" dirty="0" err="1"/>
              <a:t>на</a:t>
            </a:r>
            <a:r>
              <a:rPr lang="en-GB" sz="1800" dirty="0"/>
              <a:t> </a:t>
            </a:r>
            <a:r>
              <a:rPr lang="en-GB" sz="1800" dirty="0" err="1"/>
              <a:t>депоније</a:t>
            </a:r>
            <a:r>
              <a:rPr lang="en-GB" sz="1800" dirty="0"/>
              <a:t> </a:t>
            </a:r>
            <a:r>
              <a:rPr lang="en-GB" sz="1800" dirty="0" err="1"/>
              <a:t>до</a:t>
            </a:r>
            <a:r>
              <a:rPr lang="en-GB" sz="1800" dirty="0"/>
              <a:t> 2018. </a:t>
            </a:r>
            <a:r>
              <a:rPr lang="en-GB" sz="1800" dirty="0" err="1"/>
              <a:t>године</a:t>
            </a:r>
            <a:r>
              <a:rPr lang="en-GB" sz="1800" dirty="0"/>
              <a:t>: </a:t>
            </a:r>
            <a:r>
              <a:rPr lang="en-GB" sz="1800" dirty="0" err="1"/>
              <a:t>дефиниције</a:t>
            </a:r>
            <a:r>
              <a:rPr lang="en-GB" sz="1800" dirty="0"/>
              <a:t>, </a:t>
            </a:r>
            <a:r>
              <a:rPr lang="en-GB" sz="1800" dirty="0" err="1"/>
              <a:t>подземно</a:t>
            </a:r>
            <a:r>
              <a:rPr lang="en-GB" sz="1800" dirty="0"/>
              <a:t> </a:t>
            </a:r>
            <a:r>
              <a:rPr lang="en-GB" sz="1800" dirty="0" err="1"/>
              <a:t>складиштење</a:t>
            </a:r>
            <a:r>
              <a:rPr lang="en-GB" sz="1800" dirty="0"/>
              <a:t>, </a:t>
            </a:r>
            <a:r>
              <a:rPr lang="en-GB" sz="1800" dirty="0" err="1"/>
              <a:t>процедне</a:t>
            </a:r>
            <a:r>
              <a:rPr lang="en-GB" sz="1800" dirty="0"/>
              <a:t> </a:t>
            </a:r>
            <a:r>
              <a:rPr lang="en-GB" sz="1800" dirty="0" err="1"/>
              <a:t>воде</a:t>
            </a:r>
            <a:r>
              <a:rPr lang="en-GB" sz="1800" dirty="0"/>
              <a:t>, </a:t>
            </a:r>
            <a:r>
              <a:rPr lang="en-GB" sz="1800" dirty="0" err="1"/>
              <a:t>депонијски</a:t>
            </a:r>
            <a:r>
              <a:rPr lang="en-GB" sz="1800" dirty="0"/>
              <a:t> </a:t>
            </a:r>
            <a:r>
              <a:rPr lang="en-GB" sz="1800" dirty="0" err="1"/>
              <a:t>гас</a:t>
            </a:r>
            <a:r>
              <a:rPr lang="en-GB" sz="1800" dirty="0"/>
              <a:t>, </a:t>
            </a:r>
            <a:r>
              <a:rPr lang="en-GB" sz="1800" dirty="0" err="1"/>
              <a:t>елуата</a:t>
            </a:r>
            <a:r>
              <a:rPr lang="en-GB" sz="1800" dirty="0"/>
              <a:t>, </a:t>
            </a:r>
            <a:r>
              <a:rPr lang="en-GB" sz="1800" dirty="0" err="1"/>
              <a:t>смањење</a:t>
            </a:r>
            <a:r>
              <a:rPr lang="en-GB" sz="1800" dirty="0"/>
              <a:t> </a:t>
            </a:r>
            <a:r>
              <a:rPr lang="en-GB" sz="1800" dirty="0" err="1"/>
              <a:t>количине</a:t>
            </a:r>
            <a:r>
              <a:rPr lang="en-GB" sz="1800" dirty="0"/>
              <a:t> </a:t>
            </a:r>
            <a:r>
              <a:rPr lang="en-GB" sz="1800" dirty="0" err="1"/>
              <a:t>биоразградљивог</a:t>
            </a:r>
            <a:r>
              <a:rPr lang="en-GB" sz="1800" dirty="0"/>
              <a:t> </a:t>
            </a:r>
            <a:r>
              <a:rPr lang="en-GB" sz="1800" dirty="0" err="1"/>
              <a:t>отпада</a:t>
            </a:r>
            <a:r>
              <a:rPr lang="en-GB" sz="1800" dirty="0"/>
              <a:t> </a:t>
            </a:r>
            <a:r>
              <a:rPr lang="en-GB" sz="1800" dirty="0" err="1"/>
              <a:t>који</a:t>
            </a:r>
            <a:r>
              <a:rPr lang="en-GB" sz="1800" dirty="0"/>
              <a:t> </a:t>
            </a:r>
            <a:r>
              <a:rPr lang="en-GB" sz="1800" dirty="0" err="1"/>
              <a:t>се</a:t>
            </a:r>
            <a:r>
              <a:rPr lang="en-GB" sz="1800" dirty="0"/>
              <a:t> </a:t>
            </a:r>
            <a:r>
              <a:rPr lang="en-GB" sz="1800" dirty="0" err="1"/>
              <a:t>депонује</a:t>
            </a:r>
            <a:r>
              <a:rPr lang="en-GB" sz="1800" dirty="0"/>
              <a:t>, </a:t>
            </a:r>
            <a:r>
              <a:rPr lang="en-GB" sz="1800" dirty="0" err="1"/>
              <a:t>отпад</a:t>
            </a:r>
            <a:r>
              <a:rPr lang="en-GB" sz="1800" dirty="0"/>
              <a:t> </a:t>
            </a:r>
            <a:r>
              <a:rPr lang="en-GB" sz="1800" dirty="0" err="1"/>
              <a:t>који</a:t>
            </a:r>
            <a:r>
              <a:rPr lang="en-GB" sz="1800" dirty="0"/>
              <a:t> </a:t>
            </a:r>
            <a:r>
              <a:rPr lang="en-GB" sz="1800" dirty="0" err="1"/>
              <a:t>неће</a:t>
            </a:r>
            <a:r>
              <a:rPr lang="en-GB" sz="1800" dirty="0"/>
              <a:t> </a:t>
            </a:r>
            <a:r>
              <a:rPr lang="en-GB" sz="1800" dirty="0" err="1"/>
              <a:t>бити</a:t>
            </a:r>
            <a:r>
              <a:rPr lang="en-GB" sz="1800" dirty="0"/>
              <a:t> </a:t>
            </a:r>
            <a:r>
              <a:rPr lang="en-GB" sz="1800" dirty="0" err="1"/>
              <a:t>прихваћен</a:t>
            </a:r>
            <a:r>
              <a:rPr lang="en-GB" sz="1800" dirty="0"/>
              <a:t> </a:t>
            </a:r>
            <a:r>
              <a:rPr lang="en-GB" sz="1800" dirty="0" err="1"/>
              <a:t>на</a:t>
            </a:r>
            <a:r>
              <a:rPr lang="en-GB" sz="1800" dirty="0"/>
              <a:t> </a:t>
            </a:r>
            <a:r>
              <a:rPr lang="en-GB" sz="1800" dirty="0" err="1"/>
              <a:t>депонији</a:t>
            </a:r>
            <a:r>
              <a:rPr lang="en-GB" sz="1800" dirty="0"/>
              <a:t>, </a:t>
            </a:r>
            <a:r>
              <a:rPr lang="en-GB" sz="1800" dirty="0" err="1"/>
              <a:t>услови</a:t>
            </a:r>
            <a:r>
              <a:rPr lang="en-GB" sz="1800" dirty="0"/>
              <a:t> </a:t>
            </a:r>
            <a:r>
              <a:rPr lang="en-GB" sz="1800" dirty="0" err="1"/>
              <a:t>дозволе</a:t>
            </a:r>
            <a:r>
              <a:rPr lang="en-GB" sz="1800" dirty="0"/>
              <a:t>, </a:t>
            </a:r>
            <a:r>
              <a:rPr lang="en-GB" sz="1800" dirty="0" err="1"/>
              <a:t>процедуре</a:t>
            </a:r>
            <a:r>
              <a:rPr lang="en-GB" sz="1800" dirty="0"/>
              <a:t> </a:t>
            </a:r>
            <a:r>
              <a:rPr lang="en-GB" sz="1800" dirty="0" err="1"/>
              <a:t>контроле</a:t>
            </a:r>
            <a:r>
              <a:rPr lang="en-GB" sz="1800" dirty="0"/>
              <a:t> и </a:t>
            </a:r>
            <a:r>
              <a:rPr lang="en-GB" sz="1800" dirty="0" err="1"/>
              <a:t>мониторинга</a:t>
            </a:r>
            <a:r>
              <a:rPr lang="en-GB" sz="1800" dirty="0"/>
              <a:t> у </a:t>
            </a:r>
            <a:r>
              <a:rPr lang="en-GB" sz="1800" dirty="0" err="1"/>
              <a:t>оперативној</a:t>
            </a:r>
            <a:r>
              <a:rPr lang="en-GB" sz="1800" dirty="0"/>
              <a:t> </a:t>
            </a:r>
            <a:r>
              <a:rPr lang="en-GB" sz="1800" dirty="0" err="1"/>
              <a:t>фази</a:t>
            </a:r>
            <a:r>
              <a:rPr lang="en-GB" sz="1800" dirty="0"/>
              <a:t>, </a:t>
            </a:r>
            <a:r>
              <a:rPr lang="en-GB" sz="1800" dirty="0" err="1"/>
              <a:t>затварање</a:t>
            </a:r>
            <a:r>
              <a:rPr lang="en-GB" sz="1800" dirty="0"/>
              <a:t> и </a:t>
            </a:r>
            <a:r>
              <a:rPr lang="en-GB" sz="1800" dirty="0" err="1"/>
              <a:t>процедуре</a:t>
            </a:r>
            <a:r>
              <a:rPr lang="en-GB" sz="1800" dirty="0"/>
              <a:t> </a:t>
            </a:r>
            <a:r>
              <a:rPr lang="en-GB" sz="1800" dirty="0" err="1"/>
              <a:t>након</a:t>
            </a:r>
            <a:r>
              <a:rPr lang="en-GB" sz="1800" dirty="0"/>
              <a:t> </a:t>
            </a:r>
            <a:r>
              <a:rPr lang="en-GB" sz="1800" dirty="0" err="1"/>
              <a:t>затварања</a:t>
            </a:r>
            <a:r>
              <a:rPr lang="en-GB" sz="1800" dirty="0"/>
              <a:t>.</a:t>
            </a:r>
            <a:endParaRPr lang="en-US" sz="1800" dirty="0"/>
          </a:p>
          <a:p>
            <a:r>
              <a:rPr lang="en-GB" sz="1800" dirty="0" err="1"/>
              <a:t>Тачан</a:t>
            </a:r>
            <a:r>
              <a:rPr lang="en-GB" sz="1800" dirty="0"/>
              <a:t> </a:t>
            </a:r>
            <a:r>
              <a:rPr lang="en-GB" sz="1800" dirty="0" err="1"/>
              <a:t>механизам</a:t>
            </a:r>
            <a:r>
              <a:rPr lang="en-GB" sz="1800" dirty="0"/>
              <a:t> </a:t>
            </a:r>
            <a:r>
              <a:rPr lang="en-GB" sz="1800" dirty="0" err="1"/>
              <a:t>за</a:t>
            </a:r>
            <a:r>
              <a:rPr lang="en-GB" sz="1800" dirty="0"/>
              <a:t> </a:t>
            </a:r>
            <a:r>
              <a:rPr lang="en-GB" sz="1800" dirty="0" err="1"/>
              <a:t>пуну</a:t>
            </a:r>
            <a:r>
              <a:rPr lang="en-GB" sz="1800" dirty="0"/>
              <a:t> </a:t>
            </a:r>
            <a:r>
              <a:rPr lang="en-GB" sz="1800" dirty="0" err="1"/>
              <a:t>транспозицију</a:t>
            </a:r>
            <a:r>
              <a:rPr lang="en-GB" sz="1800" dirty="0"/>
              <a:t> </a:t>
            </a:r>
            <a:r>
              <a:rPr lang="en-GB" sz="1800" dirty="0" err="1"/>
              <a:t>ће</a:t>
            </a:r>
            <a:r>
              <a:rPr lang="en-GB" sz="1800" dirty="0"/>
              <a:t> </a:t>
            </a:r>
            <a:r>
              <a:rPr lang="en-GB" sz="1800" dirty="0" err="1"/>
              <a:t>се</a:t>
            </a:r>
            <a:r>
              <a:rPr lang="en-GB" sz="1800" dirty="0"/>
              <a:t> </a:t>
            </a:r>
            <a:r>
              <a:rPr lang="en-GB" sz="1800" dirty="0" err="1"/>
              <a:t>одредити</a:t>
            </a:r>
            <a:r>
              <a:rPr lang="en-GB" sz="1800" dirty="0"/>
              <a:t> у </a:t>
            </a:r>
            <a:r>
              <a:rPr lang="en-GB" sz="1800" dirty="0" err="1"/>
              <a:t>оквиру</a:t>
            </a:r>
            <a:r>
              <a:rPr lang="en-GB" sz="1800" dirty="0"/>
              <a:t> </a:t>
            </a:r>
            <a:r>
              <a:rPr lang="en-GB" sz="1800" dirty="0" err="1"/>
              <a:t>ревизије</a:t>
            </a:r>
            <a:r>
              <a:rPr lang="en-GB" sz="1800" dirty="0"/>
              <a:t> </a:t>
            </a:r>
            <a:r>
              <a:rPr lang="en-GB" sz="1800" dirty="0" err="1"/>
              <a:t>Националне</a:t>
            </a:r>
            <a:r>
              <a:rPr lang="en-GB" sz="1800" dirty="0"/>
              <a:t> </a:t>
            </a:r>
            <a:r>
              <a:rPr lang="en-GB" sz="1800" dirty="0" err="1"/>
              <a:t>стратегије</a:t>
            </a:r>
            <a:r>
              <a:rPr lang="en-GB" sz="1800" dirty="0"/>
              <a:t> </a:t>
            </a:r>
            <a:r>
              <a:rPr lang="en-GB" sz="1800" dirty="0" err="1"/>
              <a:t>управљања</a:t>
            </a:r>
            <a:r>
              <a:rPr lang="en-GB" sz="1800" dirty="0"/>
              <a:t> </a:t>
            </a:r>
            <a:r>
              <a:rPr lang="en-GB" sz="1800" dirty="0" err="1" smtClean="0"/>
              <a:t>отпадом</a:t>
            </a:r>
            <a:r>
              <a:rPr lang="sr-Cyrl-RS" sz="1800" dirty="0" smtClean="0"/>
              <a:t>, којом ће се </a:t>
            </a:r>
            <a:r>
              <a:rPr lang="en-GB" sz="1800" dirty="0" err="1" smtClean="0"/>
              <a:t>утвр</a:t>
            </a:r>
            <a:r>
              <a:rPr lang="sr-Cyrl-RS" sz="1800" dirty="0" smtClean="0"/>
              <a:t>дити</a:t>
            </a:r>
            <a:r>
              <a:rPr lang="en-GB" sz="1800" dirty="0" smtClean="0"/>
              <a:t> </a:t>
            </a:r>
            <a:r>
              <a:rPr lang="en-GB" sz="1800" dirty="0" err="1" smtClean="0"/>
              <a:t>циљев</a:t>
            </a:r>
            <a:r>
              <a:rPr lang="sr-Cyrl-RS" sz="1800" dirty="0" smtClean="0"/>
              <a:t>и</a:t>
            </a:r>
            <a:r>
              <a:rPr lang="en-GB" sz="1800" dirty="0" smtClean="0"/>
              <a:t> </a:t>
            </a:r>
            <a:r>
              <a:rPr lang="en-GB" sz="1800" dirty="0" err="1" smtClean="0"/>
              <a:t>за</a:t>
            </a:r>
            <a:r>
              <a:rPr lang="en-GB" sz="1800" dirty="0" smtClean="0"/>
              <a:t> </a:t>
            </a:r>
            <a:r>
              <a:rPr lang="en-GB" sz="1800" dirty="0" err="1" smtClean="0"/>
              <a:t>биоразградиви</a:t>
            </a:r>
            <a:r>
              <a:rPr lang="en-GB" sz="1800" dirty="0" smtClean="0"/>
              <a:t> </a:t>
            </a:r>
            <a:r>
              <a:rPr lang="en-GB" sz="1800" dirty="0" err="1" smtClean="0"/>
              <a:t>отпад</a:t>
            </a:r>
            <a:r>
              <a:rPr lang="en-GB" sz="1800" dirty="0" smtClean="0"/>
              <a:t>, </a:t>
            </a:r>
            <a:r>
              <a:rPr lang="en-GB" sz="1800" dirty="0" err="1" smtClean="0"/>
              <a:t>након</a:t>
            </a:r>
            <a:r>
              <a:rPr lang="en-GB" sz="1800" dirty="0" smtClean="0"/>
              <a:t> </a:t>
            </a:r>
            <a:r>
              <a:rPr lang="en-GB" sz="1800" dirty="0" err="1" smtClean="0"/>
              <a:t>чега</a:t>
            </a:r>
            <a:r>
              <a:rPr lang="en-GB" sz="1800" dirty="0" smtClean="0"/>
              <a:t> </a:t>
            </a:r>
            <a:r>
              <a:rPr lang="en-GB" sz="1800" dirty="0" err="1" smtClean="0"/>
              <a:t>ће</a:t>
            </a:r>
            <a:r>
              <a:rPr lang="en-GB" sz="1800" dirty="0" smtClean="0"/>
              <a:t> </a:t>
            </a:r>
            <a:r>
              <a:rPr lang="en-GB" sz="1800" dirty="0" err="1" smtClean="0"/>
              <a:t>се</a:t>
            </a:r>
            <a:r>
              <a:rPr lang="en-GB" sz="1800" dirty="0" smtClean="0"/>
              <a:t> </a:t>
            </a:r>
            <a:r>
              <a:rPr lang="en-GB" sz="1800" dirty="0" err="1" smtClean="0"/>
              <a:t>изврши</a:t>
            </a:r>
            <a:r>
              <a:rPr lang="en-GB" sz="1800" dirty="0" smtClean="0"/>
              <a:t> </a:t>
            </a:r>
            <a:r>
              <a:rPr lang="en-GB" sz="1800" dirty="0" err="1" smtClean="0"/>
              <a:t>ревизија</a:t>
            </a:r>
            <a:r>
              <a:rPr lang="en-GB" sz="1800" dirty="0" smtClean="0"/>
              <a:t> </a:t>
            </a:r>
            <a:r>
              <a:rPr lang="en-GB" sz="1800" dirty="0" err="1" smtClean="0"/>
              <a:t>Закона</a:t>
            </a:r>
            <a:r>
              <a:rPr lang="en-GB" sz="1800" dirty="0" smtClean="0"/>
              <a:t> о </a:t>
            </a:r>
            <a:r>
              <a:rPr lang="sr-Cyrl-RS" sz="1800" dirty="0" smtClean="0"/>
              <a:t>управљању отпадом</a:t>
            </a:r>
            <a:r>
              <a:rPr lang="en-GB" sz="1800" dirty="0" smtClean="0"/>
              <a:t>.</a:t>
            </a:r>
            <a:endParaRPr lang="en-US" sz="1800" dirty="0" smtClean="0"/>
          </a:p>
          <a:p>
            <a:r>
              <a:rPr lang="en-GB" sz="1800" dirty="0" err="1" smtClean="0"/>
              <a:t>Један</a:t>
            </a:r>
            <a:r>
              <a:rPr lang="en-GB" sz="1800" dirty="0" smtClean="0"/>
              <a:t> </a:t>
            </a:r>
            <a:r>
              <a:rPr lang="en-GB" sz="1800" dirty="0" err="1"/>
              <a:t>од</a:t>
            </a:r>
            <a:r>
              <a:rPr lang="en-GB" sz="1800" dirty="0"/>
              <a:t> </a:t>
            </a:r>
            <a:r>
              <a:rPr lang="en-GB" sz="1800" dirty="0" err="1"/>
              <a:t>предмета</a:t>
            </a:r>
            <a:r>
              <a:rPr lang="en-GB" sz="1800" dirty="0"/>
              <a:t> </a:t>
            </a:r>
            <a:r>
              <a:rPr lang="en-GB" sz="1800" dirty="0" err="1"/>
              <a:t>преговора</a:t>
            </a:r>
            <a:r>
              <a:rPr lang="en-GB" sz="1800" dirty="0"/>
              <a:t> </a:t>
            </a:r>
            <a:r>
              <a:rPr lang="en-GB" sz="1800" dirty="0" err="1"/>
              <a:t>са</a:t>
            </a:r>
            <a:r>
              <a:rPr lang="en-GB" sz="1800" dirty="0"/>
              <a:t> </a:t>
            </a:r>
            <a:r>
              <a:rPr lang="en-GB" sz="1800" dirty="0" err="1"/>
              <a:t>Комисијом</a:t>
            </a:r>
            <a:r>
              <a:rPr lang="en-GB" sz="1800" dirty="0"/>
              <a:t> </a:t>
            </a:r>
            <a:r>
              <a:rPr lang="en-GB" sz="1800" dirty="0" err="1"/>
              <a:t>биће</a:t>
            </a:r>
            <a:r>
              <a:rPr lang="en-GB" sz="1800" dirty="0"/>
              <a:t> </a:t>
            </a:r>
            <a:r>
              <a:rPr lang="en-GB" sz="1800" dirty="0" err="1"/>
              <a:t>утврђивање</a:t>
            </a:r>
            <a:r>
              <a:rPr lang="en-GB" sz="1800" dirty="0"/>
              <a:t> </a:t>
            </a:r>
            <a:r>
              <a:rPr lang="en-GB" sz="1800" dirty="0" err="1"/>
              <a:t>одговарајућег</a:t>
            </a:r>
            <a:r>
              <a:rPr lang="en-GB" sz="1800" dirty="0"/>
              <a:t> </a:t>
            </a:r>
            <a:r>
              <a:rPr lang="en-GB" sz="1800" dirty="0" err="1"/>
              <a:t>прелазног</a:t>
            </a:r>
            <a:r>
              <a:rPr lang="en-GB" sz="1800" dirty="0"/>
              <a:t> </a:t>
            </a:r>
            <a:r>
              <a:rPr lang="en-GB" sz="1800" dirty="0" err="1"/>
              <a:t>периода</a:t>
            </a:r>
            <a:r>
              <a:rPr lang="en-GB" sz="1800" dirty="0"/>
              <a:t> (</a:t>
            </a:r>
            <a:r>
              <a:rPr lang="en-GB" sz="1800" dirty="0" err="1"/>
              <a:t>крајњег</a:t>
            </a:r>
            <a:r>
              <a:rPr lang="en-GB" sz="1800" dirty="0"/>
              <a:t> </a:t>
            </a:r>
            <a:r>
              <a:rPr lang="en-GB" sz="1800" dirty="0" err="1"/>
              <a:t>рока</a:t>
            </a:r>
            <a:r>
              <a:rPr lang="en-GB" sz="1800" dirty="0"/>
              <a:t>) </a:t>
            </a:r>
            <a:r>
              <a:rPr lang="en-GB" sz="1800" dirty="0" err="1"/>
              <a:t>за</a:t>
            </a:r>
            <a:r>
              <a:rPr lang="en-GB" sz="1800" dirty="0"/>
              <a:t> </a:t>
            </a:r>
            <a:r>
              <a:rPr lang="en-GB" sz="1800" dirty="0" err="1"/>
              <a:t>Србију</a:t>
            </a:r>
            <a:r>
              <a:rPr lang="en-GB" sz="1800" dirty="0"/>
              <a:t> у </a:t>
            </a:r>
            <a:r>
              <a:rPr lang="en-GB" sz="1800" dirty="0" err="1"/>
              <a:t>погледу</a:t>
            </a:r>
            <a:r>
              <a:rPr lang="en-GB" sz="1800" dirty="0"/>
              <a:t> </a:t>
            </a:r>
            <a:r>
              <a:rPr lang="en-GB" sz="1800" dirty="0" err="1"/>
              <a:t>затварања</a:t>
            </a:r>
            <a:r>
              <a:rPr lang="en-GB" sz="1800" dirty="0"/>
              <a:t> и </a:t>
            </a:r>
            <a:r>
              <a:rPr lang="en-GB" sz="1800" dirty="0" err="1"/>
              <a:t>санације</a:t>
            </a:r>
            <a:r>
              <a:rPr lang="en-GB" sz="1800" dirty="0"/>
              <a:t> </a:t>
            </a:r>
            <a:r>
              <a:rPr lang="en-GB" sz="1800" dirty="0" err="1"/>
              <a:t>постојећих</a:t>
            </a:r>
            <a:r>
              <a:rPr lang="en-GB" sz="1800" dirty="0"/>
              <a:t> </a:t>
            </a:r>
            <a:r>
              <a:rPr lang="en-GB" sz="1800" dirty="0" err="1"/>
              <a:t>сметлишта</a:t>
            </a:r>
            <a:r>
              <a:rPr lang="en-GB" sz="1800" dirty="0"/>
              <a:t> / </a:t>
            </a:r>
            <a:r>
              <a:rPr lang="en-GB" sz="1800" dirty="0" err="1"/>
              <a:t>депонија</a:t>
            </a:r>
            <a:r>
              <a:rPr lang="en-GB" sz="1800" dirty="0"/>
              <a:t> и </a:t>
            </a:r>
            <a:r>
              <a:rPr lang="en-GB" sz="1800" dirty="0" err="1"/>
              <a:t>за</a:t>
            </a:r>
            <a:r>
              <a:rPr lang="en-GB" sz="1800" dirty="0"/>
              <a:t> </a:t>
            </a:r>
            <a:r>
              <a:rPr lang="en-GB" sz="1800" dirty="0" err="1"/>
              <a:t>изградњу</a:t>
            </a:r>
            <a:r>
              <a:rPr lang="en-GB" sz="1800" dirty="0"/>
              <a:t> </a:t>
            </a:r>
            <a:r>
              <a:rPr lang="en-GB" sz="1800" dirty="0" err="1"/>
              <a:t>нових</a:t>
            </a:r>
            <a:r>
              <a:rPr lang="en-GB" sz="1800" dirty="0"/>
              <a:t> </a:t>
            </a:r>
            <a:r>
              <a:rPr lang="en-GB" sz="1800" dirty="0" err="1"/>
              <a:t>центара</a:t>
            </a:r>
            <a:r>
              <a:rPr lang="en-GB" sz="1800" dirty="0"/>
              <a:t> </a:t>
            </a:r>
            <a:r>
              <a:rPr lang="en-GB" sz="1800" dirty="0" err="1"/>
              <a:t>за</a:t>
            </a:r>
            <a:r>
              <a:rPr lang="en-GB" sz="1800" dirty="0"/>
              <a:t> </a:t>
            </a:r>
            <a:r>
              <a:rPr lang="en-GB" sz="1800" dirty="0" err="1"/>
              <a:t>управљање</a:t>
            </a:r>
            <a:r>
              <a:rPr lang="en-GB" sz="1800" dirty="0"/>
              <a:t> </a:t>
            </a:r>
            <a:r>
              <a:rPr lang="en-GB" sz="1800" dirty="0" err="1"/>
              <a:t>отпадом</a:t>
            </a:r>
            <a:r>
              <a:rPr lang="en-GB" sz="1800" dirty="0"/>
              <a:t> у </a:t>
            </a:r>
            <a:r>
              <a:rPr lang="en-GB" sz="1800" dirty="0" err="1"/>
              <a:t>складу</a:t>
            </a:r>
            <a:r>
              <a:rPr lang="en-GB" sz="1800" dirty="0"/>
              <a:t> </a:t>
            </a:r>
            <a:r>
              <a:rPr lang="en-GB" sz="1800" dirty="0" err="1"/>
              <a:t>са</a:t>
            </a:r>
            <a:r>
              <a:rPr lang="en-GB" sz="1800" dirty="0"/>
              <a:t> </a:t>
            </a:r>
            <a:r>
              <a:rPr lang="en-GB" sz="1800" dirty="0" err="1"/>
              <a:t>директивом</a:t>
            </a:r>
            <a:r>
              <a:rPr lang="en-GB" sz="1800" dirty="0"/>
              <a:t> (</a:t>
            </a:r>
            <a:r>
              <a:rPr lang="en-GB" sz="1800" dirty="0" err="1"/>
              <a:t>укључујући</a:t>
            </a:r>
            <a:r>
              <a:rPr lang="en-GB" sz="1800" dirty="0"/>
              <a:t> и </a:t>
            </a:r>
            <a:r>
              <a:rPr lang="en-GB" sz="1800" dirty="0" err="1"/>
              <a:t>депоније</a:t>
            </a:r>
            <a:r>
              <a:rPr lang="en-GB" sz="1800" dirty="0"/>
              <a:t> </a:t>
            </a:r>
            <a:r>
              <a:rPr lang="en-GB" sz="1800" dirty="0" err="1"/>
              <a:t>које</a:t>
            </a:r>
            <a:r>
              <a:rPr lang="en-GB" sz="1800" dirty="0"/>
              <a:t> </a:t>
            </a:r>
            <a:r>
              <a:rPr lang="en-GB" sz="1800" dirty="0" err="1"/>
              <a:t>су</a:t>
            </a:r>
            <a:r>
              <a:rPr lang="en-GB" sz="1800" dirty="0"/>
              <a:t> </a:t>
            </a:r>
            <a:r>
              <a:rPr lang="en-GB" sz="1800" dirty="0" err="1"/>
              <a:t>већ</a:t>
            </a:r>
            <a:r>
              <a:rPr lang="en-GB" sz="1800" dirty="0"/>
              <a:t> </a:t>
            </a:r>
            <a:r>
              <a:rPr lang="en-GB" sz="1800" dirty="0" err="1"/>
              <a:t>усаглашене</a:t>
            </a:r>
            <a:r>
              <a:rPr lang="en-GB" sz="1800" dirty="0"/>
              <a:t>).</a:t>
            </a:r>
            <a:endParaRPr lang="en-US" sz="1800" dirty="0"/>
          </a:p>
          <a:p>
            <a:pPr marL="0" indent="0">
              <a:buNone/>
            </a:pPr>
            <a:endParaRPr lang="sr-Latn-RS" sz="1800" dirty="0"/>
          </a:p>
        </p:txBody>
      </p:sp>
    </p:spTree>
    <p:extLst>
      <p:ext uri="{BB962C8B-B14F-4D97-AF65-F5344CB8AC3E}">
        <p14:creationId xmlns:p14="http://schemas.microsoft.com/office/powerpoint/2010/main" val="1349069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8344" y="365126"/>
            <a:ext cx="9795456" cy="356092"/>
          </a:xfrm>
        </p:spPr>
        <p:txBody>
          <a:bodyPr>
            <a:noAutofit/>
          </a:bodyPr>
          <a:lstStyle/>
          <a:p>
            <a:pPr algn="ctr"/>
            <a:r>
              <a:rPr lang="x-none" sz="2800" b="1" i="1" dirty="0">
                <a:solidFill>
                  <a:srgbClr val="00B050"/>
                </a:solidFill>
                <a:latin typeface="+mn-lt"/>
              </a:rPr>
              <a:t>Директива о </a:t>
            </a:r>
            <a:r>
              <a:rPr lang="sr-Cyrl-RS" sz="2800" b="1" i="1" dirty="0">
                <a:solidFill>
                  <a:srgbClr val="00B050"/>
                </a:solidFill>
                <a:latin typeface="+mn-lt"/>
              </a:rPr>
              <a:t>депонијама </a:t>
            </a:r>
            <a:r>
              <a:rPr lang="x-none" sz="2800" b="1" i="1" dirty="0">
                <a:solidFill>
                  <a:srgbClr val="00B050"/>
                </a:solidFill>
                <a:latin typeface="+mn-lt"/>
              </a:rPr>
              <a:t>99/31/ЕК</a:t>
            </a:r>
            <a:endParaRPr lang="ru-RU" sz="2800" dirty="0">
              <a:solidFill>
                <a:srgbClr val="00B050"/>
              </a:solidFill>
              <a:latin typeface="+mn-lt"/>
            </a:endParaRPr>
          </a:p>
        </p:txBody>
      </p:sp>
      <p:sp>
        <p:nvSpPr>
          <p:cNvPr id="3" name="Content Placeholder 2"/>
          <p:cNvSpPr>
            <a:spLocks noGrp="1"/>
          </p:cNvSpPr>
          <p:nvPr>
            <p:ph idx="1"/>
          </p:nvPr>
        </p:nvSpPr>
        <p:spPr>
          <a:xfrm>
            <a:off x="838200" y="953036"/>
            <a:ext cx="10515600" cy="5904963"/>
          </a:xfrm>
        </p:spPr>
        <p:txBody>
          <a:bodyPr>
            <a:normAutofit fontScale="62500" lnSpcReduction="20000"/>
          </a:bodyPr>
          <a:lstStyle/>
          <a:p>
            <a:endParaRPr lang="sr-Cyrl-RS" b="1" u="sng" dirty="0" smtClean="0"/>
          </a:p>
          <a:p>
            <a:pPr marL="0" indent="0">
              <a:buNone/>
            </a:pPr>
            <a:r>
              <a:rPr lang="sr-Cyrl-RS" b="1" dirty="0" smtClean="0">
                <a:solidFill>
                  <a:srgbClr val="FF0000"/>
                </a:solidFill>
              </a:rPr>
              <a:t>Имплемантација </a:t>
            </a:r>
            <a:endParaRPr lang="sr-Cyrl-RS" b="1" dirty="0">
              <a:solidFill>
                <a:srgbClr val="FF0000"/>
              </a:solidFill>
            </a:endParaRPr>
          </a:p>
          <a:p>
            <a:r>
              <a:rPr lang="en-GB" b="1" u="sng" dirty="0" err="1" smtClean="0">
                <a:solidFill>
                  <a:srgbClr val="0070C0"/>
                </a:solidFill>
              </a:rPr>
              <a:t>Краткорочни</a:t>
            </a:r>
            <a:r>
              <a:rPr lang="en-GB" b="1" u="sng" dirty="0" smtClean="0">
                <a:solidFill>
                  <a:srgbClr val="0070C0"/>
                </a:solidFill>
              </a:rPr>
              <a:t> </a:t>
            </a:r>
            <a:r>
              <a:rPr lang="en-GB" b="1" u="sng" dirty="0" err="1">
                <a:solidFill>
                  <a:srgbClr val="0070C0"/>
                </a:solidFill>
              </a:rPr>
              <a:t>приоритети</a:t>
            </a:r>
            <a:r>
              <a:rPr lang="en-GB" u="sng" dirty="0">
                <a:solidFill>
                  <a:srgbClr val="0070C0"/>
                </a:solidFill>
              </a:rPr>
              <a:t> </a:t>
            </a:r>
            <a:r>
              <a:rPr lang="en-GB" b="1" u="sng" dirty="0">
                <a:solidFill>
                  <a:srgbClr val="0070C0"/>
                </a:solidFill>
              </a:rPr>
              <a:t>(2015-2016):</a:t>
            </a:r>
            <a:endParaRPr lang="en-US" dirty="0">
              <a:solidFill>
                <a:srgbClr val="0070C0"/>
              </a:solidFill>
            </a:endParaRPr>
          </a:p>
          <a:p>
            <a:pPr lvl="0"/>
            <a:r>
              <a:rPr lang="en-GB" dirty="0" err="1"/>
              <a:t>Усвајање</a:t>
            </a:r>
            <a:r>
              <a:rPr lang="en-GB" dirty="0"/>
              <a:t> </a:t>
            </a:r>
            <a:r>
              <a:rPr lang="en-GB" dirty="0" err="1"/>
              <a:t>ревидиране</a:t>
            </a:r>
            <a:r>
              <a:rPr lang="en-GB" dirty="0"/>
              <a:t> </a:t>
            </a:r>
            <a:r>
              <a:rPr lang="en-GB" dirty="0" err="1"/>
              <a:t>Стратегије</a:t>
            </a:r>
            <a:r>
              <a:rPr lang="en-GB" dirty="0"/>
              <a:t> </a:t>
            </a:r>
            <a:r>
              <a:rPr lang="en-GB" dirty="0" err="1"/>
              <a:t>управљања</a:t>
            </a:r>
            <a:r>
              <a:rPr lang="en-GB" dirty="0"/>
              <a:t> </a:t>
            </a:r>
            <a:r>
              <a:rPr lang="en-GB" dirty="0" err="1"/>
              <a:t>отпадом</a:t>
            </a:r>
            <a:r>
              <a:rPr lang="en-GB" dirty="0"/>
              <a:t> и </a:t>
            </a:r>
            <a:r>
              <a:rPr lang="en-GB" dirty="0" err="1"/>
              <a:t>одређивање</a:t>
            </a:r>
            <a:r>
              <a:rPr lang="en-GB" dirty="0"/>
              <a:t> </a:t>
            </a:r>
            <a:r>
              <a:rPr lang="en-GB" dirty="0" err="1"/>
              <a:t>циљева</a:t>
            </a:r>
            <a:r>
              <a:rPr lang="en-GB" dirty="0"/>
              <a:t> </a:t>
            </a:r>
            <a:r>
              <a:rPr lang="en-GB" dirty="0" err="1"/>
              <a:t>за</a:t>
            </a:r>
            <a:r>
              <a:rPr lang="en-GB" dirty="0"/>
              <a:t> </a:t>
            </a:r>
            <a:r>
              <a:rPr lang="en-GB" dirty="0" err="1"/>
              <a:t>управљање</a:t>
            </a:r>
            <a:r>
              <a:rPr lang="en-GB" dirty="0"/>
              <a:t> </a:t>
            </a:r>
            <a:r>
              <a:rPr lang="en-GB" dirty="0" err="1"/>
              <a:t>биоразградљивим</a:t>
            </a:r>
            <a:r>
              <a:rPr lang="en-GB" dirty="0"/>
              <a:t> </a:t>
            </a:r>
            <a:r>
              <a:rPr lang="en-GB" dirty="0" err="1"/>
              <a:t>отпадом</a:t>
            </a:r>
            <a:r>
              <a:rPr lang="en-GB" dirty="0"/>
              <a:t> и </a:t>
            </a:r>
            <a:r>
              <a:rPr lang="en-GB" dirty="0" err="1"/>
              <a:t>одлагање</a:t>
            </a:r>
            <a:r>
              <a:rPr lang="en-GB" dirty="0"/>
              <a:t> </a:t>
            </a:r>
            <a:r>
              <a:rPr lang="en-GB" dirty="0" err="1"/>
              <a:t>на</a:t>
            </a:r>
            <a:r>
              <a:rPr lang="en-GB" dirty="0"/>
              <a:t> </a:t>
            </a:r>
            <a:r>
              <a:rPr lang="en-GB" dirty="0" err="1"/>
              <a:t>прописне</a:t>
            </a:r>
            <a:r>
              <a:rPr lang="en-GB" dirty="0"/>
              <a:t> </a:t>
            </a:r>
            <a:r>
              <a:rPr lang="en-GB" dirty="0" err="1"/>
              <a:t>депоније</a:t>
            </a:r>
            <a:r>
              <a:rPr lang="en-GB" dirty="0"/>
              <a:t> (201</a:t>
            </a:r>
            <a:r>
              <a:rPr lang="sr-Cyrl-RS" dirty="0"/>
              <a:t>6</a:t>
            </a:r>
            <a:r>
              <a:rPr lang="en-GB" dirty="0"/>
              <a:t>.);</a:t>
            </a:r>
            <a:endParaRPr lang="en-US" dirty="0"/>
          </a:p>
          <a:p>
            <a:pPr lvl="0"/>
            <a:r>
              <a:rPr lang="en-GB" dirty="0" err="1"/>
              <a:t>Унапређење</a:t>
            </a:r>
            <a:r>
              <a:rPr lang="en-GB" dirty="0"/>
              <a:t> </a:t>
            </a:r>
            <a:r>
              <a:rPr lang="en-GB" dirty="0" err="1"/>
              <a:t>економских</a:t>
            </a:r>
            <a:r>
              <a:rPr lang="en-GB" dirty="0"/>
              <a:t> </a:t>
            </a:r>
            <a:r>
              <a:rPr lang="en-GB" dirty="0" err="1"/>
              <a:t>инструмената</a:t>
            </a:r>
            <a:r>
              <a:rPr lang="en-GB" dirty="0"/>
              <a:t> </a:t>
            </a:r>
            <a:r>
              <a:rPr lang="en-GB" dirty="0" err="1"/>
              <a:t>као</a:t>
            </a:r>
            <a:r>
              <a:rPr lang="en-GB" dirty="0"/>
              <a:t> </a:t>
            </a:r>
            <a:r>
              <a:rPr lang="en-GB" dirty="0" err="1"/>
              <a:t>подршке</a:t>
            </a:r>
            <a:r>
              <a:rPr lang="en-GB" dirty="0"/>
              <a:t> </a:t>
            </a:r>
            <a:r>
              <a:rPr lang="en-GB" dirty="0" err="1"/>
              <a:t>преусмеравању</a:t>
            </a:r>
            <a:r>
              <a:rPr lang="en-GB" dirty="0"/>
              <a:t> </a:t>
            </a:r>
            <a:r>
              <a:rPr lang="en-GB" dirty="0" err="1"/>
              <a:t>отпада</a:t>
            </a:r>
            <a:r>
              <a:rPr lang="en-GB" dirty="0"/>
              <a:t> </a:t>
            </a:r>
            <a:r>
              <a:rPr lang="en-GB" dirty="0" err="1"/>
              <a:t>са</a:t>
            </a:r>
            <a:r>
              <a:rPr lang="en-GB" dirty="0"/>
              <a:t> </a:t>
            </a:r>
            <a:r>
              <a:rPr lang="en-GB" dirty="0" err="1"/>
              <a:t>депонија</a:t>
            </a:r>
            <a:r>
              <a:rPr lang="en-GB" dirty="0"/>
              <a:t>;</a:t>
            </a:r>
            <a:endParaRPr lang="en-US" dirty="0"/>
          </a:p>
          <a:p>
            <a:pPr lvl="0"/>
            <a:r>
              <a:rPr lang="en-GB" dirty="0" err="1"/>
              <a:t>Израда</a:t>
            </a:r>
            <a:r>
              <a:rPr lang="en-GB" dirty="0"/>
              <a:t> </a:t>
            </a:r>
            <a:r>
              <a:rPr lang="en-GB" dirty="0" err="1"/>
              <a:t>специфичног</a:t>
            </a:r>
            <a:r>
              <a:rPr lang="en-GB" dirty="0"/>
              <a:t> </a:t>
            </a:r>
            <a:r>
              <a:rPr lang="en-GB" dirty="0" err="1"/>
              <a:t>плана</a:t>
            </a:r>
            <a:r>
              <a:rPr lang="en-GB" dirty="0"/>
              <a:t> </a:t>
            </a:r>
            <a:r>
              <a:rPr lang="en-GB" dirty="0" err="1"/>
              <a:t>имплементације</a:t>
            </a:r>
            <a:r>
              <a:rPr lang="en-GB" dirty="0"/>
              <a:t> </a:t>
            </a:r>
            <a:r>
              <a:rPr lang="en-GB" dirty="0" err="1"/>
              <a:t>за</a:t>
            </a:r>
            <a:r>
              <a:rPr lang="en-GB" dirty="0"/>
              <a:t> </a:t>
            </a:r>
            <a:r>
              <a:rPr lang="en-GB" dirty="0" err="1"/>
              <a:t>Директиву</a:t>
            </a:r>
            <a:r>
              <a:rPr lang="en-GB" dirty="0"/>
              <a:t> о </a:t>
            </a:r>
            <a:r>
              <a:rPr lang="en-GB" dirty="0" err="1"/>
              <a:t>депонијама</a:t>
            </a:r>
            <a:r>
              <a:rPr lang="en-GB" dirty="0"/>
              <a:t> (2016, </a:t>
            </a:r>
            <a:r>
              <a:rPr lang="en-GB" dirty="0" err="1"/>
              <a:t>уз</a:t>
            </a:r>
            <a:r>
              <a:rPr lang="en-GB" dirty="0"/>
              <a:t> </a:t>
            </a:r>
            <a:r>
              <a:rPr lang="en-GB" dirty="0" err="1"/>
              <a:t>подршку</a:t>
            </a:r>
            <a:r>
              <a:rPr lang="en-GB" dirty="0"/>
              <a:t> СИДЕ).</a:t>
            </a:r>
            <a:endParaRPr lang="en-US" dirty="0"/>
          </a:p>
          <a:p>
            <a:r>
              <a:rPr lang="en-GB" b="1" u="sng" dirty="0" err="1">
                <a:solidFill>
                  <a:srgbClr val="0070C0"/>
                </a:solidFill>
              </a:rPr>
              <a:t>Средњорочни</a:t>
            </a:r>
            <a:r>
              <a:rPr lang="en-GB" b="1" u="sng" dirty="0">
                <a:solidFill>
                  <a:srgbClr val="0070C0"/>
                </a:solidFill>
              </a:rPr>
              <a:t> </a:t>
            </a:r>
            <a:r>
              <a:rPr lang="en-GB" b="1" u="sng" dirty="0" err="1">
                <a:solidFill>
                  <a:srgbClr val="0070C0"/>
                </a:solidFill>
              </a:rPr>
              <a:t>план</a:t>
            </a:r>
            <a:r>
              <a:rPr lang="en-GB" b="1" u="sng" dirty="0">
                <a:solidFill>
                  <a:srgbClr val="0070C0"/>
                </a:solidFill>
              </a:rPr>
              <a:t> </a:t>
            </a:r>
            <a:r>
              <a:rPr lang="en-GB" b="1" u="sng" dirty="0" err="1">
                <a:solidFill>
                  <a:srgbClr val="0070C0"/>
                </a:solidFill>
              </a:rPr>
              <a:t>активности</a:t>
            </a:r>
            <a:r>
              <a:rPr lang="en-GB" b="1" u="sng" dirty="0">
                <a:solidFill>
                  <a:srgbClr val="0070C0"/>
                </a:solidFill>
              </a:rPr>
              <a:t> (2017-2020):</a:t>
            </a:r>
            <a:endParaRPr lang="en-US" dirty="0">
              <a:solidFill>
                <a:srgbClr val="0070C0"/>
              </a:solidFill>
            </a:endParaRPr>
          </a:p>
          <a:p>
            <a:pPr lvl="0"/>
            <a:r>
              <a:rPr lang="en-GB" dirty="0" err="1"/>
              <a:t>Израда</a:t>
            </a:r>
            <a:r>
              <a:rPr lang="en-GB" dirty="0"/>
              <a:t> </a:t>
            </a:r>
            <a:r>
              <a:rPr lang="en-GB" dirty="0" err="1"/>
              <a:t>националне</a:t>
            </a:r>
            <a:r>
              <a:rPr lang="en-GB" dirty="0"/>
              <a:t> </a:t>
            </a:r>
            <a:r>
              <a:rPr lang="en-GB" dirty="0" err="1"/>
              <a:t>стратегије</a:t>
            </a:r>
            <a:r>
              <a:rPr lang="en-GB" dirty="0"/>
              <a:t> </a:t>
            </a:r>
            <a:r>
              <a:rPr lang="en-GB" dirty="0" err="1"/>
              <a:t>за</a:t>
            </a:r>
            <a:r>
              <a:rPr lang="en-GB" dirty="0"/>
              <a:t> </a:t>
            </a:r>
            <a:r>
              <a:rPr lang="en-GB" dirty="0" err="1"/>
              <a:t>смањење</a:t>
            </a:r>
            <a:r>
              <a:rPr lang="en-GB" dirty="0"/>
              <a:t> </a:t>
            </a:r>
            <a:r>
              <a:rPr lang="en-GB" dirty="0" err="1"/>
              <a:t>биоразградљивог</a:t>
            </a:r>
            <a:r>
              <a:rPr lang="en-GB" dirty="0"/>
              <a:t> </a:t>
            </a:r>
            <a:r>
              <a:rPr lang="en-GB" dirty="0" err="1"/>
              <a:t>отпада</a:t>
            </a:r>
            <a:r>
              <a:rPr lang="en-GB" dirty="0"/>
              <a:t> </a:t>
            </a:r>
            <a:r>
              <a:rPr lang="en-GB" dirty="0" err="1"/>
              <a:t>који</a:t>
            </a:r>
            <a:r>
              <a:rPr lang="en-GB" dirty="0"/>
              <a:t> </a:t>
            </a:r>
            <a:r>
              <a:rPr lang="en-GB" dirty="0" err="1"/>
              <a:t>се</a:t>
            </a:r>
            <a:r>
              <a:rPr lang="en-GB" dirty="0"/>
              <a:t> </a:t>
            </a:r>
            <a:r>
              <a:rPr lang="en-GB" dirty="0" err="1"/>
              <a:t>одлаже</a:t>
            </a:r>
            <a:r>
              <a:rPr lang="en-GB" dirty="0"/>
              <a:t> </a:t>
            </a:r>
            <a:r>
              <a:rPr lang="en-GB" dirty="0" err="1"/>
              <a:t>на</a:t>
            </a:r>
            <a:r>
              <a:rPr lang="en-GB" dirty="0"/>
              <a:t> </a:t>
            </a:r>
            <a:r>
              <a:rPr lang="en-GB" dirty="0" err="1"/>
              <a:t>депоније</a:t>
            </a:r>
            <a:r>
              <a:rPr lang="en-GB" dirty="0"/>
              <a:t> и </a:t>
            </a:r>
            <a:r>
              <a:rPr lang="en-GB" dirty="0" err="1"/>
              <a:t>уграђивање</a:t>
            </a:r>
            <a:r>
              <a:rPr lang="en-GB" dirty="0"/>
              <a:t> </a:t>
            </a:r>
            <a:r>
              <a:rPr lang="en-GB" dirty="0" err="1"/>
              <a:t>стратегије</a:t>
            </a:r>
            <a:r>
              <a:rPr lang="en-GB" dirty="0"/>
              <a:t> у </a:t>
            </a:r>
            <a:r>
              <a:rPr lang="en-GB" dirty="0" err="1"/>
              <a:t>национални</a:t>
            </a:r>
            <a:r>
              <a:rPr lang="en-GB" dirty="0"/>
              <a:t> </a:t>
            </a:r>
            <a:r>
              <a:rPr lang="en-GB" dirty="0" err="1"/>
              <a:t>план</a:t>
            </a:r>
            <a:r>
              <a:rPr lang="en-GB" dirty="0"/>
              <a:t> </a:t>
            </a:r>
            <a:r>
              <a:rPr lang="en-GB" dirty="0" smtClean="0"/>
              <a:t>у</a:t>
            </a:r>
            <a:r>
              <a:rPr lang="sr-Cyrl-RS" dirty="0" smtClean="0"/>
              <a:t>п</a:t>
            </a:r>
            <a:r>
              <a:rPr lang="en-GB" dirty="0" err="1" smtClean="0"/>
              <a:t>рављања</a:t>
            </a:r>
            <a:r>
              <a:rPr lang="en-GB" dirty="0" smtClean="0"/>
              <a:t> </a:t>
            </a:r>
            <a:r>
              <a:rPr lang="en-GB" dirty="0" err="1"/>
              <a:t>отпадом</a:t>
            </a:r>
            <a:r>
              <a:rPr lang="en-GB" dirty="0"/>
              <a:t>;</a:t>
            </a:r>
            <a:endParaRPr lang="en-US" dirty="0"/>
          </a:p>
          <a:p>
            <a:pPr lvl="0"/>
            <a:r>
              <a:rPr lang="en-GB" dirty="0" err="1"/>
              <a:t>Имплементација</a:t>
            </a:r>
            <a:r>
              <a:rPr lang="en-GB" dirty="0"/>
              <a:t> </a:t>
            </a:r>
            <a:r>
              <a:rPr lang="en-GB" dirty="0" err="1"/>
              <a:t>регионалних</a:t>
            </a:r>
            <a:r>
              <a:rPr lang="en-GB" dirty="0"/>
              <a:t> </a:t>
            </a:r>
            <a:r>
              <a:rPr lang="en-GB" dirty="0" err="1"/>
              <a:t>инфраструктурних</a:t>
            </a:r>
            <a:r>
              <a:rPr lang="en-GB" dirty="0"/>
              <a:t> </a:t>
            </a:r>
            <a:r>
              <a:rPr lang="en-GB" dirty="0" err="1"/>
              <a:t>пројеката</a:t>
            </a:r>
            <a:r>
              <a:rPr lang="en-GB" dirty="0"/>
              <a:t>, </a:t>
            </a:r>
            <a:r>
              <a:rPr lang="en-GB" dirty="0" err="1"/>
              <a:t>укључујући</a:t>
            </a:r>
            <a:r>
              <a:rPr lang="en-GB" dirty="0"/>
              <a:t> и </a:t>
            </a:r>
            <a:r>
              <a:rPr lang="en-GB" dirty="0" err="1"/>
              <a:t>успостављање</a:t>
            </a:r>
            <a:r>
              <a:rPr lang="en-GB" dirty="0"/>
              <a:t> </a:t>
            </a:r>
            <a:r>
              <a:rPr lang="en-GB" dirty="0" err="1"/>
              <a:t>прописних</a:t>
            </a:r>
            <a:r>
              <a:rPr lang="en-GB" dirty="0"/>
              <a:t> </a:t>
            </a:r>
            <a:r>
              <a:rPr lang="en-GB" dirty="0" err="1"/>
              <a:t>депонија</a:t>
            </a:r>
            <a:r>
              <a:rPr lang="en-GB" dirty="0"/>
              <a:t> у 3 </a:t>
            </a:r>
            <a:r>
              <a:rPr lang="en-GB" dirty="0" err="1"/>
              <a:t>регионална</a:t>
            </a:r>
            <a:r>
              <a:rPr lang="en-GB" dirty="0"/>
              <a:t> </a:t>
            </a:r>
            <a:r>
              <a:rPr lang="en-GB" dirty="0" err="1"/>
              <a:t>центра</a:t>
            </a:r>
            <a:r>
              <a:rPr lang="en-GB" dirty="0"/>
              <a:t>;</a:t>
            </a:r>
            <a:endParaRPr lang="en-US" dirty="0"/>
          </a:p>
          <a:p>
            <a:pPr lvl="0"/>
            <a:r>
              <a:rPr lang="en-GB" dirty="0" err="1"/>
              <a:t>Увођење</a:t>
            </a:r>
            <a:r>
              <a:rPr lang="en-GB" dirty="0"/>
              <a:t> </a:t>
            </a:r>
            <a:r>
              <a:rPr lang="en-GB" dirty="0" err="1"/>
              <a:t>раздвајања</a:t>
            </a:r>
            <a:r>
              <a:rPr lang="en-GB" dirty="0"/>
              <a:t> </a:t>
            </a:r>
            <a:r>
              <a:rPr lang="en-GB" dirty="0" err="1"/>
              <a:t>на</a:t>
            </a:r>
            <a:r>
              <a:rPr lang="en-GB" dirty="0"/>
              <a:t> </a:t>
            </a:r>
            <a:r>
              <a:rPr lang="en-GB" dirty="0" err="1"/>
              <a:t>месту</a:t>
            </a:r>
            <a:r>
              <a:rPr lang="en-GB" dirty="0"/>
              <a:t> </a:t>
            </a:r>
            <a:r>
              <a:rPr lang="en-GB" dirty="0" err="1"/>
              <a:t>настанка</a:t>
            </a:r>
            <a:r>
              <a:rPr lang="en-GB" dirty="0"/>
              <a:t> у 17 </a:t>
            </a:r>
            <a:r>
              <a:rPr lang="en-GB" dirty="0" err="1"/>
              <a:t>општина</a:t>
            </a:r>
            <a:r>
              <a:rPr lang="en-GB" dirty="0"/>
              <a:t> (ИПА 2015);</a:t>
            </a:r>
            <a:endParaRPr lang="en-US" dirty="0"/>
          </a:p>
          <a:p>
            <a:pPr lvl="0"/>
            <a:r>
              <a:rPr lang="en-GB" dirty="0" err="1"/>
              <a:t>Јачање</a:t>
            </a:r>
            <a:r>
              <a:rPr lang="en-GB" dirty="0"/>
              <a:t> </a:t>
            </a:r>
            <a:r>
              <a:rPr lang="en-GB" dirty="0" err="1"/>
              <a:t>инспецијских</a:t>
            </a:r>
            <a:r>
              <a:rPr lang="en-GB" dirty="0"/>
              <a:t> и </a:t>
            </a:r>
            <a:r>
              <a:rPr lang="en-GB" dirty="0" err="1"/>
              <a:t>капацитета</a:t>
            </a:r>
            <a:r>
              <a:rPr lang="en-GB" dirty="0"/>
              <a:t> </a:t>
            </a:r>
            <a:r>
              <a:rPr lang="en-GB" dirty="0" err="1"/>
              <a:t>контроле</a:t>
            </a:r>
            <a:r>
              <a:rPr lang="en-GB" dirty="0"/>
              <a:t> и </a:t>
            </a:r>
            <a:r>
              <a:rPr lang="en-GB" dirty="0" err="1"/>
              <a:t>надзора</a:t>
            </a:r>
            <a:r>
              <a:rPr lang="en-GB" dirty="0"/>
              <a:t>.</a:t>
            </a:r>
            <a:endParaRPr lang="en-US" dirty="0"/>
          </a:p>
          <a:p>
            <a:r>
              <a:rPr lang="en-GB" b="1" u="sng" dirty="0" err="1">
                <a:solidFill>
                  <a:srgbClr val="0070C0"/>
                </a:solidFill>
              </a:rPr>
              <a:t>Дугорочни</a:t>
            </a:r>
            <a:r>
              <a:rPr lang="en-GB" b="1" u="sng" dirty="0">
                <a:solidFill>
                  <a:srgbClr val="0070C0"/>
                </a:solidFill>
              </a:rPr>
              <a:t> </a:t>
            </a:r>
            <a:r>
              <a:rPr lang="en-GB" b="1" u="sng" dirty="0" err="1">
                <a:solidFill>
                  <a:srgbClr val="0070C0"/>
                </a:solidFill>
              </a:rPr>
              <a:t>приоритети</a:t>
            </a:r>
            <a:r>
              <a:rPr lang="sr-Cyrl-RS" b="1" u="sng" dirty="0">
                <a:solidFill>
                  <a:srgbClr val="0070C0"/>
                </a:solidFill>
              </a:rPr>
              <a:t> (2020. и даље)</a:t>
            </a:r>
            <a:r>
              <a:rPr lang="en-GB" b="1" u="sng" dirty="0">
                <a:solidFill>
                  <a:srgbClr val="0070C0"/>
                </a:solidFill>
              </a:rPr>
              <a:t>:</a:t>
            </a:r>
            <a:endParaRPr lang="en-US" dirty="0">
              <a:solidFill>
                <a:srgbClr val="0070C0"/>
              </a:solidFill>
            </a:endParaRPr>
          </a:p>
          <a:p>
            <a:pPr lvl="0"/>
            <a:r>
              <a:rPr lang="en-GB" dirty="0" err="1"/>
              <a:t>Успостављање</a:t>
            </a:r>
            <a:r>
              <a:rPr lang="en-GB" dirty="0"/>
              <a:t> </a:t>
            </a:r>
            <a:r>
              <a:rPr lang="en-GB" dirty="0" err="1"/>
              <a:t>мреже</a:t>
            </a:r>
            <a:r>
              <a:rPr lang="en-GB" dirty="0"/>
              <a:t> </a:t>
            </a:r>
            <a:r>
              <a:rPr lang="sr-Cyrl-RS" dirty="0" smtClean="0"/>
              <a:t>постројења </a:t>
            </a:r>
            <a:r>
              <a:rPr lang="en-GB" dirty="0" err="1" smtClean="0"/>
              <a:t>за</a:t>
            </a:r>
            <a:r>
              <a:rPr lang="en-GB" dirty="0" smtClean="0"/>
              <a:t> </a:t>
            </a:r>
            <a:r>
              <a:rPr lang="en-GB" dirty="0" err="1"/>
              <a:t>управљање</a:t>
            </a:r>
            <a:r>
              <a:rPr lang="en-GB" dirty="0"/>
              <a:t> </a:t>
            </a:r>
            <a:r>
              <a:rPr lang="en-GB" dirty="0" err="1"/>
              <a:t>отпадом</a:t>
            </a:r>
            <a:r>
              <a:rPr lang="en-GB" dirty="0"/>
              <a:t>, </a:t>
            </a:r>
            <a:r>
              <a:rPr lang="en-GB" dirty="0" err="1"/>
              <a:t>укључујући</a:t>
            </a:r>
            <a:r>
              <a:rPr lang="en-GB" dirty="0"/>
              <a:t> и </a:t>
            </a:r>
            <a:r>
              <a:rPr lang="en-GB" dirty="0" err="1"/>
              <a:t>прописне</a:t>
            </a:r>
            <a:r>
              <a:rPr lang="en-GB" dirty="0"/>
              <a:t> </a:t>
            </a:r>
            <a:r>
              <a:rPr lang="en-GB" dirty="0" err="1"/>
              <a:t>депоније</a:t>
            </a:r>
            <a:r>
              <a:rPr lang="en-GB" dirty="0"/>
              <a:t> (2032.); </a:t>
            </a:r>
            <a:endParaRPr lang="en-US" dirty="0"/>
          </a:p>
          <a:p>
            <a:r>
              <a:rPr lang="en-GB" dirty="0"/>
              <a:t>МПЗЖС </a:t>
            </a:r>
            <a:r>
              <a:rPr lang="en-GB" dirty="0" err="1"/>
              <a:t>има</a:t>
            </a:r>
            <a:r>
              <a:rPr lang="en-GB" dirty="0"/>
              <a:t> </a:t>
            </a:r>
            <a:r>
              <a:rPr lang="en-GB" dirty="0" err="1"/>
              <a:t>општу</a:t>
            </a:r>
            <a:r>
              <a:rPr lang="en-GB" dirty="0"/>
              <a:t> </a:t>
            </a:r>
            <a:r>
              <a:rPr lang="en-GB" dirty="0" err="1"/>
              <a:t>надлежност</a:t>
            </a:r>
            <a:r>
              <a:rPr lang="en-GB" dirty="0"/>
              <a:t> </a:t>
            </a:r>
            <a:r>
              <a:rPr lang="en-GB" dirty="0" err="1"/>
              <a:t>за</a:t>
            </a:r>
            <a:r>
              <a:rPr lang="en-GB" dirty="0"/>
              <a:t> </a:t>
            </a:r>
            <a:r>
              <a:rPr lang="en-GB" dirty="0" err="1"/>
              <a:t>транспозицију</a:t>
            </a:r>
            <a:r>
              <a:rPr lang="en-GB" dirty="0"/>
              <a:t> и </a:t>
            </a:r>
            <a:r>
              <a:rPr lang="en-GB" dirty="0" err="1"/>
              <a:t>имплементацију</a:t>
            </a:r>
            <a:r>
              <a:rPr lang="en-GB" dirty="0"/>
              <a:t> </a:t>
            </a:r>
            <a:r>
              <a:rPr lang="en-GB" dirty="0" err="1"/>
              <a:t>директиве</a:t>
            </a:r>
            <a:r>
              <a:rPr lang="en-GB" dirty="0"/>
              <a:t>. МПЗЖС </a:t>
            </a:r>
            <a:r>
              <a:rPr lang="en-GB" dirty="0" err="1"/>
              <a:t>је</a:t>
            </a:r>
            <a:r>
              <a:rPr lang="en-GB" dirty="0"/>
              <a:t> </a:t>
            </a:r>
            <a:r>
              <a:rPr lang="en-GB" dirty="0" err="1"/>
              <a:t>такође</a:t>
            </a:r>
            <a:r>
              <a:rPr lang="en-GB" dirty="0"/>
              <a:t> </a:t>
            </a:r>
            <a:r>
              <a:rPr lang="en-GB" dirty="0" err="1"/>
              <a:t>надлежно</a:t>
            </a:r>
            <a:r>
              <a:rPr lang="en-GB" dirty="0"/>
              <a:t> </a:t>
            </a:r>
            <a:r>
              <a:rPr lang="en-GB" dirty="0" err="1"/>
              <a:t>за</a:t>
            </a:r>
            <a:r>
              <a:rPr lang="en-GB" dirty="0"/>
              <a:t> </a:t>
            </a:r>
            <a:r>
              <a:rPr lang="en-GB" dirty="0" err="1"/>
              <a:t>издавање</a:t>
            </a:r>
            <a:r>
              <a:rPr lang="en-GB" dirty="0"/>
              <a:t> </a:t>
            </a:r>
            <a:r>
              <a:rPr lang="en-GB" dirty="0" err="1"/>
              <a:t>дозвола</a:t>
            </a:r>
            <a:r>
              <a:rPr lang="en-GB" dirty="0"/>
              <a:t> </a:t>
            </a:r>
            <a:r>
              <a:rPr lang="en-GB" dirty="0" err="1"/>
              <a:t>за</a:t>
            </a:r>
            <a:r>
              <a:rPr lang="en-GB" dirty="0"/>
              <a:t> </a:t>
            </a:r>
            <a:r>
              <a:rPr lang="en-GB" dirty="0" err="1"/>
              <a:t>рад</a:t>
            </a:r>
            <a:r>
              <a:rPr lang="en-GB" dirty="0"/>
              <a:t> </a:t>
            </a:r>
            <a:r>
              <a:rPr lang="en-GB" dirty="0" err="1"/>
              <a:t>депонија</a:t>
            </a:r>
            <a:r>
              <a:rPr lang="en-GB" dirty="0"/>
              <a:t>. </a:t>
            </a:r>
            <a:r>
              <a:rPr lang="en-GB" dirty="0" err="1"/>
              <a:t>Аутономна</a:t>
            </a:r>
            <a:r>
              <a:rPr lang="en-GB" dirty="0"/>
              <a:t> </a:t>
            </a:r>
            <a:r>
              <a:rPr lang="en-GB" dirty="0" err="1"/>
              <a:t>покрајина</a:t>
            </a:r>
            <a:r>
              <a:rPr lang="en-GB" dirty="0"/>
              <a:t> </a:t>
            </a:r>
            <a:r>
              <a:rPr lang="en-GB" dirty="0" err="1"/>
              <a:t>је</a:t>
            </a:r>
            <a:r>
              <a:rPr lang="en-GB" dirty="0"/>
              <a:t> </a:t>
            </a:r>
            <a:r>
              <a:rPr lang="en-GB" dirty="0" err="1"/>
              <a:t>надлежна</a:t>
            </a:r>
            <a:r>
              <a:rPr lang="en-GB" dirty="0"/>
              <a:t> </a:t>
            </a:r>
            <a:r>
              <a:rPr lang="en-GB" dirty="0" err="1"/>
              <a:t>за</a:t>
            </a:r>
            <a:r>
              <a:rPr lang="en-GB" dirty="0"/>
              <a:t> </a:t>
            </a:r>
            <a:r>
              <a:rPr lang="en-GB" dirty="0" err="1"/>
              <a:t>издавање</a:t>
            </a:r>
            <a:r>
              <a:rPr lang="en-GB" dirty="0"/>
              <a:t> </a:t>
            </a:r>
            <a:r>
              <a:rPr lang="en-GB" dirty="0" err="1"/>
              <a:t>дозвола</a:t>
            </a:r>
            <a:r>
              <a:rPr lang="en-GB" dirty="0"/>
              <a:t> </a:t>
            </a:r>
            <a:r>
              <a:rPr lang="en-GB" dirty="0" err="1"/>
              <a:t>депонијама</a:t>
            </a:r>
            <a:r>
              <a:rPr lang="en-GB" dirty="0"/>
              <a:t> </a:t>
            </a:r>
            <a:r>
              <a:rPr lang="en-GB" dirty="0" err="1"/>
              <a:t>на</a:t>
            </a:r>
            <a:r>
              <a:rPr lang="en-GB" dirty="0"/>
              <a:t> </a:t>
            </a:r>
            <a:r>
              <a:rPr lang="en-GB" dirty="0" err="1"/>
              <a:t>својој</a:t>
            </a:r>
            <a:r>
              <a:rPr lang="en-GB" dirty="0"/>
              <a:t> </a:t>
            </a:r>
            <a:r>
              <a:rPr lang="en-GB" dirty="0" err="1"/>
              <a:t>територији</a:t>
            </a:r>
            <a:r>
              <a:rPr lang="en-GB" dirty="0"/>
              <a:t>, а </a:t>
            </a:r>
            <a:r>
              <a:rPr lang="en-GB" dirty="0" err="1"/>
              <a:t>градови</a:t>
            </a:r>
            <a:r>
              <a:rPr lang="en-GB" dirty="0"/>
              <a:t> и </a:t>
            </a:r>
            <a:r>
              <a:rPr lang="en-GB" dirty="0" err="1"/>
              <a:t>општине</a:t>
            </a:r>
            <a:r>
              <a:rPr lang="en-GB" dirty="0"/>
              <a:t> </a:t>
            </a:r>
            <a:r>
              <a:rPr lang="en-GB" dirty="0" err="1"/>
              <a:t>за</a:t>
            </a:r>
            <a:r>
              <a:rPr lang="en-GB" dirty="0"/>
              <a:t> </a:t>
            </a:r>
            <a:r>
              <a:rPr lang="en-GB" dirty="0" err="1"/>
              <a:t>издавање</a:t>
            </a:r>
            <a:r>
              <a:rPr lang="en-GB" dirty="0"/>
              <a:t> </a:t>
            </a:r>
            <a:r>
              <a:rPr lang="en-GB" dirty="0" err="1"/>
              <a:t>дозвола</a:t>
            </a:r>
            <a:r>
              <a:rPr lang="en-GB" dirty="0"/>
              <a:t> </a:t>
            </a:r>
            <a:r>
              <a:rPr lang="en-GB" dirty="0" err="1"/>
              <a:t>депонијама</a:t>
            </a:r>
            <a:r>
              <a:rPr lang="en-GB" dirty="0"/>
              <a:t> </a:t>
            </a:r>
            <a:r>
              <a:rPr lang="en-GB" dirty="0" err="1"/>
              <a:t>на</a:t>
            </a:r>
            <a:r>
              <a:rPr lang="en-GB" dirty="0"/>
              <a:t> </a:t>
            </a:r>
            <a:r>
              <a:rPr lang="en-GB" dirty="0" err="1"/>
              <a:t>својим</a:t>
            </a:r>
            <a:r>
              <a:rPr lang="en-GB" dirty="0"/>
              <a:t> </a:t>
            </a:r>
            <a:r>
              <a:rPr lang="en-GB" dirty="0" err="1"/>
              <a:t>територијама</a:t>
            </a:r>
            <a:r>
              <a:rPr lang="en-GB" dirty="0"/>
              <a:t>.</a:t>
            </a:r>
            <a:endParaRPr lang="en-US" dirty="0"/>
          </a:p>
          <a:p>
            <a:pPr marL="0" indent="0">
              <a:buNone/>
            </a:pPr>
            <a:endParaRPr lang="sr-Latn-RS" dirty="0"/>
          </a:p>
        </p:txBody>
      </p:sp>
    </p:spTree>
    <p:extLst>
      <p:ext uri="{BB962C8B-B14F-4D97-AF65-F5344CB8AC3E}">
        <p14:creationId xmlns:p14="http://schemas.microsoft.com/office/powerpoint/2010/main" val="162607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774</TotalTime>
  <Words>4274</Words>
  <Application>Microsoft Office PowerPoint</Application>
  <PresentationFormat>Widescreen</PresentationFormat>
  <Paragraphs>433</Paragraphs>
  <Slides>29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MS Gothic</vt:lpstr>
      <vt:lpstr>Arial</vt:lpstr>
      <vt:lpstr>Calibri</vt:lpstr>
      <vt:lpstr>Calibri Light</vt:lpstr>
      <vt:lpstr>Times</vt:lpstr>
      <vt:lpstr>Times New Roman</vt:lpstr>
      <vt:lpstr>Wingdings</vt:lpstr>
      <vt:lpstr>Office Theme</vt:lpstr>
      <vt:lpstr>                          Пост скрининг документ Поглавље 27, Животна средина и климатске промене   ОБЛАСТ УПРАВЉАЊЕ ОТПАДОМ  </vt:lpstr>
      <vt:lpstr>ДИРЕКТИВЕ </vt:lpstr>
      <vt:lpstr>Стрaтешки документи</vt:lpstr>
      <vt:lpstr>Оквирна директива о отпаду 2008/98/EК </vt:lpstr>
      <vt:lpstr>PowerPoint Presentation</vt:lpstr>
      <vt:lpstr>Директива о амбалажи и амбалажном отпаду</vt:lpstr>
      <vt:lpstr>Директива о депонијама 99/31/ЕК </vt:lpstr>
      <vt:lpstr>Директива о депонијама 99/31/ЕК</vt:lpstr>
      <vt:lpstr>Директива о депонијама 99/31/ЕК</vt:lpstr>
      <vt:lpstr>Директива о батеријама 2006/66/ЕК </vt:lpstr>
      <vt:lpstr>Директива о батеријама 2006/66/ЕК </vt:lpstr>
      <vt:lpstr>Директива о отпаду од електричне и електронске опреме (WEEE) 2012/19/ЕК</vt:lpstr>
      <vt:lpstr>Директива о отпаду од електричне и електронске опреме (WEEE) 2012/19/ЕК</vt:lpstr>
      <vt:lpstr>Директиве 2011/65/ЕК о ограничењу употребе одређених опасних супстанци у електричном и електронском отпаду ( RоHS II) </vt:lpstr>
      <vt:lpstr>Директива о отпадним возилима (ELVs) 2000/53/EК </vt:lpstr>
      <vt:lpstr>  Директива о отпадним возилима (ELVs) 2000/53/EК   Планови имплементације   </vt:lpstr>
      <vt:lpstr>Директива о отпадним возилима (ELVs) 2000/53/EК </vt:lpstr>
      <vt:lpstr> Прекогранично кретање отпада– Уредба (EК) број 1013/2006 о превозу отпада и Уредба (EК) број 1418/2007 </vt:lpstr>
      <vt:lpstr>Уредба EK о перзистентним органским загађујућим супстанцама (POPs) бр. 850/2004</vt:lpstr>
      <vt:lpstr>Уредба EK о перзистентним органским загађујућим супстанцама (POPs) бр. 850/2004</vt:lpstr>
      <vt:lpstr>Уредба EK о перзистентним органским загађујућим супстанцама (POPs) бр. 850/2004</vt:lpstr>
      <vt:lpstr>Директива Савета 96/59/EС од 16.09.1996. о одлагању полихлорованих бифенила и полихлорованих терфенила (PCB/PCT) са изменама и допунама (EC) 596/2009</vt:lpstr>
      <vt:lpstr>Директива Савета 96/59/EС од 16.09.1996. о одлагању полихлорованих бифенила и полихлорованих терфенила (PCB/PCT) са изменама и допунама (EC) 596/2009</vt:lpstr>
      <vt:lpstr>Директива Савета 96/59/EС од 16.09.1996. о одлагању полихлорованих бифенила и полихлорованих терфенила (PCB/PCT) са изменама и допунама (EC) 596/2009</vt:lpstr>
      <vt:lpstr>Директива Савета 96/59/EС од 16.09.1996. о одлагању полихлорованих бифенила и полихлорованих терфенила (PCB/PCT) са изменама и допунама (EC) 596/2009</vt:lpstr>
      <vt:lpstr>PowerPoint Presentation</vt:lpstr>
      <vt:lpstr>PowerPoint Presentation</vt:lpstr>
      <vt:lpstr>PowerPoint Presentation</vt:lpstr>
      <vt:lpstr>PowerPoint Presentation</vt:lpstr>
    </vt:vector>
  </TitlesOfParts>
  <Company>MERZ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Пост скрининг документ Поглавље 27, Животна средина и климатске промене</dc:title>
  <dc:creator>Sandra Sperlic</dc:creator>
  <cp:lastModifiedBy>Radmila</cp:lastModifiedBy>
  <cp:revision>88</cp:revision>
  <dcterms:created xsi:type="dcterms:W3CDTF">2015-07-13T09:26:37Z</dcterms:created>
  <dcterms:modified xsi:type="dcterms:W3CDTF">2015-07-22T04:18:39Z</dcterms:modified>
</cp:coreProperties>
</file>