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72" r:id="rId4"/>
    <p:sldId id="274" r:id="rId5"/>
    <p:sldId id="276" r:id="rId6"/>
    <p:sldId id="278" r:id="rId7"/>
    <p:sldId id="280" r:id="rId8"/>
    <p:sldId id="282" r:id="rId9"/>
    <p:sldId id="284" r:id="rId10"/>
    <p:sldId id="285" r:id="rId11"/>
    <p:sldId id="297" r:id="rId12"/>
    <p:sldId id="286" r:id="rId13"/>
    <p:sldId id="288" r:id="rId14"/>
    <p:sldId id="290" r:id="rId15"/>
    <p:sldId id="291" r:id="rId16"/>
    <p:sldId id="292" r:id="rId17"/>
    <p:sldId id="294" r:id="rId18"/>
    <p:sldId id="296" r:id="rId19"/>
    <p:sldId id="299" r:id="rId20"/>
    <p:sldId id="295" r:id="rId21"/>
  </p:sldIdLst>
  <p:sldSz cx="12192000" cy="6858000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20016" autoAdjust="0"/>
    <p:restoredTop sz="94660"/>
  </p:normalViewPr>
  <p:slideViewPr>
    <p:cSldViewPr snapToGrid="0">
      <p:cViewPr varScale="1">
        <p:scale>
          <a:sx n="75" d="100"/>
          <a:sy n="75" d="100"/>
        </p:scale>
        <p:origin x="-114" y="-4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x-non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934C-968D-436B-BB74-FF7DCD8DEDF2}" type="datetimeFigureOut">
              <a:rPr lang="x-none" smtClean="0"/>
              <a:pPr/>
              <a:t>7/19/2015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DC701-75E9-439C-8E50-56B4BC763BE9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="" xmlns:p14="http://schemas.microsoft.com/office/powerpoint/2010/main" val="2957034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934C-968D-436B-BB74-FF7DCD8DEDF2}" type="datetimeFigureOut">
              <a:rPr lang="x-none" smtClean="0"/>
              <a:pPr/>
              <a:t>7/19/2015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DC701-75E9-439C-8E50-56B4BC763BE9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="" xmlns:p14="http://schemas.microsoft.com/office/powerpoint/2010/main" val="3249188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934C-968D-436B-BB74-FF7DCD8DEDF2}" type="datetimeFigureOut">
              <a:rPr lang="x-none" smtClean="0"/>
              <a:pPr/>
              <a:t>7/19/2015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DC701-75E9-439C-8E50-56B4BC763BE9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="" xmlns:p14="http://schemas.microsoft.com/office/powerpoint/2010/main" val="782491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934C-968D-436B-BB74-FF7DCD8DEDF2}" type="datetimeFigureOut">
              <a:rPr lang="x-none" smtClean="0"/>
              <a:pPr/>
              <a:t>7/19/2015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DC701-75E9-439C-8E50-56B4BC763BE9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="" xmlns:p14="http://schemas.microsoft.com/office/powerpoint/2010/main" val="3122001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934C-968D-436B-BB74-FF7DCD8DEDF2}" type="datetimeFigureOut">
              <a:rPr lang="x-none" smtClean="0"/>
              <a:pPr/>
              <a:t>7/19/2015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DC701-75E9-439C-8E50-56B4BC763BE9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="" xmlns:p14="http://schemas.microsoft.com/office/powerpoint/2010/main" val="21722351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934C-968D-436B-BB74-FF7DCD8DEDF2}" type="datetimeFigureOut">
              <a:rPr lang="x-none" smtClean="0"/>
              <a:pPr/>
              <a:t>7/19/2015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DC701-75E9-439C-8E50-56B4BC763BE9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="" xmlns:p14="http://schemas.microsoft.com/office/powerpoint/2010/main" val="17174524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934C-968D-436B-BB74-FF7DCD8DEDF2}" type="datetimeFigureOut">
              <a:rPr lang="x-none" smtClean="0"/>
              <a:pPr/>
              <a:t>7/19/2015</a:t>
            </a:fld>
            <a:endParaRPr 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DC701-75E9-439C-8E50-56B4BC763BE9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="" xmlns:p14="http://schemas.microsoft.com/office/powerpoint/2010/main" val="39645010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934C-968D-436B-BB74-FF7DCD8DEDF2}" type="datetimeFigureOut">
              <a:rPr lang="x-none" smtClean="0"/>
              <a:pPr/>
              <a:t>7/19/2015</a:t>
            </a:fld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DC701-75E9-439C-8E50-56B4BC763BE9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="" xmlns:p14="http://schemas.microsoft.com/office/powerpoint/2010/main" val="3716466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934C-968D-436B-BB74-FF7DCD8DEDF2}" type="datetimeFigureOut">
              <a:rPr lang="x-none" smtClean="0"/>
              <a:pPr/>
              <a:t>7/19/2015</a:t>
            </a:fld>
            <a:endParaRPr 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DC701-75E9-439C-8E50-56B4BC763BE9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="" xmlns:p14="http://schemas.microsoft.com/office/powerpoint/2010/main" val="19332185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934C-968D-436B-BB74-FF7DCD8DEDF2}" type="datetimeFigureOut">
              <a:rPr lang="x-none" smtClean="0"/>
              <a:pPr/>
              <a:t>7/19/2015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DC701-75E9-439C-8E50-56B4BC763BE9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="" xmlns:p14="http://schemas.microsoft.com/office/powerpoint/2010/main" val="1111857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x-non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934C-968D-436B-BB74-FF7DCD8DEDF2}" type="datetimeFigureOut">
              <a:rPr lang="x-none" smtClean="0"/>
              <a:pPr/>
              <a:t>7/19/2015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DC701-75E9-439C-8E50-56B4BC763BE9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="" xmlns:p14="http://schemas.microsoft.com/office/powerpoint/2010/main" val="1827620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C5934C-968D-436B-BB74-FF7DCD8DEDF2}" type="datetimeFigureOut">
              <a:rPr lang="x-none" smtClean="0"/>
              <a:pPr/>
              <a:t>7/19/2015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2DC701-75E9-439C-8E50-56B4BC763BE9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="" xmlns:p14="http://schemas.microsoft.com/office/powerpoint/2010/main" val="1135935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97000" y="2006600"/>
            <a:ext cx="9271000" cy="2679700"/>
          </a:xfrm>
        </p:spPr>
        <p:txBody>
          <a:bodyPr>
            <a:normAutofit fontScale="90000"/>
          </a:bodyPr>
          <a:lstStyle/>
          <a:p>
            <a:r>
              <a:rPr lang="x-none" dirty="0" smtClean="0"/>
              <a:t/>
            </a:r>
            <a:br>
              <a:rPr lang="x-none" dirty="0" smtClean="0"/>
            </a:br>
            <a:r>
              <a:rPr lang="x-none" dirty="0"/>
              <a:t/>
            </a:r>
            <a:br>
              <a:rPr lang="x-none" dirty="0"/>
            </a:br>
            <a:r>
              <a:rPr lang="x-none" dirty="0" smtClean="0"/>
              <a:t/>
            </a:r>
            <a:br>
              <a:rPr lang="x-none" dirty="0" smtClean="0"/>
            </a:br>
            <a:r>
              <a:rPr lang="x-none" dirty="0"/>
              <a:t/>
            </a:r>
            <a:br>
              <a:rPr lang="x-none" dirty="0"/>
            </a:br>
            <a:r>
              <a:rPr lang="x-none" dirty="0" smtClean="0"/>
              <a:t/>
            </a:r>
            <a:br>
              <a:rPr lang="x-none" dirty="0" smtClean="0"/>
            </a:br>
            <a:r>
              <a:rPr lang="x-none" dirty="0" smtClean="0"/>
              <a:t/>
            </a:r>
            <a:br>
              <a:rPr lang="x-none" dirty="0" smtClean="0"/>
            </a:br>
            <a:r>
              <a:rPr lang="x-none" dirty="0"/>
              <a:t/>
            </a:r>
            <a:br>
              <a:rPr lang="x-none" dirty="0"/>
            </a:br>
            <a:r>
              <a:rPr lang="x-none" dirty="0" smtClean="0"/>
              <a:t/>
            </a:r>
            <a:br>
              <a:rPr lang="x-none" dirty="0" smtClean="0"/>
            </a:br>
            <a:r>
              <a:rPr lang="x-none" dirty="0"/>
              <a:t/>
            </a:r>
            <a:br>
              <a:rPr lang="x-none" dirty="0"/>
            </a:br>
            <a:r>
              <a:rPr lang="x-none" dirty="0" smtClean="0"/>
              <a:t/>
            </a:r>
            <a:br>
              <a:rPr lang="x-none" dirty="0" smtClean="0"/>
            </a:br>
            <a:r>
              <a:rPr lang="x-none" dirty="0"/>
              <a:t/>
            </a:r>
            <a:br>
              <a:rPr lang="x-none" dirty="0"/>
            </a:br>
            <a:r>
              <a:rPr lang="x-none" dirty="0" smtClean="0"/>
              <a:t/>
            </a:r>
            <a:br>
              <a:rPr lang="x-none" dirty="0" smtClean="0"/>
            </a:br>
            <a:r>
              <a:rPr lang="x-none" dirty="0"/>
              <a:t/>
            </a:r>
            <a:br>
              <a:rPr lang="x-none" dirty="0"/>
            </a:br>
            <a:r>
              <a:rPr lang="x-none" dirty="0" smtClean="0"/>
              <a:t/>
            </a:r>
            <a:br>
              <a:rPr lang="x-none" dirty="0" smtClean="0"/>
            </a:br>
            <a:r>
              <a:rPr lang="x-none" dirty="0" smtClean="0"/>
              <a:t/>
            </a:r>
            <a:br>
              <a:rPr lang="x-none" dirty="0" smtClean="0"/>
            </a:br>
            <a:r>
              <a:rPr lang="x-none" dirty="0"/>
              <a:t/>
            </a:r>
            <a:br>
              <a:rPr lang="x-none" dirty="0"/>
            </a:br>
            <a:r>
              <a:rPr lang="x-none" dirty="0" smtClean="0"/>
              <a:t/>
            </a:r>
            <a:br>
              <a:rPr lang="x-none" dirty="0" smtClean="0"/>
            </a:br>
            <a:r>
              <a:rPr lang="x-none" dirty="0"/>
              <a:t/>
            </a:r>
            <a:br>
              <a:rPr lang="x-none" dirty="0"/>
            </a:br>
            <a:r>
              <a:rPr lang="x-none" dirty="0" smtClean="0"/>
              <a:t/>
            </a:r>
            <a:br>
              <a:rPr lang="x-none" dirty="0" smtClean="0"/>
            </a:br>
            <a:r>
              <a:rPr lang="x-none" dirty="0"/>
              <a:t/>
            </a:r>
            <a:br>
              <a:rPr lang="x-none" dirty="0"/>
            </a:br>
            <a:r>
              <a:rPr lang="x-none" dirty="0" smtClean="0"/>
              <a:t/>
            </a:r>
            <a:br>
              <a:rPr lang="x-none" dirty="0" smtClean="0"/>
            </a:br>
            <a:r>
              <a:rPr lang="x-none" dirty="0"/>
              <a:t/>
            </a:r>
            <a:br>
              <a:rPr lang="x-none" dirty="0"/>
            </a:br>
            <a:r>
              <a:rPr lang="x-none" dirty="0" smtClean="0"/>
              <a:t/>
            </a:r>
            <a:br>
              <a:rPr lang="x-none" dirty="0" smtClean="0"/>
            </a:br>
            <a:r>
              <a:rPr lang="x-none" dirty="0"/>
              <a:t/>
            </a:r>
            <a:br>
              <a:rPr lang="x-none" dirty="0"/>
            </a:br>
            <a:r>
              <a:rPr lang="x-none" b="1" dirty="0" smtClean="0"/>
              <a:t>Пост скрининг документ</a:t>
            </a:r>
            <a:r>
              <a:rPr lang="x-none" dirty="0" smtClean="0"/>
              <a:t/>
            </a:r>
            <a:br>
              <a:rPr lang="x-none" dirty="0" smtClean="0"/>
            </a:br>
            <a:r>
              <a:rPr lang="x-none" dirty="0" smtClean="0"/>
              <a:t>Поглавље 27, Животна средина и климатске промене </a:t>
            </a:r>
            <a:endParaRPr lang="x-non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12900" y="5422900"/>
            <a:ext cx="9055100" cy="1079500"/>
          </a:xfrm>
        </p:spPr>
        <p:txBody>
          <a:bodyPr/>
          <a:lstStyle/>
          <a:p>
            <a:r>
              <a:rPr lang="x-none" dirty="0" smtClean="0">
                <a:latin typeface="+mj-lt"/>
              </a:rPr>
              <a:t>Београд</a:t>
            </a:r>
            <a:r>
              <a:rPr lang="x-none" smtClean="0">
                <a:latin typeface="+mj-lt"/>
              </a:rPr>
              <a:t>, </a:t>
            </a:r>
            <a:r>
              <a:rPr lang="en-GB" dirty="0" smtClean="0">
                <a:latin typeface="+mj-lt"/>
              </a:rPr>
              <a:t>20</a:t>
            </a:r>
            <a:r>
              <a:rPr lang="sr-Cyrl-CS" dirty="0" smtClean="0">
                <a:latin typeface="+mj-lt"/>
              </a:rPr>
              <a:t>.-22.</a:t>
            </a:r>
            <a:r>
              <a:rPr lang="en-GB" dirty="0" smtClean="0">
                <a:latin typeface="+mj-lt"/>
              </a:rPr>
              <a:t> </a:t>
            </a:r>
            <a:r>
              <a:rPr lang="x-none" dirty="0" smtClean="0">
                <a:latin typeface="+mj-lt"/>
              </a:rPr>
              <a:t>јул 2015</a:t>
            </a:r>
            <a:endParaRPr lang="x-none" dirty="0">
              <a:latin typeface="+mj-lt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9565" y="161131"/>
            <a:ext cx="912870" cy="122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885402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482601"/>
            <a:ext cx="9144000" cy="482599"/>
          </a:xfrm>
        </p:spPr>
        <p:txBody>
          <a:bodyPr>
            <a:normAutofit fontScale="90000"/>
          </a:bodyPr>
          <a:lstStyle/>
          <a:p>
            <a:r>
              <a:rPr lang="en-US" sz="2800" dirty="0"/>
              <a:t/>
            </a:r>
            <a:br>
              <a:rPr lang="en-US" sz="2800" dirty="0"/>
            </a:br>
            <a:r>
              <a:rPr lang="en-US" sz="2800" b="1" dirty="0" err="1"/>
              <a:t>План</a:t>
            </a:r>
            <a:r>
              <a:rPr lang="en-US" sz="2800" b="1" dirty="0"/>
              <a:t> </a:t>
            </a:r>
            <a:r>
              <a:rPr lang="en-US" sz="2800" b="1" dirty="0" err="1"/>
              <a:t>транспозиције</a:t>
            </a:r>
            <a:endParaRPr lang="x-none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3600" y="1498600"/>
            <a:ext cx="10604500" cy="4876800"/>
          </a:xfrm>
        </p:spPr>
        <p:txBody>
          <a:bodyPr>
            <a:normAutofit/>
          </a:bodyPr>
          <a:lstStyle/>
          <a:p>
            <a:pPr algn="just"/>
            <a:r>
              <a:rPr lang="en-US" b="1" dirty="0" err="1" smtClean="0">
                <a:latin typeface="+mj-lt"/>
              </a:rPr>
              <a:t>Потпуна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транспозиција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биће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постигнута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изменама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Кривичног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законика</a:t>
            </a:r>
            <a:r>
              <a:rPr lang="en-US" b="1" dirty="0" smtClean="0">
                <a:latin typeface="+mj-lt"/>
              </a:rPr>
              <a:t>.</a:t>
            </a:r>
          </a:p>
          <a:p>
            <a:pPr algn="just"/>
            <a:r>
              <a:rPr lang="en-US" dirty="0" smtClean="0">
                <a:latin typeface="+mj-lt"/>
              </a:rPr>
              <a:t> </a:t>
            </a:r>
          </a:p>
          <a:p>
            <a:pPr algn="just"/>
            <a:r>
              <a:rPr lang="en-US" b="1" dirty="0" err="1" smtClean="0">
                <a:latin typeface="+mj-lt"/>
              </a:rPr>
              <a:t>Краткорочни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план</a:t>
            </a:r>
            <a:r>
              <a:rPr lang="en-US" b="1" dirty="0" smtClean="0">
                <a:latin typeface="+mj-lt"/>
              </a:rPr>
              <a:t> (2015-2016)</a:t>
            </a:r>
            <a:endParaRPr lang="en-US" dirty="0" smtClean="0">
              <a:latin typeface="+mj-lt"/>
            </a:endParaRPr>
          </a:p>
          <a:p>
            <a:pPr algn="just"/>
            <a:r>
              <a:rPr lang="en-US" dirty="0" smtClean="0">
                <a:latin typeface="+mj-lt"/>
              </a:rPr>
              <a:t>У </a:t>
            </a:r>
            <a:r>
              <a:rPr lang="en-US" dirty="0" err="1" smtClean="0">
                <a:latin typeface="+mj-lt"/>
              </a:rPr>
              <a:t>четвртом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кварталу</a:t>
            </a:r>
            <a:r>
              <a:rPr lang="en-US" dirty="0" smtClean="0">
                <a:latin typeface="+mj-lt"/>
              </a:rPr>
              <a:t> 2015. </a:t>
            </a:r>
            <a:r>
              <a:rPr lang="en-US" dirty="0" err="1" smtClean="0">
                <a:latin typeface="+mj-lt"/>
              </a:rPr>
              <a:t>године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биће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формирана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нова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радна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група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за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потребе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измене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Кривичног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законика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Републике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Србије</a:t>
            </a:r>
            <a:r>
              <a:rPr lang="en-US" dirty="0" smtClean="0">
                <a:latin typeface="+mj-lt"/>
              </a:rPr>
              <a:t> у </a:t>
            </a:r>
            <a:r>
              <a:rPr lang="en-US" dirty="0" err="1" smtClean="0">
                <a:latin typeface="+mj-lt"/>
              </a:rPr>
              <a:t>складу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са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Истамбулском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конвенцијом</a:t>
            </a:r>
            <a:r>
              <a:rPr lang="en-US" dirty="0" smtClean="0">
                <a:latin typeface="+mj-lt"/>
              </a:rPr>
              <a:t> и </a:t>
            </a:r>
            <a:r>
              <a:rPr lang="en-US" dirty="0" err="1" smtClean="0">
                <a:latin typeface="+mj-lt"/>
              </a:rPr>
              <a:t>Директивом</a:t>
            </a:r>
            <a:r>
              <a:rPr lang="en-US" dirty="0" smtClean="0">
                <a:latin typeface="+mj-lt"/>
              </a:rPr>
              <a:t> 2008/99/EЗ.</a:t>
            </a:r>
          </a:p>
          <a:p>
            <a:pPr algn="just"/>
            <a:r>
              <a:rPr lang="en-US" dirty="0" smtClean="0">
                <a:latin typeface="+mj-lt"/>
              </a:rPr>
              <a:t> </a:t>
            </a:r>
          </a:p>
          <a:p>
            <a:pPr algn="just"/>
            <a:r>
              <a:rPr lang="en-US" b="1" dirty="0" err="1" smtClean="0">
                <a:latin typeface="+mj-lt"/>
              </a:rPr>
              <a:t>Средњерочни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план</a:t>
            </a:r>
            <a:r>
              <a:rPr lang="en-US" b="1" dirty="0" smtClean="0">
                <a:latin typeface="+mj-lt"/>
              </a:rPr>
              <a:t> (2017-2020)</a:t>
            </a:r>
            <a:endParaRPr lang="en-US" dirty="0" smtClean="0">
              <a:latin typeface="+mj-lt"/>
            </a:endParaRPr>
          </a:p>
          <a:p>
            <a:pPr algn="just"/>
            <a:r>
              <a:rPr lang="en-US" dirty="0" err="1" smtClean="0">
                <a:latin typeface="+mj-lt"/>
              </a:rPr>
              <a:t>Потпуна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транспозиција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се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очекује</a:t>
            </a:r>
            <a:r>
              <a:rPr lang="en-US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почетком</a:t>
            </a:r>
            <a:r>
              <a:rPr lang="en-US" b="1" dirty="0" smtClean="0">
                <a:latin typeface="+mj-lt"/>
              </a:rPr>
              <a:t> 2018. </a:t>
            </a:r>
            <a:r>
              <a:rPr lang="en-US" b="1" dirty="0" err="1" smtClean="0">
                <a:latin typeface="+mj-lt"/>
              </a:rPr>
              <a:t>године</a:t>
            </a:r>
            <a:r>
              <a:rPr lang="en-US" b="1" dirty="0" smtClean="0">
                <a:latin typeface="+mj-lt"/>
              </a:rPr>
              <a:t>. </a:t>
            </a:r>
            <a:r>
              <a:rPr lang="en-US" dirty="0" smtClean="0">
                <a:latin typeface="+mj-lt"/>
              </a:rPr>
              <a:t>Усвајање </a:t>
            </a:r>
            <a:r>
              <a:rPr lang="en-US" dirty="0" err="1" smtClean="0">
                <a:latin typeface="+mj-lt"/>
              </a:rPr>
              <a:t>измена</a:t>
            </a:r>
            <a:r>
              <a:rPr lang="en-US" dirty="0" smtClean="0">
                <a:latin typeface="+mj-lt"/>
              </a:rPr>
              <a:t> и </a:t>
            </a:r>
            <a:r>
              <a:rPr lang="en-US" dirty="0" err="1" smtClean="0">
                <a:latin typeface="+mj-lt"/>
              </a:rPr>
              <a:t>допуна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Кривичног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законика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Републике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Србије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ће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створити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основу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за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пуну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имплементацију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Директиве</a:t>
            </a:r>
            <a:r>
              <a:rPr lang="en-US" dirty="0" smtClean="0">
                <a:latin typeface="+mj-lt"/>
              </a:rPr>
              <a:t> 2008/99/EЗ.</a:t>
            </a:r>
          </a:p>
          <a:p>
            <a:endParaRPr lang="x-none" dirty="0"/>
          </a:p>
        </p:txBody>
      </p:sp>
    </p:spTree>
    <p:extLst>
      <p:ext uri="{BB962C8B-B14F-4D97-AF65-F5344CB8AC3E}">
        <p14:creationId xmlns="" xmlns:p14="http://schemas.microsoft.com/office/powerpoint/2010/main" val="836314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482601"/>
            <a:ext cx="9144000" cy="482599"/>
          </a:xfrm>
        </p:spPr>
        <p:txBody>
          <a:bodyPr>
            <a:normAutofit fontScale="90000"/>
          </a:bodyPr>
          <a:lstStyle/>
          <a:p>
            <a:r>
              <a:rPr lang="en-US" sz="2800" dirty="0"/>
              <a:t/>
            </a:r>
            <a:br>
              <a:rPr lang="en-US" sz="2800" dirty="0"/>
            </a:br>
            <a:endParaRPr lang="x-none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3600" y="292100"/>
            <a:ext cx="10604500" cy="6413500"/>
          </a:xfrm>
        </p:spPr>
        <p:txBody>
          <a:bodyPr>
            <a:normAutofit/>
          </a:bodyPr>
          <a:lstStyle/>
          <a:p>
            <a:pPr algn="just"/>
            <a:endParaRPr lang="x-none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508001" y="863601"/>
          <a:ext cx="10947398" cy="57056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17999"/>
                <a:gridCol w="1219200"/>
                <a:gridCol w="1155700"/>
                <a:gridCol w="1143000"/>
                <a:gridCol w="1168400"/>
                <a:gridCol w="1003300"/>
                <a:gridCol w="939799"/>
              </a:tblGrid>
              <a:tr h="469899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dirty="0">
                          <a:latin typeface="+mj-lt"/>
                          <a:ea typeface="Times New Roman"/>
                        </a:rPr>
                        <a:t>ХОРИЗОНТАЛНИ СЕКТОР</a:t>
                      </a:r>
                    </a:p>
                  </a:txBody>
                  <a:tcPr marL="68580" marR="68580" marT="0" marB="0"/>
                </a:tc>
                <a:tc gridSpan="6"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1057275" algn="l"/>
                        </a:tabLst>
                      </a:pPr>
                      <a:r>
                        <a:rPr lang="en-US" sz="1600" dirty="0" err="1">
                          <a:latin typeface="+mj-lt"/>
                          <a:ea typeface="Times New Roman"/>
                        </a:rPr>
                        <a:t>Рок</a:t>
                      </a:r>
                      <a:r>
                        <a:rPr lang="en-US" sz="1600" dirty="0">
                          <a:latin typeface="+mj-lt"/>
                          <a:ea typeface="Times New Roman"/>
                        </a:rPr>
                        <a:t> за </a:t>
                      </a:r>
                      <a:r>
                        <a:rPr lang="en-US" sz="1600" dirty="0" err="1">
                          <a:latin typeface="+mj-lt"/>
                          <a:ea typeface="Times New Roman"/>
                        </a:rPr>
                        <a:t>транспозицију</a:t>
                      </a:r>
                      <a:endParaRPr lang="en-US" sz="1600" dirty="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dirty="0">
                          <a:latin typeface="+mj-lt"/>
                          <a:ea typeface="Times New Roman"/>
                        </a:rPr>
                        <a:t>ЕУ </a:t>
                      </a:r>
                      <a:r>
                        <a:rPr lang="en-US" sz="1600" dirty="0" err="1">
                          <a:latin typeface="+mj-lt"/>
                          <a:ea typeface="Times New Roman"/>
                        </a:rPr>
                        <a:t>пропис</a:t>
                      </a:r>
                      <a:endParaRPr lang="en-US" sz="1600" dirty="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dirty="0">
                          <a:latin typeface="+mj-lt"/>
                          <a:ea typeface="Times New Roman"/>
                        </a:rPr>
                        <a:t>2015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latin typeface="+mj-lt"/>
                          <a:ea typeface="Times New Roman"/>
                        </a:rPr>
                        <a:t>2016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latin typeface="+mj-lt"/>
                          <a:ea typeface="Times New Roman"/>
                        </a:rPr>
                        <a:t>2017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latin typeface="+mj-lt"/>
                          <a:ea typeface="Times New Roman"/>
                        </a:rPr>
                        <a:t>2018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latin typeface="+mj-lt"/>
                          <a:ea typeface="Times New Roman"/>
                        </a:rPr>
                        <a:t>2019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dirty="0">
                          <a:latin typeface="+mj-lt"/>
                          <a:ea typeface="Times New Roman"/>
                        </a:rPr>
                        <a:t>2020</a:t>
                      </a:r>
                    </a:p>
                  </a:txBody>
                  <a:tcPr marL="68580" marR="68580" marT="0" marB="0"/>
                </a:tc>
              </a:tr>
              <a:tr h="687211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latin typeface="+mj-lt"/>
                          <a:ea typeface="Times New Roman"/>
                        </a:rPr>
                        <a:t>Процена</a:t>
                      </a:r>
                      <a:r>
                        <a:rPr lang="en-US" sz="1600" dirty="0">
                          <a:latin typeface="+mj-lt"/>
                          <a:ea typeface="Times New Roman"/>
                        </a:rPr>
                        <a:t> </a:t>
                      </a:r>
                      <a:r>
                        <a:rPr lang="en-US" sz="1600" dirty="0" err="1">
                          <a:latin typeface="+mj-lt"/>
                          <a:ea typeface="Times New Roman"/>
                        </a:rPr>
                        <a:t>утицаја</a:t>
                      </a:r>
                      <a:r>
                        <a:rPr lang="en-US" sz="1600" dirty="0">
                          <a:latin typeface="+mj-lt"/>
                          <a:ea typeface="Times New Roman"/>
                        </a:rPr>
                        <a:t> </a:t>
                      </a:r>
                      <a:r>
                        <a:rPr lang="en-US" sz="1600" dirty="0" err="1">
                          <a:latin typeface="+mj-lt"/>
                          <a:ea typeface="Times New Roman"/>
                        </a:rPr>
                        <a:t>на</a:t>
                      </a:r>
                      <a:r>
                        <a:rPr lang="en-US" sz="1600" dirty="0">
                          <a:latin typeface="+mj-lt"/>
                          <a:ea typeface="Times New Roman"/>
                        </a:rPr>
                        <a:t> </a:t>
                      </a:r>
                      <a:r>
                        <a:rPr lang="en-US" sz="1600" dirty="0" err="1">
                          <a:latin typeface="+mj-lt"/>
                          <a:ea typeface="Times New Roman"/>
                        </a:rPr>
                        <a:t>животну</a:t>
                      </a:r>
                      <a:r>
                        <a:rPr lang="en-US" sz="1600" dirty="0">
                          <a:latin typeface="+mj-lt"/>
                          <a:ea typeface="Times New Roman"/>
                        </a:rPr>
                        <a:t> </a:t>
                      </a:r>
                      <a:r>
                        <a:rPr lang="en-US" sz="1600" dirty="0" err="1">
                          <a:latin typeface="+mj-lt"/>
                          <a:ea typeface="Times New Roman"/>
                        </a:rPr>
                        <a:t>средину</a:t>
                      </a:r>
                      <a:r>
                        <a:rPr lang="en-US" sz="1600" dirty="0">
                          <a:latin typeface="+mj-lt"/>
                          <a:ea typeface="Times New Roman"/>
                        </a:rPr>
                        <a:t>: </a:t>
                      </a:r>
                      <a:r>
                        <a:rPr lang="en-US" sz="1600" dirty="0" err="1">
                          <a:latin typeface="+mj-lt"/>
                          <a:ea typeface="Times New Roman"/>
                        </a:rPr>
                        <a:t>Директива</a:t>
                      </a:r>
                      <a:r>
                        <a:rPr lang="en-US" sz="1600" dirty="0">
                          <a:latin typeface="+mj-lt"/>
                          <a:ea typeface="Times New Roman"/>
                        </a:rPr>
                        <a:t> 2011/92/EУ </a:t>
                      </a:r>
                      <a:r>
                        <a:rPr lang="en-US" sz="1600" dirty="0" err="1">
                          <a:latin typeface="+mj-lt"/>
                          <a:ea typeface="Times New Roman"/>
                        </a:rPr>
                        <a:t>са</a:t>
                      </a:r>
                      <a:r>
                        <a:rPr lang="en-US" sz="1600" dirty="0">
                          <a:latin typeface="+mj-lt"/>
                          <a:ea typeface="Times New Roman"/>
                        </a:rPr>
                        <a:t> </a:t>
                      </a:r>
                      <a:r>
                        <a:rPr lang="en-US" sz="1600" dirty="0" err="1">
                          <a:latin typeface="+mj-lt"/>
                          <a:ea typeface="Times New Roman"/>
                        </a:rPr>
                        <a:t>изменама</a:t>
                      </a:r>
                      <a:r>
                        <a:rPr lang="en-US" sz="1600" dirty="0">
                          <a:latin typeface="+mj-lt"/>
                          <a:ea typeface="Times New Roman"/>
                        </a:rPr>
                        <a:t> </a:t>
                      </a:r>
                      <a:r>
                        <a:rPr lang="en-US" sz="1600" dirty="0" err="1">
                          <a:latin typeface="+mj-lt"/>
                          <a:ea typeface="Times New Roman"/>
                        </a:rPr>
                        <a:t>из</a:t>
                      </a:r>
                      <a:r>
                        <a:rPr lang="en-US" sz="1600" dirty="0">
                          <a:latin typeface="+mj-lt"/>
                          <a:ea typeface="Times New Roman"/>
                        </a:rPr>
                        <a:t> </a:t>
                      </a:r>
                      <a:r>
                        <a:rPr lang="en-US" sz="1600" dirty="0" err="1">
                          <a:latin typeface="+mj-lt"/>
                          <a:ea typeface="Times New Roman"/>
                        </a:rPr>
                        <a:t>Директиве</a:t>
                      </a:r>
                      <a:r>
                        <a:rPr lang="en-US" sz="1600" dirty="0">
                          <a:latin typeface="+mj-lt"/>
                          <a:ea typeface="Times New Roman"/>
                        </a:rPr>
                        <a:t> 2014/52/EЗ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600" dirty="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600" dirty="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600" dirty="0" smtClean="0">
                        <a:latin typeface="+mj-lt"/>
                        <a:ea typeface="Times New Roman"/>
                      </a:endParaRPr>
                    </a:p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600" dirty="0">
                        <a:solidFill>
                          <a:srgbClr val="FF0000"/>
                        </a:solidFill>
                        <a:latin typeface="+mj-lt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600" dirty="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60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60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687211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latin typeface="+mj-lt"/>
                          <a:ea typeface="Times New Roman"/>
                        </a:rPr>
                        <a:t>Стратешка</a:t>
                      </a:r>
                      <a:r>
                        <a:rPr lang="en-US" sz="1600" dirty="0">
                          <a:latin typeface="+mj-lt"/>
                          <a:ea typeface="Times New Roman"/>
                        </a:rPr>
                        <a:t> </a:t>
                      </a:r>
                      <a:r>
                        <a:rPr lang="en-US" sz="1600" dirty="0" err="1">
                          <a:latin typeface="+mj-lt"/>
                          <a:ea typeface="Times New Roman"/>
                        </a:rPr>
                        <a:t>процена</a:t>
                      </a:r>
                      <a:r>
                        <a:rPr lang="en-US" sz="1600" dirty="0">
                          <a:latin typeface="+mj-lt"/>
                          <a:ea typeface="Times New Roman"/>
                        </a:rPr>
                        <a:t> </a:t>
                      </a:r>
                      <a:r>
                        <a:rPr lang="en-US" sz="1600" dirty="0" err="1">
                          <a:latin typeface="+mj-lt"/>
                          <a:ea typeface="Times New Roman"/>
                        </a:rPr>
                        <a:t>утицаја</a:t>
                      </a:r>
                      <a:r>
                        <a:rPr lang="en-US" sz="1600" dirty="0">
                          <a:latin typeface="+mj-lt"/>
                          <a:ea typeface="Times New Roman"/>
                        </a:rPr>
                        <a:t> </a:t>
                      </a:r>
                      <a:r>
                        <a:rPr lang="en-US" sz="1600" dirty="0" err="1">
                          <a:latin typeface="+mj-lt"/>
                          <a:ea typeface="Times New Roman"/>
                        </a:rPr>
                        <a:t>на</a:t>
                      </a:r>
                      <a:r>
                        <a:rPr lang="en-US" sz="1600" dirty="0">
                          <a:latin typeface="+mj-lt"/>
                          <a:ea typeface="Times New Roman"/>
                        </a:rPr>
                        <a:t> </a:t>
                      </a:r>
                      <a:r>
                        <a:rPr lang="en-US" sz="1600" dirty="0" err="1">
                          <a:latin typeface="+mj-lt"/>
                          <a:ea typeface="Times New Roman"/>
                        </a:rPr>
                        <a:t>животну</a:t>
                      </a:r>
                      <a:r>
                        <a:rPr lang="en-US" sz="1600" dirty="0">
                          <a:latin typeface="+mj-lt"/>
                          <a:ea typeface="Times New Roman"/>
                        </a:rPr>
                        <a:t> </a:t>
                      </a:r>
                      <a:r>
                        <a:rPr lang="en-US" sz="1600" dirty="0" err="1">
                          <a:latin typeface="+mj-lt"/>
                          <a:ea typeface="Times New Roman"/>
                        </a:rPr>
                        <a:t>средину</a:t>
                      </a:r>
                      <a:r>
                        <a:rPr lang="en-US" sz="1600" dirty="0">
                          <a:latin typeface="+mj-lt"/>
                          <a:ea typeface="Times New Roman"/>
                        </a:rPr>
                        <a:t>: </a:t>
                      </a:r>
                      <a:r>
                        <a:rPr lang="en-US" sz="1600" dirty="0" err="1">
                          <a:latin typeface="+mj-lt"/>
                          <a:ea typeface="Times New Roman"/>
                        </a:rPr>
                        <a:t>Директива</a:t>
                      </a:r>
                      <a:r>
                        <a:rPr lang="en-US" sz="1600" dirty="0">
                          <a:latin typeface="+mj-lt"/>
                          <a:ea typeface="Times New Roman"/>
                        </a:rPr>
                        <a:t> 2001/42/EЗ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60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60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60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600" dirty="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60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60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687211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latin typeface="+mj-lt"/>
                          <a:ea typeface="Times New Roman"/>
                        </a:rPr>
                        <a:t>Јавни</a:t>
                      </a:r>
                      <a:r>
                        <a:rPr lang="en-US" sz="1600" dirty="0">
                          <a:latin typeface="+mj-lt"/>
                          <a:ea typeface="Times New Roman"/>
                        </a:rPr>
                        <a:t> </a:t>
                      </a:r>
                      <a:r>
                        <a:rPr lang="en-US" sz="1600" dirty="0" err="1">
                          <a:latin typeface="+mj-lt"/>
                          <a:ea typeface="Times New Roman"/>
                        </a:rPr>
                        <a:t>приступ</a:t>
                      </a:r>
                      <a:r>
                        <a:rPr lang="en-US" sz="1600" dirty="0">
                          <a:latin typeface="+mj-lt"/>
                          <a:ea typeface="Times New Roman"/>
                        </a:rPr>
                        <a:t> </a:t>
                      </a:r>
                      <a:r>
                        <a:rPr lang="en-US" sz="1600" dirty="0" err="1">
                          <a:latin typeface="+mj-lt"/>
                          <a:ea typeface="Times New Roman"/>
                        </a:rPr>
                        <a:t>информацијама</a:t>
                      </a:r>
                      <a:r>
                        <a:rPr lang="en-US" sz="1600" dirty="0">
                          <a:latin typeface="+mj-lt"/>
                          <a:ea typeface="Times New Roman"/>
                        </a:rPr>
                        <a:t> о </a:t>
                      </a:r>
                      <a:r>
                        <a:rPr lang="en-US" sz="1600" dirty="0" err="1">
                          <a:latin typeface="+mj-lt"/>
                          <a:ea typeface="Times New Roman"/>
                        </a:rPr>
                        <a:t>животној</a:t>
                      </a:r>
                      <a:r>
                        <a:rPr lang="en-US" sz="1600" dirty="0">
                          <a:latin typeface="+mj-lt"/>
                          <a:ea typeface="Times New Roman"/>
                        </a:rPr>
                        <a:t> </a:t>
                      </a:r>
                      <a:r>
                        <a:rPr lang="en-US" sz="1600" dirty="0" err="1">
                          <a:latin typeface="+mj-lt"/>
                          <a:ea typeface="Times New Roman"/>
                        </a:rPr>
                        <a:t>средини</a:t>
                      </a:r>
                      <a:r>
                        <a:rPr lang="en-US" sz="1600" dirty="0">
                          <a:latin typeface="+mj-lt"/>
                          <a:ea typeface="Times New Roman"/>
                        </a:rPr>
                        <a:t>: </a:t>
                      </a:r>
                      <a:r>
                        <a:rPr lang="en-US" sz="1600" dirty="0" err="1">
                          <a:latin typeface="+mj-lt"/>
                          <a:ea typeface="Times New Roman"/>
                        </a:rPr>
                        <a:t>Директива</a:t>
                      </a:r>
                      <a:r>
                        <a:rPr lang="en-US" sz="1600" dirty="0">
                          <a:latin typeface="+mj-lt"/>
                          <a:ea typeface="Times New Roman"/>
                        </a:rPr>
                        <a:t> 2003/4/EЗ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60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600" dirty="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60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60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60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60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687211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latin typeface="+mj-lt"/>
                          <a:ea typeface="Times New Roman"/>
                        </a:rPr>
                        <a:t>Учешће</a:t>
                      </a:r>
                      <a:r>
                        <a:rPr lang="en-US" sz="1600" dirty="0">
                          <a:latin typeface="+mj-lt"/>
                          <a:ea typeface="Times New Roman"/>
                        </a:rPr>
                        <a:t> </a:t>
                      </a:r>
                      <a:r>
                        <a:rPr lang="en-US" sz="1600" dirty="0" err="1">
                          <a:latin typeface="+mj-lt"/>
                          <a:ea typeface="Times New Roman"/>
                        </a:rPr>
                        <a:t>јавности</a:t>
                      </a:r>
                      <a:r>
                        <a:rPr lang="en-US" sz="1600" dirty="0">
                          <a:latin typeface="+mj-lt"/>
                          <a:ea typeface="Times New Roman"/>
                        </a:rPr>
                        <a:t>: </a:t>
                      </a:r>
                      <a:r>
                        <a:rPr lang="en-US" sz="1600" dirty="0" err="1">
                          <a:latin typeface="+mj-lt"/>
                          <a:ea typeface="Times New Roman"/>
                        </a:rPr>
                        <a:t>Директива</a:t>
                      </a:r>
                      <a:r>
                        <a:rPr lang="en-US" sz="1600" dirty="0">
                          <a:latin typeface="+mj-lt"/>
                          <a:ea typeface="Times New Roman"/>
                        </a:rPr>
                        <a:t> 2003/35/EЗ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600" dirty="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600" dirty="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600" dirty="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600" dirty="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60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60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687211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latin typeface="+mj-lt"/>
                          <a:ea typeface="Times New Roman"/>
                        </a:rPr>
                        <a:t>Одговорност</a:t>
                      </a:r>
                      <a:r>
                        <a:rPr lang="en-US" sz="1600" dirty="0">
                          <a:latin typeface="+mj-lt"/>
                          <a:ea typeface="Times New Roman"/>
                        </a:rPr>
                        <a:t> за </a:t>
                      </a:r>
                      <a:r>
                        <a:rPr lang="en-US" sz="1600" dirty="0" err="1">
                          <a:latin typeface="+mj-lt"/>
                          <a:ea typeface="Times New Roman"/>
                        </a:rPr>
                        <a:t>штету</a:t>
                      </a:r>
                      <a:r>
                        <a:rPr lang="en-US" sz="1600" dirty="0">
                          <a:latin typeface="+mj-lt"/>
                          <a:ea typeface="Times New Roman"/>
                        </a:rPr>
                        <a:t> </a:t>
                      </a:r>
                      <a:r>
                        <a:rPr lang="en-US" sz="1600" dirty="0" err="1">
                          <a:latin typeface="+mj-lt"/>
                          <a:ea typeface="Times New Roman"/>
                        </a:rPr>
                        <a:t>према</a:t>
                      </a:r>
                      <a:r>
                        <a:rPr lang="en-US" sz="1600" dirty="0">
                          <a:latin typeface="+mj-lt"/>
                          <a:ea typeface="Times New Roman"/>
                        </a:rPr>
                        <a:t> </a:t>
                      </a:r>
                      <a:r>
                        <a:rPr lang="en-US" sz="1600" dirty="0" err="1">
                          <a:latin typeface="+mj-lt"/>
                          <a:ea typeface="Times New Roman"/>
                        </a:rPr>
                        <a:t>животној</a:t>
                      </a:r>
                      <a:r>
                        <a:rPr lang="en-US" sz="1600" dirty="0">
                          <a:latin typeface="+mj-lt"/>
                          <a:ea typeface="Times New Roman"/>
                        </a:rPr>
                        <a:t> </a:t>
                      </a:r>
                      <a:r>
                        <a:rPr lang="en-US" sz="1600" dirty="0" err="1">
                          <a:latin typeface="+mj-lt"/>
                          <a:ea typeface="Times New Roman"/>
                        </a:rPr>
                        <a:t>средини</a:t>
                      </a:r>
                      <a:r>
                        <a:rPr lang="en-US" sz="1600" dirty="0">
                          <a:latin typeface="+mj-lt"/>
                          <a:ea typeface="Times New Roman"/>
                        </a:rPr>
                        <a:t>: </a:t>
                      </a:r>
                      <a:r>
                        <a:rPr lang="en-US" sz="1600" dirty="0" err="1">
                          <a:latin typeface="+mj-lt"/>
                          <a:ea typeface="Times New Roman"/>
                        </a:rPr>
                        <a:t>Директива</a:t>
                      </a:r>
                      <a:r>
                        <a:rPr lang="en-US" sz="1600" dirty="0">
                          <a:latin typeface="+mj-lt"/>
                          <a:ea typeface="Times New Roman"/>
                        </a:rPr>
                        <a:t> 2004/35/CE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60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60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600" dirty="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60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60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60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687211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latin typeface="+mj-lt"/>
                          <a:ea typeface="Times New Roman"/>
                        </a:rPr>
                        <a:t>Директива</a:t>
                      </a:r>
                      <a:r>
                        <a:rPr lang="en-US" sz="1600" dirty="0">
                          <a:latin typeface="+mj-lt"/>
                          <a:ea typeface="Times New Roman"/>
                        </a:rPr>
                        <a:t> у </a:t>
                      </a:r>
                      <a:r>
                        <a:rPr lang="en-US" sz="1600" dirty="0" err="1">
                          <a:latin typeface="+mj-lt"/>
                          <a:ea typeface="Times New Roman"/>
                        </a:rPr>
                        <a:t>вези</a:t>
                      </a:r>
                      <a:r>
                        <a:rPr lang="en-US" sz="1600" dirty="0">
                          <a:latin typeface="+mj-lt"/>
                          <a:ea typeface="Times New Roman"/>
                        </a:rPr>
                        <a:t> </a:t>
                      </a:r>
                      <a:r>
                        <a:rPr lang="en-US" sz="1600" dirty="0" err="1">
                          <a:latin typeface="+mj-lt"/>
                          <a:ea typeface="Times New Roman"/>
                        </a:rPr>
                        <a:t>са</a:t>
                      </a:r>
                      <a:r>
                        <a:rPr lang="en-US" sz="1600" dirty="0">
                          <a:latin typeface="+mj-lt"/>
                          <a:ea typeface="Times New Roman"/>
                        </a:rPr>
                        <a:t> </a:t>
                      </a:r>
                      <a:r>
                        <a:rPr lang="en-US" sz="1600" dirty="0" err="1">
                          <a:latin typeface="+mj-lt"/>
                          <a:ea typeface="Times New Roman"/>
                        </a:rPr>
                        <a:t>еколошким</a:t>
                      </a:r>
                      <a:r>
                        <a:rPr lang="en-US" sz="1600" dirty="0">
                          <a:latin typeface="+mj-lt"/>
                          <a:ea typeface="Times New Roman"/>
                        </a:rPr>
                        <a:t> </a:t>
                      </a:r>
                      <a:r>
                        <a:rPr lang="en-US" sz="1600" dirty="0" err="1">
                          <a:latin typeface="+mj-lt"/>
                          <a:ea typeface="Times New Roman"/>
                        </a:rPr>
                        <a:t>криминалом</a:t>
                      </a:r>
                      <a:r>
                        <a:rPr lang="en-US" sz="1600" dirty="0">
                          <a:latin typeface="+mj-lt"/>
                          <a:ea typeface="Times New Roman"/>
                        </a:rPr>
                        <a:t>: </a:t>
                      </a:r>
                      <a:r>
                        <a:rPr lang="en-US" sz="1600" dirty="0" err="1">
                          <a:latin typeface="+mj-lt"/>
                          <a:ea typeface="Times New Roman"/>
                        </a:rPr>
                        <a:t>Директива</a:t>
                      </a:r>
                      <a:r>
                        <a:rPr lang="en-US" sz="1600" dirty="0">
                          <a:latin typeface="+mj-lt"/>
                          <a:ea typeface="Times New Roman"/>
                        </a:rPr>
                        <a:t> 2008/99/EЗ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60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60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60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600" dirty="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60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60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687211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latin typeface="+mj-lt"/>
                          <a:ea typeface="Times New Roman"/>
                        </a:rPr>
                        <a:t>Директива</a:t>
                      </a:r>
                      <a:r>
                        <a:rPr lang="en-US" sz="1600" dirty="0">
                          <a:latin typeface="+mj-lt"/>
                          <a:ea typeface="Times New Roman"/>
                        </a:rPr>
                        <a:t> „INSPIRE“ 2007/2/EЗ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600" dirty="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600" dirty="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600" dirty="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600" dirty="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600" dirty="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600" dirty="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836314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406400"/>
            <a:ext cx="9144000" cy="1892300"/>
          </a:xfrm>
        </p:spPr>
        <p:txBody>
          <a:bodyPr>
            <a:normAutofit fontScale="90000"/>
          </a:bodyPr>
          <a:lstStyle/>
          <a:p>
            <a:pPr lvl="0"/>
            <a:r>
              <a:rPr lang="sr-Cyrl-CS" sz="3100" b="1" dirty="0" smtClean="0"/>
              <a:t>СТАТУС </a:t>
            </a:r>
            <a:r>
              <a:rPr lang="en-US" sz="3100" b="1" dirty="0" smtClean="0"/>
              <a:t>ИМПЛЕМЕНТАЦИЈЕ</a:t>
            </a:r>
            <a:r>
              <a:rPr lang="sr-Cyrl-CS" sz="2800" dirty="0" smtClean="0"/>
              <a:t/>
            </a:r>
            <a:br>
              <a:rPr lang="sr-Cyrl-CS" sz="2800" dirty="0" smtClean="0"/>
            </a:br>
            <a:r>
              <a:rPr lang="sr-Cyrl-CS" sz="2800" dirty="0" smtClean="0"/>
              <a:t/>
            </a:r>
            <a:br>
              <a:rPr lang="sr-Cyrl-CS" sz="2800" dirty="0" smtClean="0"/>
            </a:br>
            <a:r>
              <a:rPr lang="sr-Cyrl-CS" sz="2800" b="1" dirty="0" smtClean="0"/>
              <a:t>1.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Процена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утицаја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на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животну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средину</a:t>
            </a:r>
            <a:r>
              <a:rPr lang="en-US" sz="2800" b="1" dirty="0" smtClean="0"/>
              <a:t>: </a:t>
            </a:r>
            <a:r>
              <a:rPr lang="en-US" sz="2800" b="1" dirty="0" err="1" smtClean="0"/>
              <a:t>Директива</a:t>
            </a:r>
            <a:r>
              <a:rPr lang="en-US" sz="2800" b="1" dirty="0" smtClean="0"/>
              <a:t> 2011/92/EУ </a:t>
            </a:r>
            <a:r>
              <a:rPr lang="en-US" sz="2800" b="1" dirty="0" err="1" smtClean="0"/>
              <a:t>са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изменама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из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Директиве</a:t>
            </a:r>
            <a:r>
              <a:rPr lang="en-US" sz="2800" b="1" dirty="0" smtClean="0"/>
              <a:t> 2014/52/EЗ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x-none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5300" y="2197100"/>
            <a:ext cx="11239500" cy="4457700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dirty="0" err="1" smtClean="0">
                <a:latin typeface="+mj-lt"/>
              </a:rPr>
              <a:t>Поступак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процене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утицаја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на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животну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средину</a:t>
            </a:r>
            <a:r>
              <a:rPr lang="en-US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примењује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се</a:t>
            </a:r>
            <a:r>
              <a:rPr lang="en-US" b="1" dirty="0" smtClean="0">
                <a:latin typeface="+mj-lt"/>
              </a:rPr>
              <a:t> у </a:t>
            </a:r>
            <a:r>
              <a:rPr lang="en-US" b="1" dirty="0" err="1" smtClean="0">
                <a:latin typeface="+mj-lt"/>
              </a:rPr>
              <a:t>Републици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Србији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од</a:t>
            </a:r>
            <a:r>
              <a:rPr lang="en-US" b="1" dirty="0" smtClean="0">
                <a:latin typeface="+mj-lt"/>
              </a:rPr>
              <a:t> 2004. </a:t>
            </a:r>
            <a:r>
              <a:rPr lang="en-US" b="1" dirty="0" err="1" smtClean="0">
                <a:latin typeface="+mj-lt"/>
              </a:rPr>
              <a:t>године</a:t>
            </a:r>
            <a:r>
              <a:rPr lang="en-US" b="1" dirty="0" smtClean="0">
                <a:latin typeface="+mj-lt"/>
              </a:rPr>
              <a:t>. </a:t>
            </a:r>
            <a:endParaRPr lang="x-none" b="1" dirty="0" smtClean="0">
              <a:latin typeface="+mj-lt"/>
            </a:endParaRPr>
          </a:p>
          <a:p>
            <a:pPr algn="just"/>
            <a:r>
              <a:rPr lang="x-none" b="1" dirty="0" smtClean="0">
                <a:latin typeface="+mj-lt"/>
              </a:rPr>
              <a:t>Планиране </a:t>
            </a:r>
            <a:r>
              <a:rPr lang="en-US" b="1" dirty="0" smtClean="0">
                <a:latin typeface="+mj-lt"/>
              </a:rPr>
              <a:t> </a:t>
            </a:r>
            <a:r>
              <a:rPr lang="x-none" b="1" dirty="0" smtClean="0">
                <a:latin typeface="+mj-lt"/>
              </a:rPr>
              <a:t>краткорочне </a:t>
            </a:r>
            <a:r>
              <a:rPr lang="en-US" b="1" dirty="0" smtClean="0">
                <a:latin typeface="+mj-lt"/>
              </a:rPr>
              <a:t>активности (2015-2016)</a:t>
            </a:r>
            <a:r>
              <a:rPr lang="x-none" b="1" dirty="0" smtClean="0">
                <a:latin typeface="+mj-lt"/>
              </a:rPr>
              <a:t> </a:t>
            </a:r>
            <a:r>
              <a:rPr lang="x-none" b="1" smtClean="0">
                <a:latin typeface="+mj-lt"/>
              </a:rPr>
              <a:t>и </a:t>
            </a:r>
            <a:r>
              <a:rPr lang="sr-Cyrl-CS" b="1" dirty="0" smtClean="0">
                <a:latin typeface="+mj-lt"/>
              </a:rPr>
              <a:t>средњорочне</a:t>
            </a:r>
            <a:r>
              <a:rPr lang="x-none" b="1" smtClean="0">
                <a:latin typeface="+mj-lt"/>
              </a:rPr>
              <a:t> </a:t>
            </a:r>
            <a:r>
              <a:rPr lang="x-none" b="1" dirty="0" smtClean="0">
                <a:latin typeface="+mj-lt"/>
              </a:rPr>
              <a:t>активности (2017.-2020</a:t>
            </a:r>
            <a:r>
              <a:rPr lang="x-none" b="1" smtClean="0">
                <a:latin typeface="+mj-lt"/>
              </a:rPr>
              <a:t>.) </a:t>
            </a:r>
            <a:endParaRPr lang="en-US" b="1" dirty="0" smtClean="0">
              <a:latin typeface="+mj-lt"/>
            </a:endParaRPr>
          </a:p>
          <a:p>
            <a:pPr algn="just"/>
            <a:r>
              <a:rPr lang="x-none" b="1" smtClean="0">
                <a:latin typeface="+mj-lt"/>
              </a:rPr>
              <a:t>-</a:t>
            </a:r>
            <a:r>
              <a:rPr lang="en-US" dirty="0" err="1" smtClean="0">
                <a:latin typeface="+mj-lt"/>
              </a:rPr>
              <a:t>Обука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представника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правосудног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система</a:t>
            </a:r>
            <a:r>
              <a:rPr lang="en-US" dirty="0" smtClean="0">
                <a:latin typeface="+mj-lt"/>
              </a:rPr>
              <a:t> у </a:t>
            </a:r>
            <a:r>
              <a:rPr lang="en-US" dirty="0" err="1" smtClean="0">
                <a:latin typeface="+mj-lt"/>
              </a:rPr>
              <a:t>вези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са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правом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на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правну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заштиту</a:t>
            </a:r>
            <a:r>
              <a:rPr lang="en-US" dirty="0" smtClean="0">
                <a:latin typeface="+mj-lt"/>
              </a:rPr>
              <a:t> у </a:t>
            </a:r>
            <a:r>
              <a:rPr lang="en-US" dirty="0" err="1" smtClean="0">
                <a:latin typeface="+mj-lt"/>
              </a:rPr>
              <a:t>вези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са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питањима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животне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средине</a:t>
            </a:r>
            <a:r>
              <a:rPr lang="en-US" dirty="0" smtClean="0">
                <a:latin typeface="+mj-lt"/>
              </a:rPr>
              <a:t> </a:t>
            </a:r>
            <a:endParaRPr lang="x-none" dirty="0" smtClean="0">
              <a:latin typeface="+mj-lt"/>
            </a:endParaRPr>
          </a:p>
          <a:p>
            <a:pPr lvl="0" algn="just"/>
            <a:r>
              <a:rPr lang="x-none" smtClean="0">
                <a:latin typeface="+mj-lt"/>
              </a:rPr>
              <a:t>-</a:t>
            </a:r>
            <a:r>
              <a:rPr lang="en-US" dirty="0" smtClean="0">
                <a:latin typeface="+mj-lt"/>
              </a:rPr>
              <a:t>“</a:t>
            </a:r>
            <a:r>
              <a:rPr lang="en-US" dirty="0" err="1" smtClean="0">
                <a:latin typeface="+mj-lt"/>
              </a:rPr>
              <a:t>Oбука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инструктора</a:t>
            </a:r>
            <a:r>
              <a:rPr lang="en-US" dirty="0" smtClean="0">
                <a:latin typeface="+mj-lt"/>
              </a:rPr>
              <a:t>” </a:t>
            </a:r>
            <a:r>
              <a:rPr lang="sr-Cyrl-CS" dirty="0" smtClean="0">
                <a:latin typeface="+mj-lt"/>
              </a:rPr>
              <a:t>-</a:t>
            </a:r>
            <a:r>
              <a:rPr lang="en-US" dirty="0" smtClean="0">
                <a:latin typeface="+mj-lt"/>
              </a:rPr>
              <a:t> у </a:t>
            </a:r>
            <a:r>
              <a:rPr lang="en-US" dirty="0" err="1" smtClean="0">
                <a:latin typeface="+mj-lt"/>
              </a:rPr>
              <a:t>оквиру</a:t>
            </a:r>
            <a:r>
              <a:rPr lang="en-US" dirty="0" smtClean="0">
                <a:latin typeface="+mj-lt"/>
              </a:rPr>
              <a:t> „ECRAN“ </a:t>
            </a:r>
            <a:r>
              <a:rPr lang="en-US" dirty="0" err="1" smtClean="0">
                <a:latin typeface="+mj-lt"/>
              </a:rPr>
              <a:t>пројекта</a:t>
            </a:r>
            <a:r>
              <a:rPr lang="en-US" dirty="0" smtClean="0">
                <a:latin typeface="+mj-lt"/>
              </a:rPr>
              <a:t> </a:t>
            </a:r>
            <a:endParaRPr lang="x-none" dirty="0" smtClean="0">
              <a:latin typeface="+mj-lt"/>
            </a:endParaRPr>
          </a:p>
          <a:p>
            <a:pPr lvl="0" algn="just"/>
            <a:r>
              <a:rPr lang="x-none" smtClean="0">
                <a:latin typeface="+mj-lt"/>
              </a:rPr>
              <a:t>- </a:t>
            </a:r>
            <a:r>
              <a:rPr lang="en-US" dirty="0" err="1" smtClean="0">
                <a:latin typeface="+mj-lt"/>
              </a:rPr>
              <a:t>Oбука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државних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службеника</a:t>
            </a:r>
            <a:r>
              <a:rPr lang="en-US" dirty="0" smtClean="0">
                <a:latin typeface="+mj-lt"/>
              </a:rPr>
              <a:t>, </a:t>
            </a:r>
            <a:r>
              <a:rPr lang="en-US" dirty="0" err="1" smtClean="0">
                <a:latin typeface="+mj-lt"/>
              </a:rPr>
              <a:t>на</a:t>
            </a:r>
            <a:r>
              <a:rPr lang="en-US" dirty="0" smtClean="0">
                <a:latin typeface="+mj-lt"/>
              </a:rPr>
              <a:t> </a:t>
            </a:r>
            <a:r>
              <a:rPr lang="sr-Cyrl-CS" dirty="0" smtClean="0">
                <a:latin typeface="+mj-lt"/>
              </a:rPr>
              <a:t>националном, </a:t>
            </a:r>
            <a:r>
              <a:rPr lang="en-US" dirty="0" err="1" smtClean="0">
                <a:latin typeface="+mj-lt"/>
              </a:rPr>
              <a:t>покрајинском</a:t>
            </a:r>
            <a:r>
              <a:rPr lang="en-US" dirty="0" smtClean="0">
                <a:latin typeface="+mj-lt"/>
              </a:rPr>
              <a:t> </a:t>
            </a:r>
            <a:r>
              <a:rPr lang="en-US" dirty="0" smtClean="0">
                <a:latin typeface="+mj-lt"/>
              </a:rPr>
              <a:t>и </a:t>
            </a:r>
            <a:r>
              <a:rPr lang="en-US" dirty="0" err="1" smtClean="0">
                <a:latin typeface="+mj-lt"/>
              </a:rPr>
              <a:t>локалном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нивоу</a:t>
            </a:r>
            <a:endParaRPr lang="x-none" dirty="0" smtClean="0">
              <a:latin typeface="+mj-lt"/>
            </a:endParaRPr>
          </a:p>
          <a:p>
            <a:pPr lvl="0" algn="just"/>
            <a:r>
              <a:rPr lang="x-none" dirty="0" smtClean="0">
                <a:latin typeface="+mj-lt"/>
              </a:rPr>
              <a:t>-</a:t>
            </a:r>
            <a:r>
              <a:rPr lang="en-US" dirty="0" smtClean="0">
                <a:latin typeface="+mj-lt"/>
              </a:rPr>
              <a:t> </a:t>
            </a:r>
            <a:r>
              <a:rPr lang="x-none" dirty="0" smtClean="0">
                <a:latin typeface="+mj-lt"/>
              </a:rPr>
              <a:t>У</a:t>
            </a:r>
            <a:r>
              <a:rPr lang="en-US" dirty="0" err="1" smtClean="0">
                <a:latin typeface="+mj-lt"/>
              </a:rPr>
              <a:t>напре</a:t>
            </a:r>
            <a:r>
              <a:rPr lang="x-none" dirty="0" smtClean="0">
                <a:latin typeface="+mj-lt"/>
              </a:rPr>
              <a:t>ђење </a:t>
            </a:r>
            <a:r>
              <a:rPr lang="en-US" dirty="0" err="1" smtClean="0">
                <a:latin typeface="+mj-lt"/>
              </a:rPr>
              <a:t>пружањ</a:t>
            </a:r>
            <a:r>
              <a:rPr lang="x-none" dirty="0" smtClean="0">
                <a:latin typeface="+mj-lt"/>
              </a:rPr>
              <a:t>а</a:t>
            </a:r>
            <a:r>
              <a:rPr lang="en-US" dirty="0" smtClean="0">
                <a:latin typeface="+mj-lt"/>
              </a:rPr>
              <a:t> и </a:t>
            </a:r>
            <a:r>
              <a:rPr lang="en-US" dirty="0" err="1" smtClean="0">
                <a:latin typeface="+mj-lt"/>
              </a:rPr>
              <a:t>размен</a:t>
            </a:r>
            <a:r>
              <a:rPr lang="x-none" dirty="0" smtClean="0">
                <a:latin typeface="+mj-lt"/>
              </a:rPr>
              <a:t>е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информација</a:t>
            </a:r>
            <a:r>
              <a:rPr lang="en-US" dirty="0" smtClean="0">
                <a:latin typeface="+mj-lt"/>
              </a:rPr>
              <a:t> и </a:t>
            </a:r>
            <a:r>
              <a:rPr lang="en-US" dirty="0" err="1" smtClean="0">
                <a:latin typeface="+mj-lt"/>
              </a:rPr>
              <a:t>података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између</a:t>
            </a:r>
            <a:r>
              <a:rPr lang="en-US" dirty="0" smtClean="0">
                <a:latin typeface="+mj-lt"/>
              </a:rPr>
              <a:t> МПЗЖС и </a:t>
            </a:r>
            <a:r>
              <a:rPr lang="en-US" dirty="0" err="1" smtClean="0">
                <a:latin typeface="+mj-lt"/>
              </a:rPr>
              <a:t>органа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одговорних</a:t>
            </a:r>
            <a:r>
              <a:rPr lang="en-US" dirty="0" smtClean="0">
                <a:latin typeface="+mj-lt"/>
              </a:rPr>
              <a:t> за </a:t>
            </a:r>
            <a:r>
              <a:rPr lang="en-US" dirty="0" err="1" smtClean="0">
                <a:latin typeface="+mj-lt"/>
              </a:rPr>
              <a:t>спровођење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Закона</a:t>
            </a:r>
            <a:r>
              <a:rPr lang="en-US" dirty="0" smtClean="0">
                <a:latin typeface="+mj-lt"/>
              </a:rPr>
              <a:t> о </a:t>
            </a:r>
            <a:r>
              <a:rPr lang="en-US" dirty="0" err="1" smtClean="0">
                <a:latin typeface="+mj-lt"/>
              </a:rPr>
              <a:t>процени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утицаја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на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животну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средину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на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лок</a:t>
            </a:r>
            <a:r>
              <a:rPr lang="sr-Cyrl-CS" dirty="0" smtClean="0">
                <a:latin typeface="+mj-lt"/>
              </a:rPr>
              <a:t>а</a:t>
            </a:r>
            <a:r>
              <a:rPr lang="en-US" dirty="0" err="1" smtClean="0">
                <a:latin typeface="+mj-lt"/>
              </a:rPr>
              <a:t>ланом</a:t>
            </a:r>
            <a:r>
              <a:rPr lang="en-US" dirty="0" smtClean="0">
                <a:latin typeface="+mj-lt"/>
              </a:rPr>
              <a:t>, </a:t>
            </a:r>
            <a:r>
              <a:rPr lang="en-US" dirty="0" err="1" smtClean="0">
                <a:latin typeface="+mj-lt"/>
              </a:rPr>
              <a:t>покрајинском</a:t>
            </a:r>
            <a:r>
              <a:rPr lang="en-US" dirty="0" smtClean="0">
                <a:latin typeface="+mj-lt"/>
              </a:rPr>
              <a:t> и </a:t>
            </a:r>
            <a:r>
              <a:rPr lang="en-US" dirty="0" err="1" smtClean="0">
                <a:latin typeface="+mj-lt"/>
              </a:rPr>
              <a:t>националном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нивоу</a:t>
            </a:r>
            <a:endParaRPr lang="x-none" dirty="0"/>
          </a:p>
        </p:txBody>
      </p:sp>
    </p:spTree>
    <p:extLst>
      <p:ext uri="{BB962C8B-B14F-4D97-AF65-F5344CB8AC3E}">
        <p14:creationId xmlns="" xmlns:p14="http://schemas.microsoft.com/office/powerpoint/2010/main" val="836314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609601"/>
            <a:ext cx="9144000" cy="1460500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2. </a:t>
            </a:r>
            <a:r>
              <a:rPr lang="en-US" sz="2800" b="1" dirty="0" err="1" smtClean="0"/>
              <a:t>Стратешка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процена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утицаја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на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животну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средину</a:t>
            </a:r>
            <a:r>
              <a:rPr lang="en-US" sz="2800" b="1" dirty="0" smtClean="0"/>
              <a:t>: </a:t>
            </a:r>
            <a:r>
              <a:rPr lang="en-US" sz="2800" b="1" dirty="0" err="1" smtClean="0"/>
              <a:t>Директива</a:t>
            </a:r>
            <a:r>
              <a:rPr lang="en-US" sz="2800" b="1" dirty="0" smtClean="0"/>
              <a:t> 2001/42/EЗ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x-none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943100"/>
            <a:ext cx="11150600" cy="436880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n-US" sz="2600" dirty="0" err="1" smtClean="0">
                <a:latin typeface="+mj-lt"/>
              </a:rPr>
              <a:t>Поступак</a:t>
            </a:r>
            <a:r>
              <a:rPr lang="en-US" sz="2600" dirty="0" smtClean="0">
                <a:latin typeface="+mj-lt"/>
              </a:rPr>
              <a:t> </a:t>
            </a:r>
            <a:r>
              <a:rPr lang="en-US" sz="2600" dirty="0" err="1" smtClean="0">
                <a:latin typeface="+mj-lt"/>
              </a:rPr>
              <a:t>стратешке</a:t>
            </a:r>
            <a:r>
              <a:rPr lang="en-US" sz="2600" dirty="0" smtClean="0">
                <a:latin typeface="+mj-lt"/>
              </a:rPr>
              <a:t> </a:t>
            </a:r>
            <a:r>
              <a:rPr lang="en-US" sz="2600" dirty="0" err="1" smtClean="0">
                <a:latin typeface="+mj-lt"/>
              </a:rPr>
              <a:t>процене</a:t>
            </a:r>
            <a:r>
              <a:rPr lang="en-US" sz="2600" dirty="0" smtClean="0">
                <a:latin typeface="+mj-lt"/>
              </a:rPr>
              <a:t> </a:t>
            </a:r>
            <a:r>
              <a:rPr lang="en-US" sz="2600" dirty="0" err="1" smtClean="0">
                <a:latin typeface="+mj-lt"/>
              </a:rPr>
              <a:t>утицаја</a:t>
            </a:r>
            <a:r>
              <a:rPr lang="en-US" sz="2600" dirty="0" smtClean="0">
                <a:latin typeface="+mj-lt"/>
              </a:rPr>
              <a:t> </a:t>
            </a:r>
            <a:r>
              <a:rPr lang="en-US" sz="2600" dirty="0" err="1" smtClean="0">
                <a:latin typeface="+mj-lt"/>
              </a:rPr>
              <a:t>на</a:t>
            </a:r>
            <a:r>
              <a:rPr lang="en-US" sz="2600" dirty="0" smtClean="0">
                <a:latin typeface="+mj-lt"/>
              </a:rPr>
              <a:t> </a:t>
            </a:r>
            <a:r>
              <a:rPr lang="en-US" sz="2600" dirty="0" err="1" smtClean="0">
                <a:latin typeface="+mj-lt"/>
              </a:rPr>
              <a:t>животну</a:t>
            </a:r>
            <a:r>
              <a:rPr lang="en-US" sz="2600" dirty="0" smtClean="0">
                <a:latin typeface="+mj-lt"/>
              </a:rPr>
              <a:t> </a:t>
            </a:r>
            <a:r>
              <a:rPr lang="en-US" sz="2600" dirty="0" err="1" smtClean="0">
                <a:latin typeface="+mj-lt"/>
              </a:rPr>
              <a:t>средину</a:t>
            </a:r>
            <a:r>
              <a:rPr lang="en-US" sz="2600" dirty="0" smtClean="0">
                <a:latin typeface="+mj-lt"/>
              </a:rPr>
              <a:t> </a:t>
            </a:r>
            <a:r>
              <a:rPr lang="en-US" sz="2600" dirty="0" err="1" smtClean="0">
                <a:latin typeface="+mj-lt"/>
              </a:rPr>
              <a:t>је</a:t>
            </a:r>
            <a:r>
              <a:rPr lang="en-US" sz="2600" dirty="0" smtClean="0">
                <a:latin typeface="+mj-lt"/>
              </a:rPr>
              <a:t> у </a:t>
            </a:r>
            <a:r>
              <a:rPr lang="en-US" sz="2600" dirty="0" err="1" smtClean="0">
                <a:latin typeface="+mj-lt"/>
              </a:rPr>
              <a:t>великој</a:t>
            </a:r>
            <a:r>
              <a:rPr lang="en-US" sz="2600" dirty="0" smtClean="0">
                <a:latin typeface="+mj-lt"/>
              </a:rPr>
              <a:t> </a:t>
            </a:r>
            <a:r>
              <a:rPr lang="en-US" sz="2600" dirty="0" err="1" smtClean="0">
                <a:latin typeface="+mj-lt"/>
              </a:rPr>
              <a:t>мери</a:t>
            </a:r>
            <a:r>
              <a:rPr lang="en-US" sz="2600" dirty="0" smtClean="0">
                <a:latin typeface="+mj-lt"/>
              </a:rPr>
              <a:t> </a:t>
            </a:r>
            <a:r>
              <a:rPr lang="en-US" sz="2600" dirty="0" err="1" smtClean="0">
                <a:latin typeface="+mj-lt"/>
              </a:rPr>
              <a:t>успостављен</a:t>
            </a:r>
            <a:r>
              <a:rPr lang="en-US" sz="2600" dirty="0" smtClean="0">
                <a:latin typeface="+mj-lt"/>
              </a:rPr>
              <a:t>. У </a:t>
            </a:r>
            <a:r>
              <a:rPr lang="en-US" sz="2600" dirty="0" err="1" smtClean="0">
                <a:latin typeface="+mj-lt"/>
              </a:rPr>
              <a:t>Републици</a:t>
            </a:r>
            <a:r>
              <a:rPr lang="en-US" sz="2600" dirty="0" smtClean="0">
                <a:latin typeface="+mj-lt"/>
              </a:rPr>
              <a:t> </a:t>
            </a:r>
            <a:r>
              <a:rPr lang="en-US" sz="2600" dirty="0" err="1" smtClean="0">
                <a:latin typeface="+mj-lt"/>
              </a:rPr>
              <a:t>Србији</a:t>
            </a:r>
            <a:r>
              <a:rPr lang="en-US" sz="2600" dirty="0" smtClean="0">
                <a:latin typeface="+mj-lt"/>
              </a:rPr>
              <a:t> </a:t>
            </a:r>
            <a:r>
              <a:rPr lang="en-US" sz="2600" dirty="0" err="1" smtClean="0">
                <a:latin typeface="+mj-lt"/>
              </a:rPr>
              <a:t>поступак</a:t>
            </a:r>
            <a:r>
              <a:rPr lang="en-US" sz="2600" dirty="0" smtClean="0">
                <a:latin typeface="+mj-lt"/>
              </a:rPr>
              <a:t> </a:t>
            </a:r>
            <a:r>
              <a:rPr lang="en-US" sz="2600" dirty="0" err="1" smtClean="0">
                <a:latin typeface="+mj-lt"/>
              </a:rPr>
              <a:t>је</a:t>
            </a:r>
            <a:r>
              <a:rPr lang="en-US" sz="2600" dirty="0" smtClean="0">
                <a:latin typeface="+mj-lt"/>
              </a:rPr>
              <a:t> у </a:t>
            </a:r>
            <a:r>
              <a:rPr lang="en-US" sz="2600" dirty="0" err="1" smtClean="0">
                <a:latin typeface="+mj-lt"/>
              </a:rPr>
              <a:t>примени</a:t>
            </a:r>
            <a:r>
              <a:rPr lang="en-US" sz="2600" dirty="0" smtClean="0">
                <a:latin typeface="+mj-lt"/>
              </a:rPr>
              <a:t> </a:t>
            </a:r>
            <a:r>
              <a:rPr lang="en-US" sz="2600" dirty="0" err="1" smtClean="0">
                <a:latin typeface="+mj-lt"/>
              </a:rPr>
              <a:t>од</a:t>
            </a:r>
            <a:r>
              <a:rPr lang="en-US" sz="2600" dirty="0" smtClean="0">
                <a:latin typeface="+mj-lt"/>
              </a:rPr>
              <a:t> 2004. </a:t>
            </a:r>
            <a:r>
              <a:rPr lang="en-US" sz="2600" dirty="0" err="1" smtClean="0">
                <a:latin typeface="+mj-lt"/>
              </a:rPr>
              <a:t>године</a:t>
            </a:r>
            <a:r>
              <a:rPr lang="en-US" sz="2600" dirty="0" smtClean="0">
                <a:latin typeface="+mj-lt"/>
              </a:rPr>
              <a:t>.</a:t>
            </a:r>
            <a:endParaRPr lang="x-none" sz="2600" dirty="0" smtClean="0">
              <a:latin typeface="+mj-lt"/>
            </a:endParaRPr>
          </a:p>
          <a:p>
            <a:pPr algn="just"/>
            <a:r>
              <a:rPr lang="en-US" sz="2600" b="1" u="sng" dirty="0" err="1" smtClean="0">
                <a:latin typeface="+mj-lt"/>
              </a:rPr>
              <a:t>План</a:t>
            </a:r>
            <a:r>
              <a:rPr lang="en-US" sz="2600" b="1" u="sng" dirty="0" smtClean="0">
                <a:latin typeface="+mj-lt"/>
              </a:rPr>
              <a:t> </a:t>
            </a:r>
            <a:r>
              <a:rPr lang="en-US" sz="2600" b="1" u="sng" dirty="0" err="1" smtClean="0">
                <a:latin typeface="+mj-lt"/>
              </a:rPr>
              <a:t>краткорочних</a:t>
            </a:r>
            <a:r>
              <a:rPr lang="en-US" sz="2600" b="1" u="sng" dirty="0" smtClean="0">
                <a:latin typeface="+mj-lt"/>
              </a:rPr>
              <a:t> </a:t>
            </a:r>
            <a:r>
              <a:rPr lang="x-none" sz="2600" b="1" u="sng" dirty="0" smtClean="0">
                <a:latin typeface="+mj-lt"/>
              </a:rPr>
              <a:t> </a:t>
            </a:r>
            <a:r>
              <a:rPr lang="x-none" sz="2600" b="1" u="sng" smtClean="0">
                <a:latin typeface="+mj-lt"/>
              </a:rPr>
              <a:t>и </a:t>
            </a:r>
            <a:r>
              <a:rPr lang="sr-Cyrl-CS" sz="2600" b="1" u="sng" dirty="0" smtClean="0">
                <a:latin typeface="+mj-lt"/>
              </a:rPr>
              <a:t>средњорочних  </a:t>
            </a:r>
            <a:r>
              <a:rPr lang="en-US" sz="2600" b="1" u="sng" dirty="0" err="1" smtClean="0">
                <a:latin typeface="+mj-lt"/>
              </a:rPr>
              <a:t>активности</a:t>
            </a:r>
            <a:r>
              <a:rPr lang="en-US" sz="2600" u="sng" dirty="0" smtClean="0">
                <a:latin typeface="+mj-lt"/>
              </a:rPr>
              <a:t>:</a:t>
            </a:r>
            <a:endParaRPr lang="en-US" sz="2600" dirty="0" smtClean="0">
              <a:latin typeface="+mj-lt"/>
            </a:endParaRPr>
          </a:p>
          <a:p>
            <a:pPr lvl="0" algn="just"/>
            <a:r>
              <a:rPr lang="en-US" sz="2600" dirty="0" err="1" smtClean="0">
                <a:latin typeface="+mj-lt"/>
              </a:rPr>
              <a:t>Унапре</a:t>
            </a:r>
            <a:r>
              <a:rPr lang="x-none" sz="2600" dirty="0" smtClean="0">
                <a:latin typeface="+mj-lt"/>
              </a:rPr>
              <a:t>ђење </a:t>
            </a:r>
            <a:r>
              <a:rPr lang="en-US" sz="2600" dirty="0" err="1" smtClean="0">
                <a:latin typeface="+mj-lt"/>
              </a:rPr>
              <a:t>пружањ</a:t>
            </a:r>
            <a:r>
              <a:rPr lang="x-none" sz="2600" dirty="0" smtClean="0">
                <a:latin typeface="+mj-lt"/>
              </a:rPr>
              <a:t>а</a:t>
            </a:r>
            <a:r>
              <a:rPr lang="en-US" sz="2600" dirty="0" smtClean="0">
                <a:latin typeface="+mj-lt"/>
              </a:rPr>
              <a:t> и </a:t>
            </a:r>
            <a:r>
              <a:rPr lang="en-US" sz="2600" dirty="0" err="1" smtClean="0">
                <a:latin typeface="+mj-lt"/>
              </a:rPr>
              <a:t>размен</a:t>
            </a:r>
            <a:r>
              <a:rPr lang="x-none" sz="2600" dirty="0" smtClean="0">
                <a:latin typeface="+mj-lt"/>
              </a:rPr>
              <a:t>е</a:t>
            </a:r>
            <a:r>
              <a:rPr lang="en-US" sz="2600" dirty="0" smtClean="0">
                <a:latin typeface="+mj-lt"/>
              </a:rPr>
              <a:t> </a:t>
            </a:r>
            <a:r>
              <a:rPr lang="en-US" sz="2600" dirty="0" err="1" smtClean="0">
                <a:latin typeface="+mj-lt"/>
              </a:rPr>
              <a:t>информација</a:t>
            </a:r>
            <a:r>
              <a:rPr lang="en-US" sz="2600" dirty="0" smtClean="0">
                <a:latin typeface="+mj-lt"/>
              </a:rPr>
              <a:t> </a:t>
            </a:r>
            <a:r>
              <a:rPr lang="en-US" sz="2600" dirty="0" err="1" smtClean="0">
                <a:latin typeface="+mj-lt"/>
              </a:rPr>
              <a:t>између</a:t>
            </a:r>
            <a:r>
              <a:rPr lang="en-US" sz="2600" dirty="0" smtClean="0">
                <a:latin typeface="+mj-lt"/>
              </a:rPr>
              <a:t> МПЗЖС и </a:t>
            </a:r>
            <a:r>
              <a:rPr lang="en-US" sz="2600" dirty="0" err="1" smtClean="0">
                <a:latin typeface="+mj-lt"/>
              </a:rPr>
              <a:t>органа</a:t>
            </a:r>
            <a:r>
              <a:rPr lang="en-US" sz="2600" dirty="0" smtClean="0">
                <a:latin typeface="+mj-lt"/>
              </a:rPr>
              <a:t> </a:t>
            </a:r>
            <a:r>
              <a:rPr lang="en-US" sz="2600" dirty="0" err="1" smtClean="0">
                <a:latin typeface="+mj-lt"/>
              </a:rPr>
              <a:t>одговорних</a:t>
            </a:r>
            <a:r>
              <a:rPr lang="en-US" sz="2600" dirty="0" smtClean="0">
                <a:latin typeface="+mj-lt"/>
              </a:rPr>
              <a:t> за </a:t>
            </a:r>
            <a:r>
              <a:rPr lang="en-US" sz="2600" dirty="0" err="1" smtClean="0">
                <a:latin typeface="+mj-lt"/>
              </a:rPr>
              <a:t>спровођење</a:t>
            </a:r>
            <a:r>
              <a:rPr lang="en-US" sz="2600" dirty="0" smtClean="0">
                <a:latin typeface="+mj-lt"/>
              </a:rPr>
              <a:t> </a:t>
            </a:r>
            <a:r>
              <a:rPr lang="en-US" sz="2600" dirty="0" err="1" smtClean="0">
                <a:latin typeface="+mj-lt"/>
              </a:rPr>
              <a:t>Закона</a:t>
            </a:r>
            <a:r>
              <a:rPr lang="en-US" sz="2600" dirty="0" smtClean="0">
                <a:latin typeface="+mj-lt"/>
              </a:rPr>
              <a:t> о </a:t>
            </a:r>
            <a:r>
              <a:rPr lang="en-US" sz="2600" dirty="0" err="1" smtClean="0">
                <a:latin typeface="+mj-lt"/>
              </a:rPr>
              <a:t>стратешкој</a:t>
            </a:r>
            <a:r>
              <a:rPr lang="en-US" sz="2600" dirty="0" smtClean="0">
                <a:latin typeface="+mj-lt"/>
              </a:rPr>
              <a:t> </a:t>
            </a:r>
            <a:r>
              <a:rPr lang="en-US" sz="2600" dirty="0" err="1" smtClean="0">
                <a:latin typeface="+mj-lt"/>
              </a:rPr>
              <a:t>процени</a:t>
            </a:r>
            <a:r>
              <a:rPr lang="en-US" sz="2600" dirty="0" smtClean="0">
                <a:latin typeface="+mj-lt"/>
              </a:rPr>
              <a:t> </a:t>
            </a:r>
            <a:r>
              <a:rPr lang="en-US" sz="2600" dirty="0" err="1" smtClean="0">
                <a:latin typeface="+mj-lt"/>
              </a:rPr>
              <a:t>утицаја</a:t>
            </a:r>
            <a:r>
              <a:rPr lang="en-US" sz="2600" dirty="0" smtClean="0">
                <a:latin typeface="+mj-lt"/>
              </a:rPr>
              <a:t> </a:t>
            </a:r>
            <a:r>
              <a:rPr lang="en-US" sz="2600" dirty="0" err="1" smtClean="0">
                <a:latin typeface="+mj-lt"/>
              </a:rPr>
              <a:t>на</a:t>
            </a:r>
            <a:r>
              <a:rPr lang="en-US" sz="2600" dirty="0" smtClean="0">
                <a:latin typeface="+mj-lt"/>
              </a:rPr>
              <a:t> </a:t>
            </a:r>
            <a:r>
              <a:rPr lang="en-US" sz="2600" dirty="0" err="1" smtClean="0">
                <a:latin typeface="+mj-lt"/>
              </a:rPr>
              <a:t>животну</a:t>
            </a:r>
            <a:r>
              <a:rPr lang="en-US" sz="2600" dirty="0" smtClean="0">
                <a:latin typeface="+mj-lt"/>
              </a:rPr>
              <a:t> </a:t>
            </a:r>
            <a:r>
              <a:rPr lang="en-US" sz="2600" dirty="0" err="1" smtClean="0">
                <a:latin typeface="+mj-lt"/>
              </a:rPr>
              <a:t>средину</a:t>
            </a:r>
            <a:r>
              <a:rPr lang="en-US" sz="2600" dirty="0" smtClean="0">
                <a:latin typeface="+mj-lt"/>
              </a:rPr>
              <a:t> </a:t>
            </a:r>
            <a:r>
              <a:rPr lang="en-US" sz="2600" dirty="0" err="1" smtClean="0">
                <a:latin typeface="+mj-lt"/>
              </a:rPr>
              <a:t>на</a:t>
            </a:r>
            <a:r>
              <a:rPr lang="en-US" sz="2600" dirty="0" smtClean="0">
                <a:latin typeface="+mj-lt"/>
              </a:rPr>
              <a:t> </a:t>
            </a:r>
            <a:r>
              <a:rPr lang="en-US" sz="2600" dirty="0" err="1" smtClean="0">
                <a:latin typeface="+mj-lt"/>
              </a:rPr>
              <a:t>локалном</a:t>
            </a:r>
            <a:r>
              <a:rPr lang="en-US" sz="2600" dirty="0" smtClean="0">
                <a:latin typeface="+mj-lt"/>
              </a:rPr>
              <a:t>, </a:t>
            </a:r>
            <a:r>
              <a:rPr lang="en-US" sz="2600" dirty="0" err="1" smtClean="0">
                <a:latin typeface="+mj-lt"/>
              </a:rPr>
              <a:t>покрајинском</a:t>
            </a:r>
            <a:r>
              <a:rPr lang="en-US" sz="2600" dirty="0" smtClean="0">
                <a:latin typeface="+mj-lt"/>
              </a:rPr>
              <a:t> и </a:t>
            </a:r>
            <a:r>
              <a:rPr lang="en-US" sz="2600" dirty="0" err="1" smtClean="0">
                <a:latin typeface="+mj-lt"/>
              </a:rPr>
              <a:t>националном</a:t>
            </a:r>
            <a:r>
              <a:rPr lang="en-US" sz="2600" dirty="0" smtClean="0">
                <a:latin typeface="+mj-lt"/>
              </a:rPr>
              <a:t> </a:t>
            </a:r>
            <a:r>
              <a:rPr lang="en-US" sz="2600" dirty="0" err="1" smtClean="0">
                <a:latin typeface="+mj-lt"/>
              </a:rPr>
              <a:t>нивоу</a:t>
            </a:r>
            <a:r>
              <a:rPr lang="en-US" sz="2600" dirty="0" smtClean="0">
                <a:latin typeface="+mj-lt"/>
              </a:rPr>
              <a:t> –  </a:t>
            </a:r>
            <a:r>
              <a:rPr lang="en-US" sz="2600" b="1" dirty="0" smtClean="0">
                <a:latin typeface="+mj-lt"/>
              </a:rPr>
              <a:t>2015</a:t>
            </a:r>
            <a:r>
              <a:rPr lang="sr-Cyrl-CS" sz="2600" b="1" dirty="0" smtClean="0">
                <a:latin typeface="+mj-lt"/>
              </a:rPr>
              <a:t>.</a:t>
            </a:r>
            <a:r>
              <a:rPr lang="en-US" sz="2600" b="1" dirty="0" smtClean="0">
                <a:latin typeface="+mj-lt"/>
              </a:rPr>
              <a:t>-2016</a:t>
            </a:r>
            <a:r>
              <a:rPr lang="sr-Cyrl-CS" sz="2600" b="1" dirty="0" smtClean="0">
                <a:latin typeface="+mj-lt"/>
              </a:rPr>
              <a:t>;</a:t>
            </a:r>
            <a:endParaRPr lang="en-US" sz="2600" b="1" dirty="0" smtClean="0">
              <a:latin typeface="+mj-lt"/>
            </a:endParaRPr>
          </a:p>
          <a:p>
            <a:pPr lvl="0" algn="just"/>
            <a:r>
              <a:rPr lang="en-US" sz="2600" dirty="0" err="1" smtClean="0">
                <a:latin typeface="+mj-lt"/>
              </a:rPr>
              <a:t>Обука</a:t>
            </a:r>
            <a:r>
              <a:rPr lang="en-US" sz="2600" dirty="0" smtClean="0">
                <a:latin typeface="+mj-lt"/>
              </a:rPr>
              <a:t> </a:t>
            </a:r>
            <a:r>
              <a:rPr lang="en-US" sz="2600" dirty="0" err="1" smtClean="0">
                <a:latin typeface="+mj-lt"/>
              </a:rPr>
              <a:t>органа</a:t>
            </a:r>
            <a:r>
              <a:rPr lang="en-US" sz="2600" dirty="0" smtClean="0">
                <a:latin typeface="+mj-lt"/>
              </a:rPr>
              <a:t> и </a:t>
            </a:r>
            <a:r>
              <a:rPr lang="en-US" sz="2600" dirty="0" err="1" smtClean="0">
                <a:latin typeface="+mj-lt"/>
              </a:rPr>
              <a:t>организација</a:t>
            </a:r>
            <a:r>
              <a:rPr lang="en-US" sz="2600" dirty="0" smtClean="0">
                <a:latin typeface="+mj-lt"/>
              </a:rPr>
              <a:t> </a:t>
            </a:r>
            <a:r>
              <a:rPr lang="en-US" sz="2600" dirty="0" err="1" smtClean="0">
                <a:latin typeface="+mj-lt"/>
              </a:rPr>
              <a:t>укључених</a:t>
            </a:r>
            <a:r>
              <a:rPr lang="en-US" sz="2600" dirty="0" smtClean="0">
                <a:latin typeface="+mj-lt"/>
              </a:rPr>
              <a:t> у </a:t>
            </a:r>
            <a:r>
              <a:rPr lang="en-US" sz="2600" dirty="0" err="1" smtClean="0">
                <a:latin typeface="+mj-lt"/>
              </a:rPr>
              <a:t>процес</a:t>
            </a:r>
            <a:r>
              <a:rPr lang="en-US" sz="2600" dirty="0" smtClean="0">
                <a:latin typeface="+mj-lt"/>
              </a:rPr>
              <a:t> </a:t>
            </a:r>
            <a:r>
              <a:rPr lang="en-US" sz="2600" dirty="0" err="1" smtClean="0">
                <a:latin typeface="+mj-lt"/>
              </a:rPr>
              <a:t>на</a:t>
            </a:r>
            <a:r>
              <a:rPr lang="en-US" sz="2600" dirty="0" smtClean="0">
                <a:latin typeface="+mj-lt"/>
              </a:rPr>
              <a:t> </a:t>
            </a:r>
            <a:r>
              <a:rPr lang="en-US" sz="2600" dirty="0" err="1" smtClean="0">
                <a:latin typeface="+mj-lt"/>
              </a:rPr>
              <a:t>локалном</a:t>
            </a:r>
            <a:r>
              <a:rPr lang="en-US" sz="2600" dirty="0" smtClean="0">
                <a:latin typeface="+mj-lt"/>
              </a:rPr>
              <a:t>, </a:t>
            </a:r>
            <a:r>
              <a:rPr lang="en-US" sz="2600" dirty="0" err="1" smtClean="0">
                <a:latin typeface="+mj-lt"/>
              </a:rPr>
              <a:t>покрајинском</a:t>
            </a:r>
            <a:r>
              <a:rPr lang="en-US" sz="2600" dirty="0" smtClean="0">
                <a:latin typeface="+mj-lt"/>
              </a:rPr>
              <a:t> и </a:t>
            </a:r>
            <a:r>
              <a:rPr lang="en-US" sz="2600" dirty="0" err="1" smtClean="0">
                <a:latin typeface="+mj-lt"/>
              </a:rPr>
              <a:t>националном</a:t>
            </a:r>
            <a:r>
              <a:rPr lang="en-US" sz="2600" dirty="0" smtClean="0">
                <a:latin typeface="+mj-lt"/>
              </a:rPr>
              <a:t> </a:t>
            </a:r>
            <a:r>
              <a:rPr lang="en-US" sz="2600" dirty="0" err="1" smtClean="0">
                <a:latin typeface="+mj-lt"/>
              </a:rPr>
              <a:t>нивоу</a:t>
            </a:r>
            <a:r>
              <a:rPr lang="en-US" sz="2600" dirty="0" smtClean="0">
                <a:latin typeface="+mj-lt"/>
              </a:rPr>
              <a:t> (</a:t>
            </a:r>
            <a:r>
              <a:rPr lang="en-US" sz="2600" dirty="0" err="1" smtClean="0">
                <a:latin typeface="+mj-lt"/>
              </a:rPr>
              <a:t>који</a:t>
            </a:r>
            <a:r>
              <a:rPr lang="en-US" sz="2600" dirty="0" smtClean="0">
                <a:latin typeface="+mj-lt"/>
              </a:rPr>
              <a:t> </a:t>
            </a:r>
            <a:r>
              <a:rPr lang="en-US" sz="2600" dirty="0" err="1" smtClean="0">
                <a:latin typeface="+mj-lt"/>
              </a:rPr>
              <a:t>имају</a:t>
            </a:r>
            <a:r>
              <a:rPr lang="en-US" sz="2600" dirty="0" smtClean="0">
                <a:latin typeface="+mj-lt"/>
              </a:rPr>
              <a:t> </a:t>
            </a:r>
            <a:r>
              <a:rPr lang="en-US" sz="2600" dirty="0" err="1" smtClean="0">
                <a:latin typeface="+mj-lt"/>
              </a:rPr>
              <a:t>интереса</a:t>
            </a:r>
            <a:r>
              <a:rPr lang="en-US" sz="2600" dirty="0" smtClean="0">
                <a:latin typeface="+mj-lt"/>
              </a:rPr>
              <a:t> у </a:t>
            </a:r>
            <a:r>
              <a:rPr lang="en-US" sz="2600" dirty="0" err="1" smtClean="0">
                <a:latin typeface="+mj-lt"/>
              </a:rPr>
              <a:t>складу</a:t>
            </a:r>
            <a:r>
              <a:rPr lang="en-US" sz="2600" dirty="0" smtClean="0">
                <a:latin typeface="+mj-lt"/>
              </a:rPr>
              <a:t> </a:t>
            </a:r>
            <a:r>
              <a:rPr lang="en-US" sz="2600" dirty="0" err="1" smtClean="0">
                <a:latin typeface="+mj-lt"/>
              </a:rPr>
              <a:t>са</a:t>
            </a:r>
            <a:r>
              <a:rPr lang="en-US" sz="2600" dirty="0" smtClean="0">
                <a:latin typeface="+mj-lt"/>
              </a:rPr>
              <a:t> </a:t>
            </a:r>
            <a:r>
              <a:rPr lang="en-US" sz="2600" dirty="0" err="1" smtClean="0">
                <a:latin typeface="+mj-lt"/>
              </a:rPr>
              <a:t>својим</a:t>
            </a:r>
            <a:r>
              <a:rPr lang="en-US" sz="2600" dirty="0" smtClean="0">
                <a:latin typeface="+mj-lt"/>
              </a:rPr>
              <a:t> </a:t>
            </a:r>
            <a:r>
              <a:rPr lang="en-US" sz="2600" dirty="0" err="1" smtClean="0">
                <a:latin typeface="+mj-lt"/>
              </a:rPr>
              <a:t>одговорностима</a:t>
            </a:r>
            <a:r>
              <a:rPr lang="en-US" sz="2600" dirty="0" smtClean="0">
                <a:latin typeface="+mj-lt"/>
              </a:rPr>
              <a:t> у </a:t>
            </a:r>
            <a:r>
              <a:rPr lang="en-US" sz="2600" dirty="0" err="1" smtClean="0">
                <a:latin typeface="+mj-lt"/>
              </a:rPr>
              <a:t>поступку</a:t>
            </a:r>
            <a:r>
              <a:rPr lang="en-US" sz="2600" dirty="0" smtClean="0">
                <a:latin typeface="+mj-lt"/>
              </a:rPr>
              <a:t> </a:t>
            </a:r>
            <a:r>
              <a:rPr lang="en-US" sz="2600" dirty="0" err="1" smtClean="0">
                <a:latin typeface="+mj-lt"/>
              </a:rPr>
              <a:t>доношења</a:t>
            </a:r>
            <a:r>
              <a:rPr lang="en-US" sz="2600" dirty="0" smtClean="0">
                <a:latin typeface="+mj-lt"/>
              </a:rPr>
              <a:t> </a:t>
            </a:r>
            <a:r>
              <a:rPr lang="en-US" sz="2600" dirty="0" err="1" smtClean="0">
                <a:latin typeface="+mj-lt"/>
              </a:rPr>
              <a:t>одлука</a:t>
            </a:r>
            <a:r>
              <a:rPr lang="en-US" sz="2600" dirty="0" smtClean="0">
                <a:latin typeface="+mj-lt"/>
              </a:rPr>
              <a:t> у </a:t>
            </a:r>
            <a:r>
              <a:rPr lang="en-US" sz="2600" dirty="0" err="1" smtClean="0">
                <a:latin typeface="+mj-lt"/>
              </a:rPr>
              <a:t>вези</a:t>
            </a:r>
            <a:r>
              <a:rPr lang="en-US" sz="2600" dirty="0" smtClean="0">
                <a:latin typeface="+mj-lt"/>
              </a:rPr>
              <a:t> за </a:t>
            </a:r>
            <a:r>
              <a:rPr lang="en-US" sz="2600" dirty="0" err="1" smtClean="0">
                <a:latin typeface="+mj-lt"/>
              </a:rPr>
              <a:t>заштитом</a:t>
            </a:r>
            <a:r>
              <a:rPr lang="en-US" sz="2600" dirty="0" smtClean="0">
                <a:latin typeface="+mj-lt"/>
              </a:rPr>
              <a:t> </a:t>
            </a:r>
            <a:r>
              <a:rPr lang="en-US" sz="2600" dirty="0" err="1" smtClean="0">
                <a:latin typeface="+mj-lt"/>
              </a:rPr>
              <a:t>животне</a:t>
            </a:r>
            <a:r>
              <a:rPr lang="en-US" sz="2600" dirty="0" smtClean="0">
                <a:latin typeface="+mj-lt"/>
              </a:rPr>
              <a:t> </a:t>
            </a:r>
            <a:r>
              <a:rPr lang="en-US" sz="2600" dirty="0" err="1" smtClean="0">
                <a:latin typeface="+mj-lt"/>
              </a:rPr>
              <a:t>средине</a:t>
            </a:r>
            <a:r>
              <a:rPr lang="en-US" sz="2600" dirty="0" smtClean="0">
                <a:latin typeface="+mj-lt"/>
              </a:rPr>
              <a:t>) – </a:t>
            </a:r>
            <a:r>
              <a:rPr lang="en-US" sz="2600" b="1" dirty="0" smtClean="0">
                <a:latin typeface="+mj-lt"/>
              </a:rPr>
              <a:t>2015</a:t>
            </a:r>
            <a:r>
              <a:rPr lang="sr-Cyrl-CS" sz="2600" b="1" dirty="0" smtClean="0">
                <a:latin typeface="+mj-lt"/>
              </a:rPr>
              <a:t>.</a:t>
            </a:r>
            <a:r>
              <a:rPr lang="en-US" sz="2600" b="1" dirty="0" smtClean="0">
                <a:latin typeface="+mj-lt"/>
              </a:rPr>
              <a:t>-2016</a:t>
            </a:r>
            <a:r>
              <a:rPr lang="sr-Cyrl-CS" sz="2600" b="1" dirty="0" smtClean="0">
                <a:latin typeface="+mj-lt"/>
              </a:rPr>
              <a:t>;</a:t>
            </a:r>
          </a:p>
          <a:p>
            <a:pPr algn="just"/>
            <a:r>
              <a:rPr lang="ru-RU" sz="2600" dirty="0" smtClean="0">
                <a:latin typeface="+mj-lt"/>
              </a:rPr>
              <a:t>Радионице о искуству држава чланица везано за консултације, у прекограничном контексту – </a:t>
            </a:r>
            <a:r>
              <a:rPr lang="ru-RU" sz="2600" b="1" dirty="0" smtClean="0">
                <a:latin typeface="+mj-lt"/>
              </a:rPr>
              <a:t>2017;</a:t>
            </a:r>
            <a:endParaRPr lang="en-US" sz="2600" b="1" dirty="0" smtClean="0">
              <a:latin typeface="+mj-lt"/>
            </a:endParaRPr>
          </a:p>
          <a:p>
            <a:pPr marL="0" lvl="1" algn="just">
              <a:spcBef>
                <a:spcPts val="1000"/>
              </a:spcBef>
            </a:pPr>
            <a:r>
              <a:rPr lang="en-US" sz="2600" b="1" dirty="0" err="1" smtClean="0">
                <a:latin typeface="+mj-lt"/>
              </a:rPr>
              <a:t>Изградња</a:t>
            </a:r>
            <a:r>
              <a:rPr lang="en-US" sz="2600" b="1" dirty="0" smtClean="0">
                <a:latin typeface="+mj-lt"/>
              </a:rPr>
              <a:t> </a:t>
            </a:r>
            <a:r>
              <a:rPr lang="en-US" sz="2600" b="1" dirty="0" err="1" smtClean="0">
                <a:latin typeface="+mj-lt"/>
              </a:rPr>
              <a:t>капацитета</a:t>
            </a:r>
            <a:r>
              <a:rPr lang="en-US" sz="2600" b="1" dirty="0" smtClean="0">
                <a:latin typeface="+mj-lt"/>
              </a:rPr>
              <a:t> </a:t>
            </a:r>
            <a:r>
              <a:rPr lang="en-US" sz="2600" b="1" dirty="0" err="1" smtClean="0">
                <a:latin typeface="+mj-lt"/>
              </a:rPr>
              <a:t>правосудних</a:t>
            </a:r>
            <a:r>
              <a:rPr lang="en-US" sz="2600" b="1" dirty="0" smtClean="0">
                <a:latin typeface="+mj-lt"/>
              </a:rPr>
              <a:t> </a:t>
            </a:r>
            <a:r>
              <a:rPr lang="en-US" sz="2600" b="1" dirty="0" err="1" smtClean="0">
                <a:latin typeface="+mj-lt"/>
              </a:rPr>
              <a:t>органа</a:t>
            </a:r>
            <a:r>
              <a:rPr lang="en-US" sz="2600" b="1" dirty="0" smtClean="0">
                <a:latin typeface="+mj-lt"/>
              </a:rPr>
              <a:t> </a:t>
            </a:r>
            <a:r>
              <a:rPr lang="en-US" sz="2600" dirty="0" smtClean="0">
                <a:latin typeface="+mj-lt"/>
              </a:rPr>
              <a:t>за </a:t>
            </a:r>
            <a:r>
              <a:rPr lang="en-US" sz="2600" dirty="0" err="1" smtClean="0">
                <a:latin typeface="+mj-lt"/>
              </a:rPr>
              <a:t>унапређење</a:t>
            </a:r>
            <a:r>
              <a:rPr lang="en-US" sz="2600" dirty="0" smtClean="0">
                <a:latin typeface="+mj-lt"/>
              </a:rPr>
              <a:t> </a:t>
            </a:r>
            <a:r>
              <a:rPr lang="en-US" sz="2600" dirty="0" err="1" smtClean="0">
                <a:latin typeface="+mj-lt"/>
              </a:rPr>
              <a:t>приступа</a:t>
            </a:r>
            <a:r>
              <a:rPr lang="en-US" sz="2600" dirty="0" smtClean="0">
                <a:latin typeface="+mj-lt"/>
              </a:rPr>
              <a:t> </a:t>
            </a:r>
            <a:r>
              <a:rPr lang="en-US" sz="2600" dirty="0" err="1" smtClean="0">
                <a:latin typeface="+mj-lt"/>
              </a:rPr>
              <a:t>правди</a:t>
            </a:r>
            <a:r>
              <a:rPr lang="en-US" sz="2600" dirty="0" smtClean="0">
                <a:latin typeface="+mj-lt"/>
              </a:rPr>
              <a:t> у </a:t>
            </a:r>
            <a:r>
              <a:rPr lang="en-US" sz="2600" dirty="0" err="1" smtClean="0">
                <a:latin typeface="+mj-lt"/>
              </a:rPr>
              <a:t>поступку</a:t>
            </a:r>
            <a:r>
              <a:rPr lang="en-US" sz="2600" dirty="0" smtClean="0">
                <a:latin typeface="+mj-lt"/>
              </a:rPr>
              <a:t> </a:t>
            </a:r>
            <a:r>
              <a:rPr lang="en-US" sz="2600" dirty="0" err="1" smtClean="0">
                <a:latin typeface="+mj-lt"/>
              </a:rPr>
              <a:t>стратешке</a:t>
            </a:r>
            <a:r>
              <a:rPr lang="en-US" sz="2600" dirty="0" smtClean="0">
                <a:latin typeface="+mj-lt"/>
              </a:rPr>
              <a:t> </a:t>
            </a:r>
            <a:r>
              <a:rPr lang="en-US" sz="2600" dirty="0" err="1" smtClean="0">
                <a:latin typeface="+mj-lt"/>
              </a:rPr>
              <a:t>процене</a:t>
            </a:r>
            <a:r>
              <a:rPr lang="en-US" sz="2600" dirty="0" smtClean="0">
                <a:latin typeface="+mj-lt"/>
              </a:rPr>
              <a:t> </a:t>
            </a:r>
            <a:r>
              <a:rPr lang="en-US" sz="2600" dirty="0" err="1" smtClean="0">
                <a:latin typeface="+mj-lt"/>
              </a:rPr>
              <a:t>утицаја</a:t>
            </a:r>
            <a:r>
              <a:rPr lang="en-US" sz="2600" dirty="0" smtClean="0">
                <a:latin typeface="+mj-lt"/>
              </a:rPr>
              <a:t> </a:t>
            </a:r>
            <a:r>
              <a:rPr lang="en-US" sz="2600" dirty="0" err="1" smtClean="0">
                <a:latin typeface="+mj-lt"/>
              </a:rPr>
              <a:t>на</a:t>
            </a:r>
            <a:r>
              <a:rPr lang="en-US" sz="2600" dirty="0" smtClean="0">
                <a:latin typeface="+mj-lt"/>
              </a:rPr>
              <a:t> </a:t>
            </a:r>
            <a:r>
              <a:rPr lang="en-US" sz="2600" dirty="0" err="1" smtClean="0">
                <a:latin typeface="+mj-lt"/>
              </a:rPr>
              <a:t>животну</a:t>
            </a:r>
            <a:r>
              <a:rPr lang="en-US" sz="2600" dirty="0" smtClean="0">
                <a:latin typeface="+mj-lt"/>
              </a:rPr>
              <a:t> </a:t>
            </a:r>
            <a:r>
              <a:rPr lang="en-US" sz="2600" dirty="0" err="1" smtClean="0">
                <a:latin typeface="+mj-lt"/>
              </a:rPr>
              <a:t>средину</a:t>
            </a:r>
            <a:r>
              <a:rPr lang="en-US" sz="2600" dirty="0" smtClean="0">
                <a:latin typeface="+mj-lt"/>
              </a:rPr>
              <a:t> –</a:t>
            </a:r>
            <a:r>
              <a:rPr lang="en-US" sz="2600" b="1" dirty="0" smtClean="0">
                <a:latin typeface="+mj-lt"/>
              </a:rPr>
              <a:t> 2018</a:t>
            </a:r>
            <a:r>
              <a:rPr lang="en-US" sz="2600" dirty="0" smtClean="0">
                <a:latin typeface="+mj-lt"/>
              </a:rPr>
              <a:t>.</a:t>
            </a:r>
            <a:endParaRPr lang="en-US" sz="1800" dirty="0" smtClean="0"/>
          </a:p>
          <a:p>
            <a:pPr algn="just"/>
            <a:endParaRPr lang="en-US" sz="3200" dirty="0" smtClean="0">
              <a:latin typeface="+mj-lt"/>
            </a:endParaRPr>
          </a:p>
          <a:p>
            <a:endParaRPr lang="x-none" dirty="0"/>
          </a:p>
        </p:txBody>
      </p:sp>
    </p:spTree>
    <p:extLst>
      <p:ext uri="{BB962C8B-B14F-4D97-AF65-F5344CB8AC3E}">
        <p14:creationId xmlns="" xmlns:p14="http://schemas.microsoft.com/office/powerpoint/2010/main" val="836314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431799"/>
            <a:ext cx="9144000" cy="1130301"/>
          </a:xfrm>
        </p:spPr>
        <p:txBody>
          <a:bodyPr>
            <a:normAutofit fontScale="90000"/>
          </a:bodyPr>
          <a:lstStyle/>
          <a:p>
            <a:r>
              <a:rPr lang="en-US" sz="3100" b="1" dirty="0" smtClean="0"/>
              <a:t>3. </a:t>
            </a:r>
            <a:r>
              <a:rPr lang="en-US" sz="3100" b="1" dirty="0" err="1" smtClean="0"/>
              <a:t>Јавни</a:t>
            </a:r>
            <a:r>
              <a:rPr lang="en-US" sz="3100" b="1" dirty="0" smtClean="0"/>
              <a:t> </a:t>
            </a:r>
            <a:r>
              <a:rPr lang="en-US" sz="3100" b="1" dirty="0" err="1" smtClean="0"/>
              <a:t>приступ</a:t>
            </a:r>
            <a:r>
              <a:rPr lang="en-US" sz="3100" b="1" dirty="0" smtClean="0"/>
              <a:t> </a:t>
            </a:r>
            <a:r>
              <a:rPr lang="en-US" sz="3100" b="1" dirty="0" err="1" smtClean="0"/>
              <a:t>информацијама</a:t>
            </a:r>
            <a:r>
              <a:rPr lang="en-US" sz="3100" b="1" dirty="0" smtClean="0"/>
              <a:t> о </a:t>
            </a:r>
            <a:r>
              <a:rPr lang="en-US" sz="3100" b="1" dirty="0" err="1" smtClean="0"/>
              <a:t>животној</a:t>
            </a:r>
            <a:r>
              <a:rPr lang="en-US" sz="3100" b="1" dirty="0" smtClean="0"/>
              <a:t> </a:t>
            </a:r>
            <a:r>
              <a:rPr lang="en-US" sz="3100" b="1" dirty="0" err="1" smtClean="0"/>
              <a:t>средини</a:t>
            </a:r>
            <a:r>
              <a:rPr lang="en-US" sz="3100" b="1" dirty="0" smtClean="0"/>
              <a:t>: </a:t>
            </a:r>
            <a:r>
              <a:rPr lang="en-US" sz="3100" b="1" dirty="0" err="1" smtClean="0"/>
              <a:t>Директива</a:t>
            </a:r>
            <a:r>
              <a:rPr lang="en-US" sz="3100" b="1" dirty="0" smtClean="0"/>
              <a:t> 2003/4/EC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x-none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0700" y="1485900"/>
            <a:ext cx="11277600" cy="5067300"/>
          </a:xfrm>
        </p:spPr>
        <p:txBody>
          <a:bodyPr>
            <a:normAutofit lnSpcReduction="10000"/>
          </a:bodyPr>
          <a:lstStyle/>
          <a:p>
            <a:pPr lvl="0" algn="just"/>
            <a:r>
              <a:rPr lang="en-US" sz="2600" b="1" dirty="0" smtClean="0">
                <a:latin typeface="+mj-lt"/>
              </a:rPr>
              <a:t>План </a:t>
            </a:r>
            <a:r>
              <a:rPr lang="en-US" sz="2600" b="1" dirty="0" err="1" smtClean="0">
                <a:latin typeface="+mj-lt"/>
              </a:rPr>
              <a:t>краткорочних</a:t>
            </a:r>
            <a:r>
              <a:rPr lang="en-US" sz="2600" b="1" dirty="0" smtClean="0">
                <a:latin typeface="+mj-lt"/>
              </a:rPr>
              <a:t> </a:t>
            </a:r>
            <a:r>
              <a:rPr lang="x-none" sz="2600" b="1" dirty="0" smtClean="0">
                <a:latin typeface="+mj-lt"/>
              </a:rPr>
              <a:t> и</a:t>
            </a:r>
            <a:r>
              <a:rPr lang="en-US" sz="2600" b="1" dirty="0">
                <a:latin typeface="+mj-lt"/>
              </a:rPr>
              <a:t> средњерочних</a:t>
            </a:r>
            <a:r>
              <a:rPr lang="x-none" sz="2600" b="1" dirty="0" smtClean="0">
                <a:latin typeface="+mj-lt"/>
              </a:rPr>
              <a:t> </a:t>
            </a:r>
            <a:r>
              <a:rPr lang="en-US" sz="2600" b="1" dirty="0" smtClean="0">
                <a:latin typeface="+mj-lt"/>
              </a:rPr>
              <a:t>активности:</a:t>
            </a:r>
          </a:p>
          <a:p>
            <a:pPr lvl="0" algn="just"/>
            <a:r>
              <a:rPr lang="en-US" sz="2600" dirty="0" err="1" smtClean="0">
                <a:latin typeface="+mj-lt"/>
              </a:rPr>
              <a:t>Отварање</a:t>
            </a:r>
            <a:r>
              <a:rPr lang="en-US" sz="2600" dirty="0" smtClean="0">
                <a:latin typeface="+mj-lt"/>
              </a:rPr>
              <a:t> </a:t>
            </a:r>
            <a:r>
              <a:rPr lang="en-US" sz="2600" dirty="0" err="1" smtClean="0">
                <a:latin typeface="+mj-lt"/>
              </a:rPr>
              <a:t>петог</a:t>
            </a:r>
            <a:r>
              <a:rPr lang="en-US" sz="2600" dirty="0" smtClean="0">
                <a:latin typeface="+mj-lt"/>
              </a:rPr>
              <a:t> </a:t>
            </a:r>
            <a:r>
              <a:rPr lang="en-US" sz="2600" dirty="0" err="1" smtClean="0">
                <a:latin typeface="+mj-lt"/>
              </a:rPr>
              <a:t>Архус</a:t>
            </a:r>
            <a:r>
              <a:rPr lang="en-US" sz="2600" dirty="0" smtClean="0">
                <a:latin typeface="+mj-lt"/>
              </a:rPr>
              <a:t> </a:t>
            </a:r>
            <a:r>
              <a:rPr lang="en-US" sz="2600" dirty="0" err="1" smtClean="0">
                <a:latin typeface="+mj-lt"/>
              </a:rPr>
              <a:t>центра</a:t>
            </a:r>
            <a:r>
              <a:rPr lang="en-US" sz="2600" dirty="0" smtClean="0">
                <a:latin typeface="+mj-lt"/>
              </a:rPr>
              <a:t> у </a:t>
            </a:r>
            <a:r>
              <a:rPr lang="en-US" sz="2600" dirty="0" err="1" smtClean="0">
                <a:latin typeface="+mj-lt"/>
              </a:rPr>
              <a:t>Пријепољу</a:t>
            </a:r>
            <a:r>
              <a:rPr lang="en-US" sz="2600" dirty="0" smtClean="0">
                <a:latin typeface="+mj-lt"/>
              </a:rPr>
              <a:t> </a:t>
            </a:r>
            <a:r>
              <a:rPr lang="en-US" sz="2600" b="1" dirty="0" smtClean="0">
                <a:latin typeface="+mj-lt"/>
              </a:rPr>
              <a:t>- 2015;</a:t>
            </a:r>
            <a:endParaRPr lang="x-none" sz="2600" b="1" dirty="0" smtClean="0">
              <a:latin typeface="+mj-lt"/>
            </a:endParaRPr>
          </a:p>
          <a:p>
            <a:pPr lvl="0" algn="just"/>
            <a:r>
              <a:rPr lang="en-US" sz="2600" dirty="0" err="1" smtClean="0">
                <a:latin typeface="+mj-lt"/>
              </a:rPr>
              <a:t>Обука</a:t>
            </a:r>
            <a:r>
              <a:rPr lang="en-US" sz="2600" dirty="0" smtClean="0">
                <a:latin typeface="+mj-lt"/>
              </a:rPr>
              <a:t> </a:t>
            </a:r>
            <a:r>
              <a:rPr lang="en-US" sz="2600" dirty="0" err="1" smtClean="0">
                <a:latin typeface="+mj-lt"/>
              </a:rPr>
              <a:t>државних</a:t>
            </a:r>
            <a:r>
              <a:rPr lang="en-US" sz="2600" dirty="0" smtClean="0">
                <a:latin typeface="+mj-lt"/>
              </a:rPr>
              <a:t> </a:t>
            </a:r>
            <a:r>
              <a:rPr lang="en-US" sz="2600" dirty="0" err="1" smtClean="0">
                <a:latin typeface="+mj-lt"/>
              </a:rPr>
              <a:t>службеника</a:t>
            </a:r>
            <a:r>
              <a:rPr lang="en-US" sz="2600" dirty="0" smtClean="0">
                <a:latin typeface="+mj-lt"/>
              </a:rPr>
              <a:t>, </a:t>
            </a:r>
            <a:r>
              <a:rPr lang="en-US" sz="2600" dirty="0" err="1" smtClean="0">
                <a:latin typeface="+mj-lt"/>
              </a:rPr>
              <a:t>правосуђа</a:t>
            </a:r>
            <a:r>
              <a:rPr lang="en-US" sz="2600" dirty="0" smtClean="0">
                <a:latin typeface="+mj-lt"/>
              </a:rPr>
              <a:t> и НВО </a:t>
            </a:r>
            <a:r>
              <a:rPr lang="en-US" sz="2600" dirty="0" err="1" smtClean="0">
                <a:latin typeface="+mj-lt"/>
              </a:rPr>
              <a:t>на</a:t>
            </a:r>
            <a:r>
              <a:rPr lang="en-US" sz="2600" dirty="0" smtClean="0">
                <a:latin typeface="+mj-lt"/>
              </a:rPr>
              <a:t> </a:t>
            </a:r>
            <a:r>
              <a:rPr lang="en-US" sz="2600" dirty="0" err="1" smtClean="0">
                <a:latin typeface="+mj-lt"/>
              </a:rPr>
              <a:t>основу</a:t>
            </a:r>
            <a:r>
              <a:rPr lang="en-US" sz="2600" dirty="0" smtClean="0">
                <a:latin typeface="+mj-lt"/>
              </a:rPr>
              <a:t> </a:t>
            </a:r>
            <a:r>
              <a:rPr lang="en-US" sz="2600" dirty="0" err="1" smtClean="0">
                <a:latin typeface="+mj-lt"/>
              </a:rPr>
              <a:t>Водича</a:t>
            </a:r>
            <a:r>
              <a:rPr lang="en-US" sz="2600" dirty="0" smtClean="0">
                <a:latin typeface="+mj-lt"/>
              </a:rPr>
              <a:t> о </a:t>
            </a:r>
            <a:r>
              <a:rPr lang="en-US" sz="2600" dirty="0" err="1" smtClean="0">
                <a:latin typeface="+mj-lt"/>
              </a:rPr>
              <a:t>праву</a:t>
            </a:r>
            <a:r>
              <a:rPr lang="en-US" sz="2600" dirty="0" smtClean="0">
                <a:latin typeface="+mj-lt"/>
              </a:rPr>
              <a:t> </a:t>
            </a:r>
            <a:r>
              <a:rPr lang="en-US" sz="2600" dirty="0" err="1" smtClean="0">
                <a:latin typeface="+mj-lt"/>
              </a:rPr>
              <a:t>на</a:t>
            </a:r>
            <a:r>
              <a:rPr lang="en-US" sz="2600" dirty="0" smtClean="0">
                <a:latin typeface="+mj-lt"/>
              </a:rPr>
              <a:t> </a:t>
            </a:r>
            <a:r>
              <a:rPr lang="en-US" sz="2600" dirty="0" err="1" smtClean="0">
                <a:latin typeface="+mj-lt"/>
              </a:rPr>
              <a:t>правну</a:t>
            </a:r>
            <a:r>
              <a:rPr lang="en-US" sz="2600" dirty="0" smtClean="0">
                <a:latin typeface="+mj-lt"/>
              </a:rPr>
              <a:t> </a:t>
            </a:r>
            <a:r>
              <a:rPr lang="en-US" sz="2600" dirty="0" err="1" smtClean="0">
                <a:latin typeface="+mj-lt"/>
              </a:rPr>
              <a:t>заштиту</a:t>
            </a:r>
            <a:r>
              <a:rPr lang="en-US" sz="2600" dirty="0" smtClean="0">
                <a:latin typeface="+mj-lt"/>
              </a:rPr>
              <a:t> у </a:t>
            </a:r>
            <a:r>
              <a:rPr lang="en-US" sz="2600" dirty="0" err="1" smtClean="0">
                <a:latin typeface="+mj-lt"/>
              </a:rPr>
              <a:t>вези</a:t>
            </a:r>
            <a:r>
              <a:rPr lang="en-US" sz="2600" dirty="0" smtClean="0">
                <a:latin typeface="+mj-lt"/>
              </a:rPr>
              <a:t> </a:t>
            </a:r>
            <a:r>
              <a:rPr lang="en-US" sz="2600" dirty="0" err="1" smtClean="0">
                <a:latin typeface="+mj-lt"/>
              </a:rPr>
              <a:t>са</a:t>
            </a:r>
            <a:r>
              <a:rPr lang="en-US" sz="2600" dirty="0" smtClean="0">
                <a:latin typeface="+mj-lt"/>
              </a:rPr>
              <a:t> </a:t>
            </a:r>
            <a:r>
              <a:rPr lang="en-US" sz="2600" dirty="0" err="1" smtClean="0">
                <a:latin typeface="+mj-lt"/>
              </a:rPr>
              <a:t>заштитом</a:t>
            </a:r>
            <a:r>
              <a:rPr lang="en-US" sz="2600" dirty="0" smtClean="0">
                <a:latin typeface="+mj-lt"/>
              </a:rPr>
              <a:t> </a:t>
            </a:r>
            <a:r>
              <a:rPr lang="en-US" sz="2600" dirty="0" err="1" smtClean="0">
                <a:latin typeface="+mj-lt"/>
              </a:rPr>
              <a:t>животне</a:t>
            </a:r>
            <a:r>
              <a:rPr lang="en-US" sz="2600" dirty="0" smtClean="0">
                <a:latin typeface="+mj-lt"/>
              </a:rPr>
              <a:t> </a:t>
            </a:r>
            <a:r>
              <a:rPr lang="en-US" sz="2600" dirty="0" err="1" smtClean="0">
                <a:latin typeface="+mj-lt"/>
              </a:rPr>
              <a:t>средине</a:t>
            </a:r>
            <a:r>
              <a:rPr lang="en-US" sz="2600" dirty="0" smtClean="0">
                <a:latin typeface="+mj-lt"/>
              </a:rPr>
              <a:t> у </a:t>
            </a:r>
            <a:r>
              <a:rPr lang="en-US" sz="2600" dirty="0" err="1" smtClean="0">
                <a:latin typeface="+mj-lt"/>
              </a:rPr>
              <a:t>управним</a:t>
            </a:r>
            <a:r>
              <a:rPr lang="en-US" sz="2600" dirty="0" smtClean="0">
                <a:latin typeface="+mj-lt"/>
              </a:rPr>
              <a:t> </a:t>
            </a:r>
            <a:r>
              <a:rPr lang="en-US" sz="2600" dirty="0" err="1" smtClean="0">
                <a:latin typeface="+mj-lt"/>
              </a:rPr>
              <a:t>поступцима</a:t>
            </a:r>
            <a:r>
              <a:rPr lang="en-US" sz="2600" dirty="0" smtClean="0">
                <a:latin typeface="+mj-lt"/>
              </a:rPr>
              <a:t> и </a:t>
            </a:r>
            <a:r>
              <a:rPr lang="en-US" sz="2600" dirty="0" err="1" smtClean="0">
                <a:latin typeface="+mj-lt"/>
              </a:rPr>
              <a:t>управним</a:t>
            </a:r>
            <a:r>
              <a:rPr lang="en-US" sz="2600" dirty="0" smtClean="0">
                <a:latin typeface="+mj-lt"/>
              </a:rPr>
              <a:t> </a:t>
            </a:r>
            <a:r>
              <a:rPr lang="en-US" sz="2600" dirty="0" err="1" smtClean="0">
                <a:latin typeface="+mj-lt"/>
              </a:rPr>
              <a:t>споровима</a:t>
            </a:r>
            <a:r>
              <a:rPr lang="en-US" sz="2600" dirty="0" smtClean="0">
                <a:latin typeface="+mj-lt"/>
              </a:rPr>
              <a:t> (</a:t>
            </a:r>
            <a:r>
              <a:rPr lang="en-US" sz="2600" dirty="0" err="1" smtClean="0">
                <a:latin typeface="+mj-lt"/>
              </a:rPr>
              <a:t>разрађен</a:t>
            </a:r>
            <a:r>
              <a:rPr lang="en-US" sz="2600" dirty="0" smtClean="0">
                <a:latin typeface="+mj-lt"/>
              </a:rPr>
              <a:t> </a:t>
            </a:r>
            <a:r>
              <a:rPr lang="en-US" sz="2600" dirty="0" err="1" smtClean="0">
                <a:latin typeface="+mj-lt"/>
              </a:rPr>
              <a:t>уз</a:t>
            </a:r>
            <a:r>
              <a:rPr lang="en-US" sz="2600" dirty="0" smtClean="0">
                <a:latin typeface="+mj-lt"/>
              </a:rPr>
              <a:t> </a:t>
            </a:r>
            <a:r>
              <a:rPr lang="en-US" sz="2600" dirty="0" err="1" smtClean="0">
                <a:latin typeface="+mj-lt"/>
              </a:rPr>
              <a:t>подршку</a:t>
            </a:r>
            <a:r>
              <a:rPr lang="en-US" sz="2600" dirty="0" smtClean="0">
                <a:latin typeface="+mj-lt"/>
              </a:rPr>
              <a:t> ОЕБС-а) – </a:t>
            </a:r>
            <a:r>
              <a:rPr lang="en-US" sz="2600" b="1" dirty="0" smtClean="0">
                <a:latin typeface="+mj-lt"/>
              </a:rPr>
              <a:t>2015-2016</a:t>
            </a:r>
            <a:r>
              <a:rPr lang="en-US" sz="2600" dirty="0" smtClean="0">
                <a:latin typeface="+mj-lt"/>
              </a:rPr>
              <a:t>;</a:t>
            </a:r>
          </a:p>
          <a:p>
            <a:pPr lvl="0" algn="just"/>
            <a:r>
              <a:rPr lang="en-US" sz="2600" dirty="0" err="1" smtClean="0">
                <a:latin typeface="+mj-lt"/>
              </a:rPr>
              <a:t>Годишње</a:t>
            </a:r>
            <a:r>
              <a:rPr lang="en-US" sz="2600" dirty="0" smtClean="0">
                <a:latin typeface="+mj-lt"/>
              </a:rPr>
              <a:t> </a:t>
            </a:r>
            <a:r>
              <a:rPr lang="en-US" sz="2600" dirty="0" err="1" smtClean="0">
                <a:latin typeface="+mj-lt"/>
              </a:rPr>
              <a:t>ажурирање</a:t>
            </a:r>
            <a:r>
              <a:rPr lang="en-US" sz="2600" dirty="0" smtClean="0">
                <a:latin typeface="+mj-lt"/>
              </a:rPr>
              <a:t> </a:t>
            </a:r>
            <a:r>
              <a:rPr lang="en-US" sz="2600" dirty="0" err="1" smtClean="0">
                <a:latin typeface="+mj-lt"/>
              </a:rPr>
              <a:t>Еко-регистра</a:t>
            </a:r>
            <a:endParaRPr lang="en-US" sz="2600" dirty="0" smtClean="0">
              <a:latin typeface="+mj-lt"/>
            </a:endParaRPr>
          </a:p>
          <a:p>
            <a:pPr algn="just"/>
            <a:r>
              <a:rPr lang="en-US" sz="2600" dirty="0" err="1" smtClean="0">
                <a:latin typeface="+mj-lt"/>
              </a:rPr>
              <a:t>Обука</a:t>
            </a:r>
            <a:r>
              <a:rPr lang="en-US" sz="2600" dirty="0" smtClean="0">
                <a:latin typeface="+mj-lt"/>
              </a:rPr>
              <a:t> </a:t>
            </a:r>
            <a:r>
              <a:rPr lang="en-US" sz="2600" dirty="0" err="1" smtClean="0">
                <a:latin typeface="+mj-lt"/>
              </a:rPr>
              <a:t>представника</a:t>
            </a:r>
            <a:r>
              <a:rPr lang="en-US" sz="2600" dirty="0" smtClean="0">
                <a:latin typeface="+mj-lt"/>
              </a:rPr>
              <a:t> </a:t>
            </a:r>
            <a:r>
              <a:rPr lang="en-US" sz="2600" dirty="0" err="1" smtClean="0">
                <a:latin typeface="+mj-lt"/>
              </a:rPr>
              <a:t>правосудног</a:t>
            </a:r>
            <a:r>
              <a:rPr lang="en-US" sz="2600" dirty="0" smtClean="0">
                <a:latin typeface="+mj-lt"/>
              </a:rPr>
              <a:t> </a:t>
            </a:r>
            <a:r>
              <a:rPr lang="en-US" sz="2600" dirty="0" err="1" smtClean="0">
                <a:latin typeface="+mj-lt"/>
              </a:rPr>
              <a:t>система</a:t>
            </a:r>
            <a:r>
              <a:rPr lang="en-US" sz="2600" dirty="0" smtClean="0">
                <a:latin typeface="+mj-lt"/>
              </a:rPr>
              <a:t> у </a:t>
            </a:r>
            <a:r>
              <a:rPr lang="en-US" sz="2600" dirty="0" err="1" smtClean="0">
                <a:latin typeface="+mj-lt"/>
              </a:rPr>
              <a:t>вези</a:t>
            </a:r>
            <a:r>
              <a:rPr lang="en-US" sz="2600" dirty="0" smtClean="0">
                <a:latin typeface="+mj-lt"/>
              </a:rPr>
              <a:t> </a:t>
            </a:r>
            <a:r>
              <a:rPr lang="en-US" sz="2600" dirty="0" err="1" smtClean="0">
                <a:latin typeface="+mj-lt"/>
              </a:rPr>
              <a:t>са</a:t>
            </a:r>
            <a:r>
              <a:rPr lang="en-US" sz="2600" dirty="0" smtClean="0">
                <a:latin typeface="+mj-lt"/>
              </a:rPr>
              <a:t> </a:t>
            </a:r>
            <a:r>
              <a:rPr lang="en-US" sz="2600" dirty="0" err="1" smtClean="0">
                <a:latin typeface="+mj-lt"/>
              </a:rPr>
              <a:t>правом</a:t>
            </a:r>
            <a:r>
              <a:rPr lang="en-US" sz="2600" dirty="0" smtClean="0">
                <a:latin typeface="+mj-lt"/>
              </a:rPr>
              <a:t> </a:t>
            </a:r>
            <a:r>
              <a:rPr lang="en-US" sz="2600" dirty="0" err="1" smtClean="0">
                <a:latin typeface="+mj-lt"/>
              </a:rPr>
              <a:t>на</a:t>
            </a:r>
            <a:r>
              <a:rPr lang="en-US" sz="2600" dirty="0" smtClean="0">
                <a:latin typeface="+mj-lt"/>
              </a:rPr>
              <a:t> </a:t>
            </a:r>
            <a:r>
              <a:rPr lang="en-US" sz="2600" dirty="0" err="1" smtClean="0">
                <a:latin typeface="+mj-lt"/>
              </a:rPr>
              <a:t>правну</a:t>
            </a:r>
            <a:r>
              <a:rPr lang="en-US" sz="2600" dirty="0" smtClean="0">
                <a:latin typeface="+mj-lt"/>
              </a:rPr>
              <a:t> </a:t>
            </a:r>
            <a:r>
              <a:rPr lang="en-US" sz="2600" dirty="0" err="1" smtClean="0">
                <a:latin typeface="+mj-lt"/>
              </a:rPr>
              <a:t>заштиту</a:t>
            </a:r>
            <a:r>
              <a:rPr lang="en-US" sz="2600" dirty="0" smtClean="0">
                <a:latin typeface="+mj-lt"/>
              </a:rPr>
              <a:t> у </a:t>
            </a:r>
            <a:r>
              <a:rPr lang="en-US" sz="2600" dirty="0" err="1" smtClean="0">
                <a:latin typeface="+mj-lt"/>
              </a:rPr>
              <a:t>вези</a:t>
            </a:r>
            <a:r>
              <a:rPr lang="en-US" sz="2600" dirty="0" smtClean="0">
                <a:latin typeface="+mj-lt"/>
              </a:rPr>
              <a:t> </a:t>
            </a:r>
            <a:r>
              <a:rPr lang="en-US" sz="2600" dirty="0" err="1" smtClean="0">
                <a:latin typeface="+mj-lt"/>
              </a:rPr>
              <a:t>са</a:t>
            </a:r>
            <a:r>
              <a:rPr lang="en-US" sz="2600" dirty="0" smtClean="0">
                <a:latin typeface="+mj-lt"/>
              </a:rPr>
              <a:t> </a:t>
            </a:r>
            <a:r>
              <a:rPr lang="en-US" sz="2600" dirty="0" err="1" smtClean="0">
                <a:latin typeface="+mj-lt"/>
              </a:rPr>
              <a:t>информацијама</a:t>
            </a:r>
            <a:r>
              <a:rPr lang="en-US" sz="2600" dirty="0" smtClean="0">
                <a:latin typeface="+mj-lt"/>
              </a:rPr>
              <a:t> о </a:t>
            </a:r>
            <a:r>
              <a:rPr lang="en-US" sz="2600" dirty="0" err="1" smtClean="0">
                <a:latin typeface="+mj-lt"/>
              </a:rPr>
              <a:t>животној</a:t>
            </a:r>
            <a:r>
              <a:rPr lang="en-US" sz="2600" dirty="0" smtClean="0">
                <a:latin typeface="+mj-lt"/>
              </a:rPr>
              <a:t> </a:t>
            </a:r>
            <a:r>
              <a:rPr lang="en-US" sz="2600" dirty="0" err="1" smtClean="0">
                <a:latin typeface="+mj-lt"/>
              </a:rPr>
              <a:t>средини</a:t>
            </a:r>
            <a:r>
              <a:rPr lang="en-US" sz="2600" dirty="0" smtClean="0">
                <a:latin typeface="+mj-lt"/>
              </a:rPr>
              <a:t> – </a:t>
            </a:r>
            <a:r>
              <a:rPr lang="en-US" sz="2600" b="1" dirty="0" smtClean="0">
                <a:latin typeface="+mj-lt"/>
              </a:rPr>
              <a:t>2017-2018</a:t>
            </a:r>
            <a:r>
              <a:rPr lang="en-US" sz="2600" dirty="0" smtClean="0">
                <a:latin typeface="+mj-lt"/>
              </a:rPr>
              <a:t>;</a:t>
            </a:r>
          </a:p>
          <a:p>
            <a:pPr lvl="0" algn="just"/>
            <a:r>
              <a:rPr lang="x-none" sz="2600" dirty="0" smtClean="0">
                <a:latin typeface="+mj-lt"/>
              </a:rPr>
              <a:t>Обука јавних органа на националном, покрајинском и локалном нивоу на тему развоја електронских база података  electronic databases easily accessible to the public through public telecommunication networks </a:t>
            </a:r>
            <a:r>
              <a:rPr lang="en-US" sz="2600" dirty="0" err="1" smtClean="0">
                <a:latin typeface="+mj-lt"/>
              </a:rPr>
              <a:t>лако</a:t>
            </a:r>
            <a:r>
              <a:rPr lang="en-US" sz="2600" dirty="0" smtClean="0">
                <a:latin typeface="+mj-lt"/>
              </a:rPr>
              <a:t> </a:t>
            </a:r>
            <a:r>
              <a:rPr lang="en-US" sz="2600" dirty="0" err="1" smtClean="0">
                <a:latin typeface="+mj-lt"/>
              </a:rPr>
              <a:t>доступних</a:t>
            </a:r>
            <a:r>
              <a:rPr lang="en-US" sz="2600" dirty="0" smtClean="0">
                <a:latin typeface="+mj-lt"/>
              </a:rPr>
              <a:t> </a:t>
            </a:r>
            <a:r>
              <a:rPr lang="en-US" sz="2600" dirty="0" err="1" smtClean="0">
                <a:latin typeface="+mj-lt"/>
              </a:rPr>
              <a:t>јавности</a:t>
            </a:r>
            <a:r>
              <a:rPr lang="en-US" sz="2600" dirty="0" smtClean="0">
                <a:latin typeface="+mj-lt"/>
              </a:rPr>
              <a:t> </a:t>
            </a:r>
            <a:r>
              <a:rPr lang="x-none" sz="2600" dirty="0" smtClean="0">
                <a:latin typeface="+mj-lt"/>
              </a:rPr>
              <a:t>кроз јавне телекомуникационе мреже - </a:t>
            </a:r>
            <a:r>
              <a:rPr lang="x-none" sz="2600" b="1" smtClean="0">
                <a:latin typeface="+mj-lt"/>
              </a:rPr>
              <a:t>2017-2020</a:t>
            </a:r>
            <a:r>
              <a:rPr lang="en-US" sz="2600" dirty="0" smtClean="0">
                <a:latin typeface="+mj-lt"/>
              </a:rPr>
              <a:t>.</a:t>
            </a:r>
          </a:p>
          <a:p>
            <a:endParaRPr lang="x-none" dirty="0"/>
          </a:p>
        </p:txBody>
      </p:sp>
    </p:spTree>
    <p:extLst>
      <p:ext uri="{BB962C8B-B14F-4D97-AF65-F5344CB8AC3E}">
        <p14:creationId xmlns="" xmlns:p14="http://schemas.microsoft.com/office/powerpoint/2010/main" val="836314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596901"/>
            <a:ext cx="9144000" cy="1028699"/>
          </a:xfrm>
        </p:spPr>
        <p:txBody>
          <a:bodyPr>
            <a:normAutofit/>
          </a:bodyPr>
          <a:lstStyle/>
          <a:p>
            <a:r>
              <a:rPr lang="en-US" sz="2800" dirty="0" smtClean="0"/>
              <a:t>4. </a:t>
            </a:r>
            <a:r>
              <a:rPr lang="en-US" sz="2800" dirty="0" err="1" smtClean="0"/>
              <a:t>Учешће</a:t>
            </a:r>
            <a:r>
              <a:rPr lang="en-US" sz="2800" dirty="0" smtClean="0"/>
              <a:t> </a:t>
            </a:r>
            <a:r>
              <a:rPr lang="en-US" sz="2800" dirty="0" err="1" smtClean="0"/>
              <a:t>јавности</a:t>
            </a:r>
            <a:r>
              <a:rPr lang="en-US" sz="2800" dirty="0" smtClean="0"/>
              <a:t>: </a:t>
            </a:r>
            <a:r>
              <a:rPr lang="en-US" sz="2800" dirty="0" err="1" smtClean="0"/>
              <a:t>Директива</a:t>
            </a:r>
            <a:r>
              <a:rPr lang="en-US" sz="2800" dirty="0" smtClean="0"/>
              <a:t> 2003/35/EЗ</a:t>
            </a:r>
            <a:br>
              <a:rPr lang="en-US" sz="2800" dirty="0" smtClean="0"/>
            </a:br>
            <a:endParaRPr lang="x-none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651000"/>
            <a:ext cx="10909300" cy="4953000"/>
          </a:xfrm>
        </p:spPr>
        <p:txBody>
          <a:bodyPr>
            <a:normAutofit/>
          </a:bodyPr>
          <a:lstStyle/>
          <a:p>
            <a:pPr lvl="0" algn="just"/>
            <a:r>
              <a:rPr lang="en-US" b="1" dirty="0" smtClean="0">
                <a:latin typeface="+mj-lt"/>
              </a:rPr>
              <a:t>План </a:t>
            </a:r>
            <a:r>
              <a:rPr lang="en-US" b="1" dirty="0" err="1" smtClean="0">
                <a:latin typeface="+mj-lt"/>
              </a:rPr>
              <a:t>краткорочних</a:t>
            </a:r>
            <a:r>
              <a:rPr lang="en-US" b="1" dirty="0" smtClean="0">
                <a:latin typeface="+mj-lt"/>
              </a:rPr>
              <a:t> </a:t>
            </a:r>
            <a:r>
              <a:rPr lang="x-none" b="1" dirty="0" smtClean="0">
                <a:latin typeface="+mj-lt"/>
              </a:rPr>
              <a:t>и </a:t>
            </a:r>
            <a:r>
              <a:rPr lang="en-US" b="1" dirty="0">
                <a:latin typeface="+mj-lt"/>
              </a:rPr>
              <a:t>средњерочних </a:t>
            </a:r>
            <a:r>
              <a:rPr lang="en-US" b="1" dirty="0" smtClean="0">
                <a:latin typeface="+mj-lt"/>
              </a:rPr>
              <a:t>активности:</a:t>
            </a:r>
            <a:endParaRPr lang="x-none" b="1" dirty="0" smtClean="0">
              <a:latin typeface="+mj-lt"/>
            </a:endParaRPr>
          </a:p>
          <a:p>
            <a:pPr lvl="0" algn="just"/>
            <a:endParaRPr lang="en-US" sz="1900" b="1" dirty="0" smtClean="0">
              <a:latin typeface="+mj-lt"/>
            </a:endParaRPr>
          </a:p>
          <a:p>
            <a:pPr marL="0" lvl="1" algn="just"/>
            <a:r>
              <a:rPr lang="en-US" sz="2400" b="1" dirty="0" err="1" smtClean="0">
                <a:latin typeface="+mj-lt"/>
              </a:rPr>
              <a:t>Изградња</a:t>
            </a:r>
            <a:r>
              <a:rPr lang="en-US" sz="2400" b="1" dirty="0" smtClean="0">
                <a:latin typeface="+mj-lt"/>
              </a:rPr>
              <a:t> </a:t>
            </a:r>
            <a:r>
              <a:rPr lang="en-US" sz="2400" b="1" dirty="0" err="1" smtClean="0">
                <a:latin typeface="+mj-lt"/>
              </a:rPr>
              <a:t>капацитета</a:t>
            </a:r>
            <a:r>
              <a:rPr lang="en-US" sz="2400" b="1" dirty="0" smtClean="0">
                <a:latin typeface="+mj-lt"/>
              </a:rPr>
              <a:t> </a:t>
            </a:r>
            <a:r>
              <a:rPr lang="en-US" sz="2400" dirty="0" err="1" smtClean="0">
                <a:latin typeface="+mj-lt"/>
              </a:rPr>
              <a:t>органа</a:t>
            </a:r>
            <a:r>
              <a:rPr lang="en-US" sz="2400" dirty="0" smtClean="0">
                <a:latin typeface="+mj-lt"/>
              </a:rPr>
              <a:t> </a:t>
            </a:r>
            <a:r>
              <a:rPr lang="en-US" sz="2400" dirty="0" err="1" smtClean="0">
                <a:latin typeface="+mj-lt"/>
              </a:rPr>
              <a:t>из</a:t>
            </a:r>
            <a:r>
              <a:rPr lang="en-US" sz="2400" dirty="0" smtClean="0">
                <a:latin typeface="+mj-lt"/>
              </a:rPr>
              <a:t> </a:t>
            </a:r>
            <a:r>
              <a:rPr lang="en-US" sz="2400" dirty="0" err="1" smtClean="0">
                <a:latin typeface="+mj-lt"/>
              </a:rPr>
              <a:t>области</a:t>
            </a:r>
            <a:r>
              <a:rPr lang="en-US" sz="2400" dirty="0" smtClean="0">
                <a:latin typeface="+mj-lt"/>
              </a:rPr>
              <a:t> </a:t>
            </a:r>
            <a:r>
              <a:rPr lang="en-US" sz="2400" dirty="0" err="1" smtClean="0">
                <a:latin typeface="+mj-lt"/>
              </a:rPr>
              <a:t>животне</a:t>
            </a:r>
            <a:r>
              <a:rPr lang="en-US" sz="2400" dirty="0" smtClean="0">
                <a:latin typeface="+mj-lt"/>
              </a:rPr>
              <a:t> </a:t>
            </a:r>
            <a:r>
              <a:rPr lang="en-US" sz="2400" dirty="0" err="1" smtClean="0">
                <a:latin typeface="+mj-lt"/>
              </a:rPr>
              <a:t>средине</a:t>
            </a:r>
            <a:r>
              <a:rPr lang="en-US" sz="2400" dirty="0" smtClean="0">
                <a:latin typeface="+mj-lt"/>
              </a:rPr>
              <a:t> </a:t>
            </a:r>
            <a:r>
              <a:rPr lang="en-US" sz="2400" dirty="0" err="1" smtClean="0">
                <a:latin typeface="+mj-lt"/>
              </a:rPr>
              <a:t>на</a:t>
            </a:r>
            <a:r>
              <a:rPr lang="en-US" sz="2400" dirty="0" smtClean="0">
                <a:latin typeface="+mj-lt"/>
              </a:rPr>
              <a:t> </a:t>
            </a:r>
            <a:r>
              <a:rPr lang="en-US" sz="2400" dirty="0" err="1" smtClean="0">
                <a:latin typeface="+mj-lt"/>
              </a:rPr>
              <a:t>регионалном</a:t>
            </a:r>
            <a:r>
              <a:rPr lang="en-US" sz="2400" dirty="0" smtClean="0">
                <a:latin typeface="+mj-lt"/>
              </a:rPr>
              <a:t> и </a:t>
            </a:r>
            <a:r>
              <a:rPr lang="en-US" sz="2400" dirty="0" err="1" smtClean="0">
                <a:latin typeface="+mj-lt"/>
              </a:rPr>
              <a:t>локалном</a:t>
            </a:r>
            <a:r>
              <a:rPr lang="en-US" sz="2400" dirty="0" smtClean="0">
                <a:latin typeface="+mj-lt"/>
              </a:rPr>
              <a:t> </a:t>
            </a:r>
            <a:r>
              <a:rPr lang="en-US" sz="2400" dirty="0" err="1" smtClean="0">
                <a:latin typeface="+mj-lt"/>
              </a:rPr>
              <a:t>нивоу</a:t>
            </a:r>
            <a:r>
              <a:rPr lang="en-US" sz="2400" dirty="0" smtClean="0">
                <a:latin typeface="+mj-lt"/>
              </a:rPr>
              <a:t> – </a:t>
            </a:r>
            <a:r>
              <a:rPr lang="en-US" sz="2400" b="1" dirty="0" smtClean="0">
                <a:latin typeface="+mj-lt"/>
              </a:rPr>
              <a:t>2015-2016</a:t>
            </a:r>
            <a:r>
              <a:rPr lang="en-US" sz="2400" dirty="0" smtClean="0">
                <a:latin typeface="+mj-lt"/>
              </a:rPr>
              <a:t>;</a:t>
            </a:r>
          </a:p>
          <a:p>
            <a:pPr lvl="0" algn="just"/>
            <a:r>
              <a:rPr lang="en-US" b="1" dirty="0" smtClean="0">
                <a:latin typeface="+mj-lt"/>
              </a:rPr>
              <a:t>Радионице </a:t>
            </a:r>
            <a:r>
              <a:rPr lang="en-US" b="1" dirty="0" err="1" smtClean="0">
                <a:latin typeface="+mj-lt"/>
              </a:rPr>
              <a:t>за</a:t>
            </a:r>
            <a:r>
              <a:rPr lang="en-US" b="1" dirty="0" smtClean="0">
                <a:latin typeface="+mj-lt"/>
              </a:rPr>
              <a:t> НВО </a:t>
            </a:r>
            <a:r>
              <a:rPr lang="en-US" dirty="0" smtClean="0">
                <a:latin typeface="+mj-lt"/>
              </a:rPr>
              <a:t>у </a:t>
            </a:r>
            <a:r>
              <a:rPr lang="en-US" dirty="0" err="1" smtClean="0">
                <a:latin typeface="+mj-lt"/>
              </a:rPr>
              <a:t>вези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са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поступцима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учешћа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јавности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током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припреме</a:t>
            </a:r>
            <a:r>
              <a:rPr lang="en-US" dirty="0" smtClean="0">
                <a:latin typeface="+mj-lt"/>
              </a:rPr>
              <a:t> и </a:t>
            </a:r>
            <a:r>
              <a:rPr lang="en-US" dirty="0" err="1" smtClean="0">
                <a:latin typeface="+mj-lt"/>
              </a:rPr>
              <a:t>измене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или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ревизије</a:t>
            </a:r>
            <a:r>
              <a:rPr lang="en-US" dirty="0" smtClean="0">
                <a:latin typeface="+mj-lt"/>
              </a:rPr>
              <a:t> </a:t>
            </a:r>
            <a:r>
              <a:rPr lang="x-none" dirty="0" smtClean="0">
                <a:latin typeface="+mj-lt"/>
              </a:rPr>
              <a:t>  </a:t>
            </a:r>
            <a:r>
              <a:rPr lang="en-US" dirty="0" err="1" smtClean="0">
                <a:latin typeface="+mj-lt"/>
              </a:rPr>
              <a:t>планова</a:t>
            </a:r>
            <a:r>
              <a:rPr lang="en-US" dirty="0" smtClean="0">
                <a:latin typeface="+mj-lt"/>
              </a:rPr>
              <a:t> и </a:t>
            </a:r>
            <a:r>
              <a:rPr lang="en-US" dirty="0" err="1" smtClean="0">
                <a:latin typeface="+mj-lt"/>
              </a:rPr>
              <a:t>програма</a:t>
            </a:r>
            <a:r>
              <a:rPr lang="en-US" dirty="0" smtClean="0">
                <a:latin typeface="+mj-lt"/>
              </a:rPr>
              <a:t> – </a:t>
            </a:r>
            <a:r>
              <a:rPr lang="en-US" b="1" dirty="0" smtClean="0">
                <a:latin typeface="+mj-lt"/>
              </a:rPr>
              <a:t>2017-2018</a:t>
            </a:r>
            <a:r>
              <a:rPr lang="en-US" dirty="0" smtClean="0">
                <a:latin typeface="+mj-lt"/>
              </a:rPr>
              <a:t>;</a:t>
            </a:r>
          </a:p>
          <a:p>
            <a:pPr lvl="0" algn="just"/>
            <a:r>
              <a:rPr lang="en-US" dirty="0" err="1" smtClean="0">
                <a:latin typeface="+mj-lt"/>
              </a:rPr>
              <a:t>Изградња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капацитета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органа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из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области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животне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средине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на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регионалном</a:t>
            </a:r>
            <a:r>
              <a:rPr lang="en-US" dirty="0" smtClean="0">
                <a:latin typeface="+mj-lt"/>
              </a:rPr>
              <a:t> и </a:t>
            </a:r>
            <a:r>
              <a:rPr lang="en-US" dirty="0" err="1" smtClean="0">
                <a:latin typeface="+mj-lt"/>
              </a:rPr>
              <a:t>локалном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нивоу</a:t>
            </a:r>
            <a:r>
              <a:rPr lang="en-US" dirty="0" smtClean="0">
                <a:latin typeface="+mj-lt"/>
              </a:rPr>
              <a:t> – </a:t>
            </a:r>
            <a:r>
              <a:rPr lang="en-US" b="1" dirty="0" smtClean="0">
                <a:latin typeface="+mj-lt"/>
              </a:rPr>
              <a:t>2017-2018</a:t>
            </a:r>
            <a:r>
              <a:rPr lang="en-US" dirty="0" smtClean="0">
                <a:latin typeface="+mj-lt"/>
              </a:rPr>
              <a:t>;</a:t>
            </a:r>
          </a:p>
          <a:p>
            <a:pPr lvl="0" algn="just"/>
            <a:r>
              <a:rPr lang="en-US" b="1" dirty="0" err="1" smtClean="0">
                <a:latin typeface="+mj-lt"/>
              </a:rPr>
              <a:t>Информативне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кампање</a:t>
            </a:r>
            <a:r>
              <a:rPr lang="en-US" b="1" dirty="0" smtClean="0">
                <a:latin typeface="+mj-lt"/>
              </a:rPr>
              <a:t> у </a:t>
            </a:r>
            <a:r>
              <a:rPr lang="en-US" b="1" dirty="0" err="1" smtClean="0">
                <a:latin typeface="+mj-lt"/>
              </a:rPr>
              <a:t>сарадњи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са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Архус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центр</a:t>
            </a:r>
            <a:r>
              <a:rPr lang="sr-Cyrl-CS" b="1" dirty="0" smtClean="0">
                <a:latin typeface="+mj-lt"/>
              </a:rPr>
              <a:t>има</a:t>
            </a:r>
            <a:r>
              <a:rPr lang="en-US" b="1" dirty="0" smtClean="0">
                <a:latin typeface="+mj-lt"/>
              </a:rPr>
              <a:t> </a:t>
            </a:r>
            <a:r>
              <a:rPr lang="en-US" dirty="0" smtClean="0">
                <a:latin typeface="+mj-lt"/>
              </a:rPr>
              <a:t>у </a:t>
            </a:r>
            <a:r>
              <a:rPr lang="en-US" dirty="0" err="1" smtClean="0">
                <a:latin typeface="+mj-lt"/>
              </a:rPr>
              <a:t>вези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са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поступцима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учешћа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јавности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током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припреме</a:t>
            </a:r>
            <a:r>
              <a:rPr lang="en-US" dirty="0" smtClean="0">
                <a:latin typeface="+mj-lt"/>
              </a:rPr>
              <a:t> и </a:t>
            </a:r>
            <a:r>
              <a:rPr lang="en-US" dirty="0" err="1" smtClean="0">
                <a:latin typeface="+mj-lt"/>
              </a:rPr>
              <a:t>измене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или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ревизије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планова</a:t>
            </a:r>
            <a:r>
              <a:rPr lang="en-US" dirty="0" smtClean="0">
                <a:latin typeface="+mj-lt"/>
              </a:rPr>
              <a:t> и </a:t>
            </a:r>
            <a:r>
              <a:rPr lang="en-US" dirty="0" err="1" smtClean="0">
                <a:latin typeface="+mj-lt"/>
              </a:rPr>
              <a:t>програма</a:t>
            </a:r>
            <a:r>
              <a:rPr lang="en-US" dirty="0" smtClean="0">
                <a:latin typeface="+mj-lt"/>
              </a:rPr>
              <a:t> – </a:t>
            </a:r>
            <a:r>
              <a:rPr lang="en-US" b="1" dirty="0" smtClean="0">
                <a:latin typeface="+mj-lt"/>
              </a:rPr>
              <a:t>2017-2018</a:t>
            </a:r>
            <a:r>
              <a:rPr lang="en-US" dirty="0" smtClean="0">
                <a:latin typeface="+mj-lt"/>
              </a:rPr>
              <a:t>.</a:t>
            </a:r>
          </a:p>
          <a:p>
            <a:pPr algn="just"/>
            <a:r>
              <a:rPr lang="en-US" dirty="0" smtClean="0">
                <a:latin typeface="+mj-lt"/>
              </a:rPr>
              <a:t> </a:t>
            </a:r>
          </a:p>
          <a:p>
            <a:endParaRPr lang="x-none" dirty="0"/>
          </a:p>
        </p:txBody>
      </p:sp>
    </p:spTree>
    <p:extLst>
      <p:ext uri="{BB962C8B-B14F-4D97-AF65-F5344CB8AC3E}">
        <p14:creationId xmlns="" xmlns:p14="http://schemas.microsoft.com/office/powerpoint/2010/main" val="836314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660401"/>
            <a:ext cx="9144000" cy="1333500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5. </a:t>
            </a:r>
            <a:r>
              <a:rPr lang="en-US" sz="2800" b="1" dirty="0" err="1" smtClean="0"/>
              <a:t>Одговорност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за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штету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према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животној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средини</a:t>
            </a:r>
            <a:r>
              <a:rPr lang="en-US" sz="2800" b="1" dirty="0" smtClean="0"/>
              <a:t>: </a:t>
            </a:r>
            <a:r>
              <a:rPr lang="en-US" sz="2800" b="1" dirty="0" err="1" smtClean="0"/>
              <a:t>Директива</a:t>
            </a:r>
            <a:r>
              <a:rPr lang="en-US" sz="2800" b="1" dirty="0" smtClean="0"/>
              <a:t> 2004/35/CE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x-none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1200" y="1549400"/>
            <a:ext cx="10871200" cy="481330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US" b="1" dirty="0" smtClean="0">
                <a:latin typeface="+mj-lt"/>
              </a:rPr>
              <a:t>План </a:t>
            </a:r>
            <a:r>
              <a:rPr lang="en-US" b="1" dirty="0" err="1" smtClean="0">
                <a:latin typeface="+mj-lt"/>
              </a:rPr>
              <a:t>краткорочних</a:t>
            </a:r>
            <a:r>
              <a:rPr lang="en-US" b="1" dirty="0" smtClean="0">
                <a:latin typeface="+mj-lt"/>
              </a:rPr>
              <a:t> </a:t>
            </a:r>
            <a:r>
              <a:rPr lang="sr-Cyrl-CS" b="1" dirty="0" smtClean="0">
                <a:latin typeface="+mj-lt"/>
              </a:rPr>
              <a:t>(</a:t>
            </a:r>
            <a:r>
              <a:rPr lang="sr-Cyrl-CS" b="1" dirty="0" smtClean="0"/>
              <a:t>2015-2016) </a:t>
            </a:r>
            <a:r>
              <a:rPr lang="sr-Cyrl-CS" b="1" dirty="0" smtClean="0">
                <a:latin typeface="+mj-lt"/>
              </a:rPr>
              <a:t>и средњорочних активности (</a:t>
            </a:r>
            <a:r>
              <a:rPr lang="x-none" b="1" dirty="0" smtClean="0"/>
              <a:t>2017-2020</a:t>
            </a:r>
            <a:r>
              <a:rPr lang="x-none" b="1" dirty="0"/>
              <a:t>)</a:t>
            </a:r>
            <a:r>
              <a:rPr lang="en-US" b="1" dirty="0"/>
              <a:t> </a:t>
            </a:r>
            <a:r>
              <a:rPr lang="en-US" b="1" dirty="0" smtClean="0">
                <a:latin typeface="+mj-lt"/>
              </a:rPr>
              <a:t>:</a:t>
            </a:r>
            <a:endParaRPr lang="x-none" b="1" dirty="0" smtClean="0">
              <a:latin typeface="+mj-lt"/>
            </a:endParaRPr>
          </a:p>
          <a:p>
            <a:pPr algn="just"/>
            <a:r>
              <a:rPr lang="x-none" b="1" dirty="0" smtClean="0">
                <a:latin typeface="+mj-lt"/>
              </a:rPr>
              <a:t>Организација радионица: </a:t>
            </a:r>
          </a:p>
          <a:p>
            <a:pPr algn="just"/>
            <a:r>
              <a:rPr lang="x-none" b="1" smtClean="0">
                <a:latin typeface="+mj-lt"/>
              </a:rPr>
              <a:t>-</a:t>
            </a:r>
            <a:r>
              <a:rPr lang="en-US" dirty="0" smtClean="0">
                <a:latin typeface="+mj-lt"/>
              </a:rPr>
              <a:t>Радионице за НВО у </a:t>
            </a:r>
            <a:r>
              <a:rPr lang="en-US" dirty="0" err="1" smtClean="0">
                <a:latin typeface="+mj-lt"/>
              </a:rPr>
              <a:t>вези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са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условима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из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Закона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којим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се</a:t>
            </a:r>
            <a:r>
              <a:rPr lang="en-US" dirty="0" smtClean="0">
                <a:latin typeface="+mj-lt"/>
              </a:rPr>
              <a:t> у </a:t>
            </a:r>
            <a:r>
              <a:rPr lang="en-US" dirty="0" err="1" smtClean="0">
                <a:latin typeface="+mj-lt"/>
              </a:rPr>
              <a:t>домаће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законодавство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преноси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Директива</a:t>
            </a:r>
            <a:r>
              <a:rPr lang="en-US" dirty="0" smtClean="0">
                <a:latin typeface="+mj-lt"/>
              </a:rPr>
              <a:t> о </a:t>
            </a:r>
            <a:r>
              <a:rPr lang="en-US" dirty="0" err="1" smtClean="0">
                <a:latin typeface="+mj-lt"/>
              </a:rPr>
              <a:t>одговорности</a:t>
            </a:r>
            <a:r>
              <a:rPr lang="en-US" dirty="0" smtClean="0">
                <a:latin typeface="+mj-lt"/>
              </a:rPr>
              <a:t> за </a:t>
            </a:r>
            <a:r>
              <a:rPr lang="en-US" dirty="0" err="1" smtClean="0">
                <a:latin typeface="+mj-lt"/>
              </a:rPr>
              <a:t>штету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према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животној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средини</a:t>
            </a:r>
            <a:r>
              <a:rPr lang="en-US" dirty="0" smtClean="0">
                <a:latin typeface="+mj-lt"/>
              </a:rPr>
              <a:t>,</a:t>
            </a:r>
            <a:r>
              <a:rPr lang="sr-Cyrl-CS" dirty="0" smtClean="0">
                <a:latin typeface="+mj-lt"/>
              </a:rPr>
              <a:t> о</a:t>
            </a:r>
            <a:r>
              <a:rPr lang="ru-RU" dirty="0" smtClean="0">
                <a:latin typeface="+mj-lt"/>
              </a:rPr>
              <a:t>ператере</a:t>
            </a:r>
            <a:r>
              <a:rPr lang="en-US" dirty="0" smtClean="0">
                <a:latin typeface="+mj-lt"/>
              </a:rPr>
              <a:t> </a:t>
            </a:r>
            <a:r>
              <a:rPr lang="sr-Cyrl-CS" dirty="0" smtClean="0">
                <a:latin typeface="+mj-lt"/>
              </a:rPr>
              <a:t>и</a:t>
            </a:r>
            <a:r>
              <a:rPr lang="en-US" dirty="0" smtClean="0">
                <a:latin typeface="+mj-lt"/>
              </a:rPr>
              <a:t> </a:t>
            </a:r>
            <a:r>
              <a:rPr lang="ru-RU" dirty="0" smtClean="0">
                <a:latin typeface="+mj-lt"/>
              </a:rPr>
              <a:t>за компаније које пружају финансијске инструменте (осигуравајућа друштва)</a:t>
            </a:r>
            <a:endParaRPr lang="x-none" dirty="0">
              <a:latin typeface="+mj-lt"/>
            </a:endParaRPr>
          </a:p>
          <a:p>
            <a:pPr algn="just"/>
            <a:r>
              <a:rPr lang="x-none" sz="2400" smtClean="0">
                <a:latin typeface="+mj-lt"/>
              </a:rPr>
              <a:t>-</a:t>
            </a:r>
            <a:r>
              <a:rPr lang="en-US" sz="2400" dirty="0" smtClean="0">
                <a:latin typeface="+mj-lt"/>
              </a:rPr>
              <a:t>Радионица </a:t>
            </a:r>
            <a:r>
              <a:rPr lang="en-US" sz="2400" dirty="0">
                <a:latin typeface="+mj-lt"/>
              </a:rPr>
              <a:t>о </a:t>
            </a:r>
            <a:r>
              <a:rPr lang="en-US" sz="2400" dirty="0" err="1">
                <a:latin typeface="+mj-lt"/>
              </a:rPr>
              <a:t>студијама</a:t>
            </a:r>
            <a:r>
              <a:rPr lang="en-US" sz="2400" dirty="0">
                <a:latin typeface="+mj-lt"/>
              </a:rPr>
              <a:t> </a:t>
            </a:r>
            <a:r>
              <a:rPr lang="en-US" sz="2400" dirty="0" err="1">
                <a:latin typeface="+mj-lt"/>
              </a:rPr>
              <a:t>случаја</a:t>
            </a:r>
            <a:r>
              <a:rPr lang="en-US" sz="2400" dirty="0">
                <a:latin typeface="+mj-lt"/>
              </a:rPr>
              <a:t> о </a:t>
            </a:r>
            <a:r>
              <a:rPr lang="en-US" sz="2400" dirty="0" err="1">
                <a:latin typeface="+mj-lt"/>
              </a:rPr>
              <a:t>типу</a:t>
            </a:r>
            <a:r>
              <a:rPr lang="en-US" sz="2400" dirty="0">
                <a:latin typeface="+mj-lt"/>
              </a:rPr>
              <a:t> </a:t>
            </a:r>
            <a:r>
              <a:rPr lang="en-US" sz="2400" dirty="0" err="1">
                <a:latin typeface="+mj-lt"/>
              </a:rPr>
              <a:t>мера</a:t>
            </a:r>
            <a:r>
              <a:rPr lang="en-US" sz="2400" dirty="0">
                <a:latin typeface="+mj-lt"/>
              </a:rPr>
              <a:t> </a:t>
            </a:r>
            <a:r>
              <a:rPr lang="en-US" sz="2400" dirty="0" err="1">
                <a:latin typeface="+mj-lt"/>
              </a:rPr>
              <a:t>ремедијације</a:t>
            </a:r>
            <a:r>
              <a:rPr lang="en-US" sz="2400" dirty="0">
                <a:latin typeface="+mj-lt"/>
              </a:rPr>
              <a:t> </a:t>
            </a:r>
            <a:r>
              <a:rPr lang="ru-RU" dirty="0" smtClean="0">
                <a:latin typeface="+mj-lt"/>
              </a:rPr>
              <a:t>(тј. комбинација између примарне, комплементарне и компензаторне ремедијације) код штете нанете земљишту, водама, заштићеним врстама или природним стаништима </a:t>
            </a:r>
            <a:endParaRPr lang="x-none" dirty="0">
              <a:latin typeface="+mj-lt"/>
            </a:endParaRPr>
          </a:p>
          <a:p>
            <a:pPr algn="just"/>
            <a:r>
              <a:rPr lang="x-none" sz="2400" dirty="0" smtClean="0">
                <a:latin typeface="+mj-lt"/>
              </a:rPr>
              <a:t>-</a:t>
            </a:r>
            <a:r>
              <a:rPr lang="en-US" sz="2400" dirty="0" smtClean="0">
                <a:latin typeface="+mj-lt"/>
              </a:rPr>
              <a:t>Радионица </a:t>
            </a:r>
            <a:r>
              <a:rPr lang="en-US" sz="2400" dirty="0">
                <a:latin typeface="+mj-lt"/>
              </a:rPr>
              <a:t>о </a:t>
            </a:r>
            <a:r>
              <a:rPr lang="en-US" sz="2400" dirty="0" err="1">
                <a:latin typeface="+mj-lt"/>
              </a:rPr>
              <a:t>приступу</a:t>
            </a:r>
            <a:r>
              <a:rPr lang="en-US" sz="2400" dirty="0">
                <a:latin typeface="+mj-lt"/>
              </a:rPr>
              <a:t> </a:t>
            </a:r>
            <a:r>
              <a:rPr lang="en-US" sz="2400" dirty="0" err="1">
                <a:latin typeface="+mj-lt"/>
              </a:rPr>
              <a:t>правди</a:t>
            </a:r>
            <a:r>
              <a:rPr lang="en-US" sz="2400" dirty="0">
                <a:latin typeface="+mj-lt"/>
              </a:rPr>
              <a:t> </a:t>
            </a:r>
            <a:r>
              <a:rPr lang="en-US" sz="2400" dirty="0" err="1">
                <a:latin typeface="+mj-lt"/>
              </a:rPr>
              <a:t>код</a:t>
            </a:r>
            <a:r>
              <a:rPr lang="en-US" sz="2400" dirty="0">
                <a:latin typeface="+mj-lt"/>
              </a:rPr>
              <a:t> </a:t>
            </a:r>
            <a:r>
              <a:rPr lang="en-US" sz="2400" dirty="0" err="1">
                <a:latin typeface="+mj-lt"/>
              </a:rPr>
              <a:t>случајева</a:t>
            </a:r>
            <a:r>
              <a:rPr lang="en-US" sz="2400" dirty="0">
                <a:latin typeface="+mj-lt"/>
              </a:rPr>
              <a:t> </a:t>
            </a:r>
            <a:r>
              <a:rPr lang="en-US" sz="2400" dirty="0" err="1">
                <a:latin typeface="+mj-lt"/>
              </a:rPr>
              <a:t>штете</a:t>
            </a:r>
            <a:r>
              <a:rPr lang="en-US" sz="2400" dirty="0">
                <a:latin typeface="+mj-lt"/>
              </a:rPr>
              <a:t> </a:t>
            </a:r>
            <a:r>
              <a:rPr lang="en-US" sz="2400" dirty="0" err="1">
                <a:latin typeface="+mj-lt"/>
              </a:rPr>
              <a:t>по</a:t>
            </a:r>
            <a:r>
              <a:rPr lang="en-US" sz="2400" dirty="0">
                <a:latin typeface="+mj-lt"/>
              </a:rPr>
              <a:t> </a:t>
            </a:r>
            <a:r>
              <a:rPr lang="en-US" sz="2400" dirty="0" err="1">
                <a:latin typeface="+mj-lt"/>
              </a:rPr>
              <a:t>животну</a:t>
            </a:r>
            <a:r>
              <a:rPr lang="en-US" sz="2400" dirty="0">
                <a:latin typeface="+mj-lt"/>
              </a:rPr>
              <a:t> </a:t>
            </a:r>
            <a:r>
              <a:rPr lang="en-US" sz="2400" dirty="0" err="1">
                <a:latin typeface="+mj-lt"/>
              </a:rPr>
              <a:t>средину</a:t>
            </a:r>
            <a:r>
              <a:rPr lang="en-US" sz="2400" dirty="0">
                <a:latin typeface="+mj-lt"/>
              </a:rPr>
              <a:t> </a:t>
            </a:r>
            <a:r>
              <a:rPr lang="en-US" sz="2400" dirty="0" err="1">
                <a:latin typeface="+mj-lt"/>
              </a:rPr>
              <a:t>или</a:t>
            </a:r>
            <a:r>
              <a:rPr lang="en-US" sz="2400" dirty="0">
                <a:latin typeface="+mj-lt"/>
              </a:rPr>
              <a:t> </a:t>
            </a:r>
            <a:r>
              <a:rPr lang="en-US" sz="2400" dirty="0" err="1">
                <a:latin typeface="+mj-lt"/>
              </a:rPr>
              <a:t>непосредне</a:t>
            </a:r>
            <a:r>
              <a:rPr lang="en-US" sz="2400" dirty="0">
                <a:latin typeface="+mj-lt"/>
              </a:rPr>
              <a:t> </a:t>
            </a:r>
            <a:r>
              <a:rPr lang="en-US" sz="2400" dirty="0" err="1">
                <a:latin typeface="+mj-lt"/>
              </a:rPr>
              <a:t>опасности</a:t>
            </a:r>
            <a:r>
              <a:rPr lang="en-US" sz="2400" dirty="0">
                <a:latin typeface="+mj-lt"/>
              </a:rPr>
              <a:t> </a:t>
            </a:r>
            <a:r>
              <a:rPr lang="en-US" sz="2400" dirty="0" err="1">
                <a:latin typeface="+mj-lt"/>
              </a:rPr>
              <a:t>од</a:t>
            </a:r>
            <a:r>
              <a:rPr lang="en-US" sz="2400" dirty="0">
                <a:latin typeface="+mj-lt"/>
              </a:rPr>
              <a:t> </a:t>
            </a:r>
            <a:r>
              <a:rPr lang="en-US" sz="2400" dirty="0" err="1">
                <a:latin typeface="+mj-lt"/>
              </a:rPr>
              <a:t>такве</a:t>
            </a:r>
            <a:r>
              <a:rPr lang="en-US" sz="2400" dirty="0">
                <a:latin typeface="+mj-lt"/>
              </a:rPr>
              <a:t> </a:t>
            </a:r>
            <a:r>
              <a:rPr lang="en-US" sz="2400" dirty="0" err="1" smtClean="0">
                <a:latin typeface="+mj-lt"/>
              </a:rPr>
              <a:t>штете</a:t>
            </a:r>
            <a:endParaRPr lang="sr-Cyrl-CS" sz="2400" dirty="0" smtClean="0">
              <a:latin typeface="+mj-lt"/>
            </a:endParaRPr>
          </a:p>
          <a:p>
            <a:pPr algn="just"/>
            <a:r>
              <a:rPr lang="sr-Cyrl-CS" sz="2400" dirty="0" smtClean="0">
                <a:latin typeface="+mj-lt"/>
              </a:rPr>
              <a:t>-</a:t>
            </a:r>
            <a:r>
              <a:rPr lang="ru-RU" dirty="0" smtClean="0">
                <a:latin typeface="+mj-lt"/>
              </a:rPr>
              <a:t>Радионица о искуству држава чланица у процени непосредне опасности од штете</a:t>
            </a:r>
            <a:endParaRPr lang="sr-Cyrl-CS" sz="2400" dirty="0" smtClean="0">
              <a:latin typeface="+mj-lt"/>
            </a:endParaRPr>
          </a:p>
          <a:p>
            <a:pPr algn="just"/>
            <a:r>
              <a:rPr lang="sr-Cyrl-CS" dirty="0" smtClean="0">
                <a:latin typeface="+mj-lt"/>
              </a:rPr>
              <a:t>-</a:t>
            </a:r>
            <a:r>
              <a:rPr lang="ru-RU" b="1" dirty="0" smtClean="0">
                <a:latin typeface="+mj-lt"/>
              </a:rPr>
              <a:t>Израда методологија </a:t>
            </a:r>
            <a:r>
              <a:rPr lang="ru-RU" dirty="0" smtClean="0">
                <a:latin typeface="+mj-lt"/>
              </a:rPr>
              <a:t>за процену штете нанете животној средини</a:t>
            </a:r>
            <a:endParaRPr lang="x-none" sz="2400" dirty="0">
              <a:latin typeface="+mj-lt"/>
            </a:endParaRPr>
          </a:p>
          <a:p>
            <a:pPr lvl="1" algn="just"/>
            <a:endParaRPr lang="x-none" sz="1900" dirty="0"/>
          </a:p>
          <a:p>
            <a:pPr algn="just"/>
            <a:endParaRPr lang="sr-Cyrl-CS" b="1" dirty="0" smtClean="0">
              <a:latin typeface="+mj-lt"/>
            </a:endParaRPr>
          </a:p>
          <a:p>
            <a:pPr algn="just"/>
            <a:endParaRPr lang="en-US" sz="2000" b="1" dirty="0" smtClean="0">
              <a:latin typeface="+mj-lt"/>
            </a:endParaRPr>
          </a:p>
          <a:p>
            <a:endParaRPr lang="x-none" dirty="0"/>
          </a:p>
        </p:txBody>
      </p:sp>
    </p:spTree>
    <p:extLst>
      <p:ext uri="{BB962C8B-B14F-4D97-AF65-F5344CB8AC3E}">
        <p14:creationId xmlns="" xmlns:p14="http://schemas.microsoft.com/office/powerpoint/2010/main" val="836314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419101"/>
            <a:ext cx="9144000" cy="1269999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6. </a:t>
            </a:r>
            <a:r>
              <a:rPr lang="en-US" sz="2800" b="1" dirty="0" err="1" smtClean="0"/>
              <a:t>Директива</a:t>
            </a:r>
            <a:r>
              <a:rPr lang="en-US" sz="2800" b="1" dirty="0" smtClean="0"/>
              <a:t> о </a:t>
            </a:r>
            <a:r>
              <a:rPr lang="en-US" sz="2800" b="1" dirty="0" err="1" smtClean="0"/>
              <a:t>еколошком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криминалу</a:t>
            </a:r>
            <a:r>
              <a:rPr lang="en-US" sz="2800" b="1" dirty="0" smtClean="0"/>
              <a:t>: </a:t>
            </a:r>
            <a:r>
              <a:rPr lang="en-US" sz="2800" b="1" dirty="0" err="1" smtClean="0"/>
              <a:t>Директива</a:t>
            </a:r>
            <a:r>
              <a:rPr lang="en-US" sz="2800" b="1" dirty="0" smtClean="0"/>
              <a:t> 2008/99/EЗ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x-none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49300" y="1905000"/>
            <a:ext cx="10693400" cy="439420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US" b="1" dirty="0" smtClean="0">
                <a:latin typeface="+mj-lt"/>
              </a:rPr>
              <a:t>План </a:t>
            </a:r>
            <a:r>
              <a:rPr lang="en-US" b="1" dirty="0" err="1" smtClean="0">
                <a:latin typeface="+mj-lt"/>
              </a:rPr>
              <a:t>краткорочних</a:t>
            </a:r>
            <a:r>
              <a:rPr lang="en-US" b="1" dirty="0" smtClean="0">
                <a:latin typeface="+mj-lt"/>
              </a:rPr>
              <a:t> активности:</a:t>
            </a:r>
          </a:p>
          <a:p>
            <a:pPr lvl="0" algn="just"/>
            <a:r>
              <a:rPr lang="en-US" sz="2600" dirty="0" err="1" smtClean="0">
                <a:latin typeface="+mj-lt"/>
              </a:rPr>
              <a:t>Објављивање</a:t>
            </a:r>
            <a:r>
              <a:rPr lang="en-US" sz="2600" dirty="0" smtClean="0">
                <a:latin typeface="+mj-lt"/>
              </a:rPr>
              <a:t> </a:t>
            </a:r>
            <a:r>
              <a:rPr lang="en-US" sz="2600" dirty="0" err="1" smtClean="0">
                <a:latin typeface="+mj-lt"/>
              </a:rPr>
              <a:t>Приручника</a:t>
            </a:r>
            <a:r>
              <a:rPr lang="en-US" sz="2600" dirty="0" smtClean="0">
                <a:latin typeface="+mj-lt"/>
              </a:rPr>
              <a:t> о “</a:t>
            </a:r>
            <a:r>
              <a:rPr lang="en-US" sz="2600" dirty="0" err="1" smtClean="0">
                <a:latin typeface="+mj-lt"/>
              </a:rPr>
              <a:t>Правним</a:t>
            </a:r>
            <a:r>
              <a:rPr lang="en-US" sz="2600" dirty="0" smtClean="0">
                <a:latin typeface="+mj-lt"/>
              </a:rPr>
              <a:t> </a:t>
            </a:r>
            <a:r>
              <a:rPr lang="en-US" sz="2600" dirty="0" err="1" smtClean="0">
                <a:latin typeface="+mj-lt"/>
              </a:rPr>
              <a:t>инструментима</a:t>
            </a:r>
            <a:r>
              <a:rPr lang="en-US" sz="2600" dirty="0" smtClean="0">
                <a:latin typeface="+mj-lt"/>
              </a:rPr>
              <a:t> </a:t>
            </a:r>
            <a:r>
              <a:rPr lang="en-US" sz="2600" dirty="0" err="1" smtClean="0">
                <a:latin typeface="+mj-lt"/>
              </a:rPr>
              <a:t>за</a:t>
            </a:r>
            <a:r>
              <a:rPr lang="en-US" sz="2600" dirty="0" smtClean="0">
                <a:latin typeface="+mj-lt"/>
              </a:rPr>
              <a:t> </a:t>
            </a:r>
            <a:r>
              <a:rPr lang="en-US" sz="2600" dirty="0" err="1" smtClean="0">
                <a:latin typeface="+mj-lt"/>
              </a:rPr>
              <a:t>заштиту</a:t>
            </a:r>
            <a:r>
              <a:rPr lang="en-US" sz="2600" dirty="0" smtClean="0">
                <a:latin typeface="+mj-lt"/>
              </a:rPr>
              <a:t> </a:t>
            </a:r>
            <a:r>
              <a:rPr lang="en-US" sz="2600" dirty="0" err="1" smtClean="0">
                <a:latin typeface="+mj-lt"/>
              </a:rPr>
              <a:t>животне</a:t>
            </a:r>
            <a:r>
              <a:rPr lang="en-US" sz="2600" dirty="0" smtClean="0">
                <a:latin typeface="+mj-lt"/>
              </a:rPr>
              <a:t> </a:t>
            </a:r>
            <a:r>
              <a:rPr lang="en-US" sz="2600" dirty="0" err="1" smtClean="0">
                <a:latin typeface="+mj-lt"/>
              </a:rPr>
              <a:t>средине</a:t>
            </a:r>
            <a:r>
              <a:rPr lang="en-US" sz="2600" dirty="0" smtClean="0">
                <a:latin typeface="+mj-lt"/>
              </a:rPr>
              <a:t> </a:t>
            </a:r>
            <a:r>
              <a:rPr lang="en-US" sz="2600" dirty="0" err="1" smtClean="0">
                <a:latin typeface="+mj-lt"/>
              </a:rPr>
              <a:t>корз</a:t>
            </a:r>
            <a:r>
              <a:rPr lang="en-US" sz="2600" dirty="0" smtClean="0">
                <a:latin typeface="+mj-lt"/>
              </a:rPr>
              <a:t> </a:t>
            </a:r>
            <a:r>
              <a:rPr lang="en-US" sz="2600" dirty="0" err="1" smtClean="0">
                <a:latin typeface="+mj-lt"/>
              </a:rPr>
              <a:t>грађанско</a:t>
            </a:r>
            <a:r>
              <a:rPr lang="en-US" sz="2600" dirty="0" smtClean="0">
                <a:latin typeface="+mj-lt"/>
              </a:rPr>
              <a:t> и </a:t>
            </a:r>
            <a:r>
              <a:rPr lang="en-US" sz="2600" dirty="0" err="1" smtClean="0">
                <a:latin typeface="+mj-lt"/>
              </a:rPr>
              <a:t>кривично</a:t>
            </a:r>
            <a:r>
              <a:rPr lang="en-US" sz="2600" dirty="0" smtClean="0">
                <a:latin typeface="+mj-lt"/>
              </a:rPr>
              <a:t> </a:t>
            </a:r>
            <a:r>
              <a:rPr lang="en-US" sz="2600" dirty="0" err="1" smtClean="0">
                <a:latin typeface="+mj-lt"/>
              </a:rPr>
              <a:t>право</a:t>
            </a:r>
            <a:r>
              <a:rPr lang="en-US" sz="2600" dirty="0" smtClean="0">
                <a:latin typeface="+mj-lt"/>
              </a:rPr>
              <a:t>” – 2015;</a:t>
            </a:r>
          </a:p>
          <a:p>
            <a:pPr lvl="0" algn="just"/>
            <a:r>
              <a:rPr lang="en-US" sz="2600" dirty="0" err="1" smtClean="0">
                <a:latin typeface="+mj-lt"/>
              </a:rPr>
              <a:t>Обуке</a:t>
            </a:r>
            <a:r>
              <a:rPr lang="en-US" sz="2600" dirty="0" smtClean="0">
                <a:latin typeface="+mj-lt"/>
              </a:rPr>
              <a:t> </a:t>
            </a:r>
            <a:r>
              <a:rPr lang="en-US" sz="2600" dirty="0" err="1" smtClean="0">
                <a:latin typeface="+mj-lt"/>
              </a:rPr>
              <a:t>представника</a:t>
            </a:r>
            <a:r>
              <a:rPr lang="en-US" sz="2600" dirty="0" smtClean="0">
                <a:latin typeface="+mj-lt"/>
              </a:rPr>
              <a:t> </a:t>
            </a:r>
            <a:r>
              <a:rPr lang="en-US" sz="2600" dirty="0" err="1" smtClean="0">
                <a:latin typeface="+mj-lt"/>
              </a:rPr>
              <a:t>правосудног</a:t>
            </a:r>
            <a:r>
              <a:rPr lang="en-US" sz="2600" dirty="0" smtClean="0">
                <a:latin typeface="+mj-lt"/>
              </a:rPr>
              <a:t> </a:t>
            </a:r>
            <a:r>
              <a:rPr lang="en-US" sz="2600" dirty="0" err="1" smtClean="0">
                <a:latin typeface="+mj-lt"/>
              </a:rPr>
              <a:t>система</a:t>
            </a:r>
            <a:r>
              <a:rPr lang="en-US" sz="2600" dirty="0" smtClean="0">
                <a:latin typeface="+mj-lt"/>
              </a:rPr>
              <a:t> </a:t>
            </a:r>
            <a:r>
              <a:rPr lang="en-US" sz="2600" dirty="0" err="1" smtClean="0">
                <a:latin typeface="+mj-lt"/>
              </a:rPr>
              <a:t>одговорних</a:t>
            </a:r>
            <a:r>
              <a:rPr lang="en-US" sz="2600" dirty="0" smtClean="0">
                <a:latin typeface="+mj-lt"/>
              </a:rPr>
              <a:t> </a:t>
            </a:r>
            <a:r>
              <a:rPr lang="en-US" sz="2600" dirty="0" err="1" smtClean="0">
                <a:latin typeface="+mj-lt"/>
              </a:rPr>
              <a:t>за</a:t>
            </a:r>
            <a:r>
              <a:rPr lang="en-US" sz="2600" dirty="0" smtClean="0">
                <a:latin typeface="+mj-lt"/>
              </a:rPr>
              <a:t> </a:t>
            </a:r>
            <a:r>
              <a:rPr lang="en-US" sz="2600" dirty="0" err="1" smtClean="0">
                <a:latin typeface="+mj-lt"/>
              </a:rPr>
              <a:t>примену</a:t>
            </a:r>
            <a:r>
              <a:rPr lang="en-US" sz="2600" dirty="0" smtClean="0">
                <a:latin typeface="+mj-lt"/>
              </a:rPr>
              <a:t> </a:t>
            </a:r>
            <a:r>
              <a:rPr lang="en-US" sz="2600" dirty="0" err="1" smtClean="0">
                <a:latin typeface="+mj-lt"/>
              </a:rPr>
              <a:t>кривичног</a:t>
            </a:r>
            <a:r>
              <a:rPr lang="en-US" sz="2600" dirty="0" smtClean="0">
                <a:latin typeface="+mj-lt"/>
              </a:rPr>
              <a:t> </a:t>
            </a:r>
            <a:r>
              <a:rPr lang="en-US" sz="2600" dirty="0" err="1" smtClean="0">
                <a:latin typeface="+mj-lt"/>
              </a:rPr>
              <a:t>права</a:t>
            </a:r>
            <a:r>
              <a:rPr lang="en-US" sz="2600" dirty="0" smtClean="0">
                <a:latin typeface="+mj-lt"/>
              </a:rPr>
              <a:t> – 2 </a:t>
            </a:r>
            <a:r>
              <a:rPr lang="en-US" sz="2600" dirty="0" err="1" smtClean="0">
                <a:latin typeface="+mj-lt"/>
              </a:rPr>
              <a:t>обуке</a:t>
            </a:r>
            <a:r>
              <a:rPr lang="en-US" sz="2600" dirty="0" smtClean="0">
                <a:latin typeface="+mj-lt"/>
              </a:rPr>
              <a:t> у 2015.години;</a:t>
            </a:r>
          </a:p>
          <a:p>
            <a:pPr lvl="0" algn="just"/>
            <a:r>
              <a:rPr lang="en-US" sz="2600" dirty="0" err="1" smtClean="0">
                <a:latin typeface="+mj-lt"/>
              </a:rPr>
              <a:t>Чланство</a:t>
            </a:r>
            <a:r>
              <a:rPr lang="en-US" sz="2600" dirty="0" smtClean="0">
                <a:latin typeface="+mj-lt"/>
              </a:rPr>
              <a:t> у</a:t>
            </a:r>
            <a:r>
              <a:rPr lang="en-GB" sz="2600" dirty="0" smtClean="0">
                <a:latin typeface="+mj-lt"/>
              </a:rPr>
              <a:t> IMPEL </a:t>
            </a:r>
            <a:r>
              <a:rPr lang="en-GB" sz="2600" dirty="0" err="1" smtClean="0">
                <a:latin typeface="+mj-lt"/>
              </a:rPr>
              <a:t>мрежи</a:t>
            </a:r>
            <a:r>
              <a:rPr lang="en-GB" sz="2600" dirty="0" smtClean="0">
                <a:latin typeface="+mj-lt"/>
              </a:rPr>
              <a:t> </a:t>
            </a:r>
            <a:r>
              <a:rPr lang="en-US" sz="2600" dirty="0" smtClean="0">
                <a:latin typeface="+mj-lt"/>
              </a:rPr>
              <a:t> </a:t>
            </a:r>
          </a:p>
          <a:p>
            <a:pPr algn="just"/>
            <a:r>
              <a:rPr lang="en-US" dirty="0" smtClean="0">
                <a:latin typeface="+mj-lt"/>
              </a:rPr>
              <a:t> </a:t>
            </a:r>
            <a:r>
              <a:rPr lang="en-US" b="1" dirty="0" smtClean="0">
                <a:latin typeface="+mj-lt"/>
              </a:rPr>
              <a:t>План средњерочних активности :</a:t>
            </a:r>
          </a:p>
          <a:p>
            <a:pPr lvl="0" algn="just"/>
            <a:r>
              <a:rPr lang="en-US" dirty="0" err="1" smtClean="0">
                <a:latin typeface="+mj-lt"/>
              </a:rPr>
              <a:t>Изградњa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капацитета</a:t>
            </a:r>
            <a:r>
              <a:rPr lang="en-US" dirty="0" smtClean="0">
                <a:latin typeface="+mj-lt"/>
              </a:rPr>
              <a:t> за </a:t>
            </a:r>
            <a:r>
              <a:rPr lang="en-US" dirty="0" err="1" smtClean="0">
                <a:latin typeface="+mj-lt"/>
              </a:rPr>
              <a:t>органе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из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области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животне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средине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одговорне</a:t>
            </a:r>
            <a:r>
              <a:rPr lang="en-US" dirty="0" smtClean="0">
                <a:latin typeface="+mj-lt"/>
              </a:rPr>
              <a:t> за </a:t>
            </a:r>
            <a:r>
              <a:rPr lang="en-US" dirty="0" err="1" smtClean="0">
                <a:latin typeface="+mj-lt"/>
              </a:rPr>
              <a:t>примену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законодавства</a:t>
            </a:r>
            <a:r>
              <a:rPr lang="en-US" dirty="0" smtClean="0">
                <a:latin typeface="+mj-lt"/>
              </a:rPr>
              <a:t> у </a:t>
            </a:r>
            <a:r>
              <a:rPr lang="en-US" dirty="0" err="1" smtClean="0">
                <a:latin typeface="+mj-lt"/>
              </a:rPr>
              <a:t>вези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са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животном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средином</a:t>
            </a:r>
            <a:r>
              <a:rPr lang="en-US" dirty="0" smtClean="0">
                <a:latin typeface="+mj-lt"/>
              </a:rPr>
              <a:t> – 2018;</a:t>
            </a:r>
          </a:p>
          <a:p>
            <a:pPr lvl="0" algn="just"/>
            <a:r>
              <a:rPr lang="en-US" b="1" dirty="0" smtClean="0">
                <a:latin typeface="+mj-lt"/>
              </a:rPr>
              <a:t>Радионице</a:t>
            </a:r>
            <a:r>
              <a:rPr lang="en-US" dirty="0" smtClean="0">
                <a:latin typeface="+mj-lt"/>
              </a:rPr>
              <a:t> о </a:t>
            </a:r>
            <a:r>
              <a:rPr lang="en-US" dirty="0" err="1" smtClean="0">
                <a:latin typeface="+mj-lt"/>
              </a:rPr>
              <a:t>искуствима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држава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чланица</a:t>
            </a:r>
            <a:r>
              <a:rPr lang="en-US" dirty="0" smtClean="0">
                <a:latin typeface="+mj-lt"/>
              </a:rPr>
              <a:t> </a:t>
            </a:r>
            <a:r>
              <a:rPr lang="en-US" b="1" dirty="0" smtClean="0">
                <a:latin typeface="+mj-lt"/>
              </a:rPr>
              <a:t>у </a:t>
            </a:r>
            <a:r>
              <a:rPr lang="en-US" b="1" dirty="0" err="1" smtClean="0">
                <a:latin typeface="+mj-lt"/>
              </a:rPr>
              <a:t>вези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са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успостављањем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посебних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одељења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судова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који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ће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се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бавити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питањима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животне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средине</a:t>
            </a:r>
            <a:r>
              <a:rPr lang="en-US" dirty="0" smtClean="0">
                <a:latin typeface="+mj-lt"/>
              </a:rPr>
              <a:t> – 2018.</a:t>
            </a:r>
          </a:p>
          <a:p>
            <a:endParaRPr lang="x-none" dirty="0"/>
          </a:p>
        </p:txBody>
      </p:sp>
    </p:spTree>
    <p:extLst>
      <p:ext uri="{BB962C8B-B14F-4D97-AF65-F5344CB8AC3E}">
        <p14:creationId xmlns="" xmlns:p14="http://schemas.microsoft.com/office/powerpoint/2010/main" val="836314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342901"/>
            <a:ext cx="9144000" cy="888999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 </a:t>
            </a:r>
            <a:r>
              <a:rPr lang="en-US" sz="2800" b="1" dirty="0" err="1" smtClean="0"/>
              <a:t>Процене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трошкова</a:t>
            </a:r>
            <a:r>
              <a:rPr lang="en-US" sz="2800" b="1" dirty="0" smtClean="0"/>
              <a:t> / </a:t>
            </a:r>
            <a:r>
              <a:rPr lang="en-US" sz="2800" b="1" dirty="0" err="1" smtClean="0"/>
              <a:t>финансирања</a:t>
            </a:r>
            <a:r>
              <a:rPr lang="en-US" sz="2800" b="1" dirty="0" smtClean="0"/>
              <a:t> </a:t>
            </a:r>
            <a:endParaRPr lang="x-none" sz="2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6900" y="1346200"/>
            <a:ext cx="11303000" cy="5295900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en-US" dirty="0" err="1" smtClean="0">
                <a:latin typeface="+mj-lt"/>
              </a:rPr>
              <a:t>Очекује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се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да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ће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већина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трошкова</a:t>
            </a:r>
            <a:r>
              <a:rPr lang="en-US" dirty="0" smtClean="0">
                <a:latin typeface="+mj-lt"/>
              </a:rPr>
              <a:t> у </a:t>
            </a:r>
            <a:r>
              <a:rPr lang="en-US" dirty="0" err="1" smtClean="0">
                <a:latin typeface="+mj-lt"/>
              </a:rPr>
              <a:t>овом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сектору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настати</a:t>
            </a:r>
            <a:r>
              <a:rPr lang="en-US" dirty="0" smtClean="0">
                <a:latin typeface="+mj-lt"/>
              </a:rPr>
              <a:t> </a:t>
            </a:r>
            <a:r>
              <a:rPr lang="sr-Cyrl-CS" dirty="0" smtClean="0">
                <a:latin typeface="+mj-lt"/>
              </a:rPr>
              <a:t>спровођењем</a:t>
            </a:r>
            <a:r>
              <a:rPr lang="en-US" dirty="0" smtClean="0">
                <a:latin typeface="+mj-lt"/>
              </a:rPr>
              <a:t> „INSPIRE“</a:t>
            </a:r>
            <a:r>
              <a:rPr lang="x-none" dirty="0" smtClean="0">
                <a:latin typeface="+mj-lt"/>
              </a:rPr>
              <a:t> директиве </a:t>
            </a:r>
            <a:r>
              <a:rPr lang="en-US" dirty="0" smtClean="0">
                <a:latin typeface="+mj-lt"/>
              </a:rPr>
              <a:t> у </a:t>
            </a:r>
            <a:r>
              <a:rPr lang="en-US" dirty="0" err="1" smtClean="0">
                <a:latin typeface="+mj-lt"/>
              </a:rPr>
              <a:t>Србији</a:t>
            </a:r>
            <a:r>
              <a:rPr lang="en-US" dirty="0" smtClean="0">
                <a:latin typeface="+mj-lt"/>
              </a:rPr>
              <a:t> (</a:t>
            </a:r>
            <a:r>
              <a:rPr lang="en-US" dirty="0" err="1" smtClean="0">
                <a:latin typeface="+mj-lt"/>
              </a:rPr>
              <a:t>процена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је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заснована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на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искуству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држав</a:t>
            </a:r>
            <a:r>
              <a:rPr lang="x-none" dirty="0" smtClean="0">
                <a:latin typeface="+mj-lt"/>
              </a:rPr>
              <a:t>а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чланиц</a:t>
            </a:r>
            <a:r>
              <a:rPr lang="x-none" dirty="0" smtClean="0">
                <a:latin typeface="+mj-lt"/>
              </a:rPr>
              <a:t>а</a:t>
            </a:r>
            <a:r>
              <a:rPr lang="en-US" dirty="0" smtClean="0">
                <a:latin typeface="+mj-lt"/>
              </a:rPr>
              <a:t> </a:t>
            </a:r>
            <a:r>
              <a:rPr lang="x-none" dirty="0" smtClean="0">
                <a:latin typeface="+mj-lt"/>
              </a:rPr>
              <a:t>које су нај</a:t>
            </a:r>
            <a:r>
              <a:rPr lang="en-US" dirty="0" err="1" smtClean="0">
                <a:latin typeface="+mj-lt"/>
              </a:rPr>
              <a:t>сличн</a:t>
            </a:r>
            <a:r>
              <a:rPr lang="x-none" dirty="0" smtClean="0">
                <a:latin typeface="+mj-lt"/>
              </a:rPr>
              <a:t>иј</a:t>
            </a:r>
            <a:r>
              <a:rPr lang="en-US" dirty="0" smtClean="0">
                <a:latin typeface="+mj-lt"/>
              </a:rPr>
              <a:t>е </a:t>
            </a:r>
            <a:r>
              <a:rPr lang="x-none" dirty="0" smtClean="0">
                <a:latin typeface="+mj-lt"/>
              </a:rPr>
              <a:t>Србији по </a:t>
            </a:r>
            <a:r>
              <a:rPr lang="en-US" dirty="0" err="1" smtClean="0">
                <a:latin typeface="+mj-lt"/>
              </a:rPr>
              <a:t>површин</a:t>
            </a:r>
            <a:r>
              <a:rPr lang="x-none" dirty="0" smtClean="0">
                <a:latin typeface="+mj-lt"/>
              </a:rPr>
              <a:t>и</a:t>
            </a:r>
            <a:r>
              <a:rPr lang="x-none" dirty="0">
                <a:latin typeface="+mj-lt"/>
              </a:rPr>
              <a:t> </a:t>
            </a:r>
            <a:r>
              <a:rPr lang="x-none" dirty="0" smtClean="0">
                <a:latin typeface="+mj-lt"/>
              </a:rPr>
              <a:t>и 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број</a:t>
            </a:r>
            <a:r>
              <a:rPr lang="x-none" dirty="0" smtClean="0">
                <a:latin typeface="+mj-lt"/>
              </a:rPr>
              <a:t>у 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становника</a:t>
            </a:r>
            <a:r>
              <a:rPr lang="en-US" dirty="0" smtClean="0">
                <a:latin typeface="+mj-lt"/>
              </a:rPr>
              <a:t> )</a:t>
            </a:r>
            <a:r>
              <a:rPr lang="sr-Cyrl-CS" dirty="0" smtClean="0">
                <a:latin typeface="+mj-lt"/>
              </a:rPr>
              <a:t> и 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захтевати</a:t>
            </a:r>
            <a:r>
              <a:rPr lang="en-US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око</a:t>
            </a:r>
            <a:r>
              <a:rPr lang="en-US" b="1" dirty="0" smtClean="0">
                <a:latin typeface="+mj-lt"/>
              </a:rPr>
              <a:t> 15 </a:t>
            </a:r>
            <a:r>
              <a:rPr lang="en-US" b="1" dirty="0" err="1" smtClean="0">
                <a:latin typeface="+mj-lt"/>
              </a:rPr>
              <a:t>милиона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евра</a:t>
            </a:r>
            <a:r>
              <a:rPr lang="en-US" dirty="0" smtClean="0">
                <a:latin typeface="+mj-lt"/>
              </a:rPr>
              <a:t>:  </a:t>
            </a:r>
          </a:p>
          <a:p>
            <a:pPr lvl="0" algn="just"/>
            <a:r>
              <a:rPr lang="en-US" dirty="0" err="1" smtClean="0">
                <a:latin typeface="+mj-lt"/>
              </a:rPr>
              <a:t>Информатичка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инфраструктура</a:t>
            </a:r>
            <a:r>
              <a:rPr lang="en-US" dirty="0" smtClean="0">
                <a:latin typeface="+mj-lt"/>
              </a:rPr>
              <a:t> (</a:t>
            </a:r>
            <a:r>
              <a:rPr lang="en-US" dirty="0" err="1" smtClean="0">
                <a:latin typeface="+mj-lt"/>
              </a:rPr>
              <a:t>компоненте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хардвера</a:t>
            </a:r>
            <a:r>
              <a:rPr lang="en-US" dirty="0" smtClean="0">
                <a:latin typeface="+mj-lt"/>
              </a:rPr>
              <a:t> и </a:t>
            </a:r>
            <a:r>
              <a:rPr lang="en-US" dirty="0" err="1" smtClean="0">
                <a:latin typeface="+mj-lt"/>
              </a:rPr>
              <a:t>софтвера</a:t>
            </a:r>
            <a:r>
              <a:rPr lang="en-US" dirty="0" smtClean="0">
                <a:latin typeface="+mj-lt"/>
              </a:rPr>
              <a:t>): 5 </a:t>
            </a:r>
            <a:r>
              <a:rPr lang="en-US" dirty="0" err="1" smtClean="0">
                <a:latin typeface="+mj-lt"/>
              </a:rPr>
              <a:t>милиона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евра</a:t>
            </a:r>
            <a:r>
              <a:rPr lang="en-US" dirty="0" smtClean="0">
                <a:latin typeface="+mj-lt"/>
              </a:rPr>
              <a:t>;</a:t>
            </a:r>
          </a:p>
          <a:p>
            <a:pPr lvl="0" algn="just"/>
            <a:r>
              <a:rPr lang="en-US" dirty="0" err="1" smtClean="0">
                <a:latin typeface="+mj-lt"/>
              </a:rPr>
              <a:t>Метаподаци</a:t>
            </a:r>
            <a:r>
              <a:rPr lang="en-US" dirty="0" smtClean="0">
                <a:latin typeface="+mj-lt"/>
              </a:rPr>
              <a:t>: 0,5 </a:t>
            </a:r>
            <a:r>
              <a:rPr lang="en-US" dirty="0" err="1" smtClean="0">
                <a:latin typeface="+mj-lt"/>
              </a:rPr>
              <a:t>милиона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евра</a:t>
            </a:r>
            <a:r>
              <a:rPr lang="en-US" dirty="0" smtClean="0">
                <a:latin typeface="+mj-lt"/>
              </a:rPr>
              <a:t>; </a:t>
            </a:r>
          </a:p>
          <a:p>
            <a:pPr lvl="0" algn="just"/>
            <a:r>
              <a:rPr lang="en-US" dirty="0" err="1" smtClean="0">
                <a:latin typeface="+mj-lt"/>
              </a:rPr>
              <a:t>Хармонизација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података</a:t>
            </a:r>
            <a:r>
              <a:rPr lang="en-US" dirty="0" smtClean="0">
                <a:latin typeface="+mj-lt"/>
              </a:rPr>
              <a:t>: 4,5 </a:t>
            </a:r>
            <a:r>
              <a:rPr lang="en-US" dirty="0" err="1" smtClean="0">
                <a:latin typeface="+mj-lt"/>
              </a:rPr>
              <a:t>милиона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евра</a:t>
            </a:r>
            <a:r>
              <a:rPr lang="en-US" dirty="0" smtClean="0">
                <a:latin typeface="+mj-lt"/>
              </a:rPr>
              <a:t>; </a:t>
            </a:r>
          </a:p>
          <a:p>
            <a:pPr lvl="0" algn="just"/>
            <a:r>
              <a:rPr lang="en-US" dirty="0" err="1" smtClean="0">
                <a:latin typeface="+mj-lt"/>
              </a:rPr>
              <a:t>Мрежни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сервиси</a:t>
            </a:r>
            <a:r>
              <a:rPr lang="en-US" dirty="0" smtClean="0">
                <a:latin typeface="+mj-lt"/>
              </a:rPr>
              <a:t>: 3,5 </a:t>
            </a:r>
            <a:r>
              <a:rPr lang="en-US" dirty="0" err="1" smtClean="0">
                <a:latin typeface="+mj-lt"/>
              </a:rPr>
              <a:t>милиона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евра</a:t>
            </a:r>
            <a:r>
              <a:rPr lang="en-US" dirty="0" smtClean="0">
                <a:latin typeface="+mj-lt"/>
              </a:rPr>
              <a:t>; </a:t>
            </a:r>
          </a:p>
          <a:p>
            <a:pPr lvl="0" algn="just"/>
            <a:r>
              <a:rPr lang="en-US" dirty="0" err="1" smtClean="0">
                <a:latin typeface="+mj-lt"/>
              </a:rPr>
              <a:t>Праћење</a:t>
            </a:r>
            <a:r>
              <a:rPr lang="en-US" dirty="0" smtClean="0">
                <a:latin typeface="+mj-lt"/>
              </a:rPr>
              <a:t> и </a:t>
            </a:r>
            <a:r>
              <a:rPr lang="en-US" dirty="0" err="1" smtClean="0">
                <a:latin typeface="+mj-lt"/>
              </a:rPr>
              <a:t>извештавање</a:t>
            </a:r>
            <a:r>
              <a:rPr lang="en-US" dirty="0" smtClean="0">
                <a:latin typeface="+mj-lt"/>
              </a:rPr>
              <a:t>: 0,3 </a:t>
            </a:r>
            <a:r>
              <a:rPr lang="en-US" dirty="0" err="1" smtClean="0">
                <a:latin typeface="+mj-lt"/>
              </a:rPr>
              <a:t>милиона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евра</a:t>
            </a:r>
            <a:r>
              <a:rPr lang="en-US" dirty="0" smtClean="0">
                <a:latin typeface="+mj-lt"/>
              </a:rPr>
              <a:t>; </a:t>
            </a:r>
          </a:p>
          <a:p>
            <a:pPr lvl="0" algn="just"/>
            <a:r>
              <a:rPr lang="en-US" dirty="0" err="1" smtClean="0">
                <a:latin typeface="+mj-lt"/>
              </a:rPr>
              <a:t>Координација</a:t>
            </a:r>
            <a:r>
              <a:rPr lang="en-US" dirty="0" smtClean="0">
                <a:latin typeface="+mj-lt"/>
              </a:rPr>
              <a:t> и </a:t>
            </a:r>
            <a:r>
              <a:rPr lang="en-US" dirty="0" err="1" smtClean="0">
                <a:latin typeface="+mj-lt"/>
              </a:rPr>
              <a:t>хоризонталне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мере</a:t>
            </a:r>
            <a:r>
              <a:rPr lang="en-US" dirty="0" smtClean="0">
                <a:latin typeface="+mj-lt"/>
              </a:rPr>
              <a:t>: 1,2 </a:t>
            </a:r>
            <a:r>
              <a:rPr lang="en-US" dirty="0" err="1" smtClean="0">
                <a:latin typeface="+mj-lt"/>
              </a:rPr>
              <a:t>милиона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евра</a:t>
            </a:r>
            <a:r>
              <a:rPr lang="en-US" dirty="0" smtClean="0">
                <a:latin typeface="+mj-lt"/>
              </a:rPr>
              <a:t>; </a:t>
            </a:r>
          </a:p>
          <a:p>
            <a:pPr algn="just"/>
            <a:r>
              <a:rPr lang="en-US" dirty="0" smtClean="0">
                <a:latin typeface="+mj-lt"/>
              </a:rPr>
              <a:t> </a:t>
            </a:r>
          </a:p>
          <a:p>
            <a:pPr algn="just"/>
            <a:r>
              <a:rPr lang="en-US" b="1" dirty="0" err="1" smtClean="0">
                <a:latin typeface="+mj-lt"/>
              </a:rPr>
              <a:t>Планирано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је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да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ови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трошкови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буду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финансирани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из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националних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извора</a:t>
            </a:r>
            <a:r>
              <a:rPr lang="en-US" b="1" dirty="0" smtClean="0">
                <a:latin typeface="+mj-lt"/>
              </a:rPr>
              <a:t>, </a:t>
            </a:r>
            <a:r>
              <a:rPr lang="en-US" b="1" dirty="0" err="1" smtClean="0">
                <a:latin typeface="+mj-lt"/>
              </a:rPr>
              <a:t>као</a:t>
            </a:r>
            <a:r>
              <a:rPr lang="en-US" b="1" dirty="0" smtClean="0">
                <a:latin typeface="+mj-lt"/>
              </a:rPr>
              <a:t> и </a:t>
            </a:r>
            <a:r>
              <a:rPr lang="en-US" b="1" dirty="0" err="1" smtClean="0">
                <a:latin typeface="+mj-lt"/>
              </a:rPr>
              <a:t>из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билатералне</a:t>
            </a:r>
            <a:r>
              <a:rPr lang="en-US" b="1" dirty="0" smtClean="0">
                <a:latin typeface="+mj-lt"/>
              </a:rPr>
              <a:t> и </a:t>
            </a:r>
            <a:r>
              <a:rPr lang="en-US" b="1" dirty="0" err="1" smtClean="0">
                <a:latin typeface="+mj-lt"/>
              </a:rPr>
              <a:t>мултилатералне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подршке</a:t>
            </a:r>
            <a:r>
              <a:rPr lang="en-US" b="1" dirty="0" smtClean="0">
                <a:latin typeface="+mj-lt"/>
              </a:rPr>
              <a:t>.</a:t>
            </a:r>
            <a:r>
              <a:rPr lang="en-US" dirty="0" smtClean="0">
                <a:latin typeface="+mj-lt"/>
              </a:rPr>
              <a:t> </a:t>
            </a:r>
            <a:endParaRPr lang="x-none" dirty="0" smtClean="0">
              <a:latin typeface="+mj-lt"/>
            </a:endParaRPr>
          </a:p>
          <a:p>
            <a:pPr algn="just"/>
            <a:r>
              <a:rPr lang="en-US" dirty="0" smtClean="0">
                <a:latin typeface="+mj-lt"/>
              </a:rPr>
              <a:t>INSPIRE </a:t>
            </a:r>
            <a:r>
              <a:rPr lang="en-US" dirty="0" err="1" smtClean="0">
                <a:latin typeface="+mj-lt"/>
              </a:rPr>
              <a:t>имплементација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је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међусекторска</a:t>
            </a:r>
            <a:r>
              <a:rPr lang="en-US" dirty="0" smtClean="0">
                <a:latin typeface="+mj-lt"/>
              </a:rPr>
              <a:t> и </a:t>
            </a:r>
            <a:r>
              <a:rPr lang="en-US" dirty="0" err="1" smtClean="0">
                <a:latin typeface="+mj-lt"/>
              </a:rPr>
              <a:t>више-институционална</a:t>
            </a:r>
            <a:r>
              <a:rPr lang="en-US" dirty="0" smtClean="0">
                <a:latin typeface="+mj-lt"/>
              </a:rPr>
              <a:t>. </a:t>
            </a:r>
            <a:r>
              <a:rPr lang="en-US" dirty="0" err="1" smtClean="0">
                <a:latin typeface="+mj-lt"/>
              </a:rPr>
              <a:t>На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основу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таквог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приступа</a:t>
            </a:r>
            <a:r>
              <a:rPr lang="en-US" dirty="0" smtClean="0">
                <a:latin typeface="+mj-lt"/>
              </a:rPr>
              <a:t>, </a:t>
            </a:r>
            <a:r>
              <a:rPr lang="en-US" b="1" dirty="0" err="1" smtClean="0">
                <a:latin typeface="+mj-lt"/>
              </a:rPr>
              <a:t>трошкови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имплементације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би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требало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да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буду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покривени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државним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буџетом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за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институције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које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ће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је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имплементирати</a:t>
            </a:r>
            <a:r>
              <a:rPr lang="en-US" b="1" dirty="0" smtClean="0">
                <a:latin typeface="+mj-lt"/>
              </a:rPr>
              <a:t>, </a:t>
            </a:r>
            <a:r>
              <a:rPr lang="en-US" b="1" dirty="0" err="1" smtClean="0">
                <a:latin typeface="+mj-lt"/>
              </a:rPr>
              <a:t>зајмовима</a:t>
            </a:r>
            <a:r>
              <a:rPr lang="en-US" b="1" dirty="0" smtClean="0">
                <a:latin typeface="+mj-lt"/>
              </a:rPr>
              <a:t>, </a:t>
            </a:r>
            <a:r>
              <a:rPr lang="en-US" b="1" dirty="0" err="1" smtClean="0">
                <a:latin typeface="+mj-lt"/>
              </a:rPr>
              <a:t>донаторима</a:t>
            </a:r>
            <a:r>
              <a:rPr lang="en-US" b="1" dirty="0" smtClean="0">
                <a:latin typeface="+mj-lt"/>
              </a:rPr>
              <a:t> и ИПА </a:t>
            </a:r>
            <a:r>
              <a:rPr lang="en-US" b="1" dirty="0" err="1" smtClean="0">
                <a:latin typeface="+mj-lt"/>
              </a:rPr>
              <a:t>пројектима</a:t>
            </a:r>
            <a:r>
              <a:rPr lang="en-US" b="1" dirty="0" smtClean="0">
                <a:latin typeface="+mj-lt"/>
              </a:rPr>
              <a:t>. </a:t>
            </a:r>
            <a:r>
              <a:rPr lang="en-US" dirty="0" err="1" smtClean="0">
                <a:latin typeface="+mj-lt"/>
              </a:rPr>
              <a:t>Неки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од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ових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инструмената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су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већ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употребљени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за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текуће</a:t>
            </a:r>
            <a:r>
              <a:rPr lang="en-US" dirty="0" smtClean="0">
                <a:latin typeface="+mj-lt"/>
              </a:rPr>
              <a:t> и </a:t>
            </a:r>
            <a:r>
              <a:rPr lang="en-US" dirty="0" err="1" smtClean="0">
                <a:latin typeface="+mj-lt"/>
              </a:rPr>
              <a:t>предстојеће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пројекте</a:t>
            </a:r>
            <a:r>
              <a:rPr lang="en-US" dirty="0" smtClean="0">
                <a:latin typeface="+mj-lt"/>
              </a:rPr>
              <a:t> </a:t>
            </a:r>
            <a:r>
              <a:rPr lang="x-none" dirty="0" smtClean="0">
                <a:latin typeface="+mj-lt"/>
              </a:rPr>
              <a:t>Доступно у електронском облику на</a:t>
            </a:r>
            <a:r>
              <a:rPr lang="en-US" dirty="0" smtClean="0">
                <a:latin typeface="+mj-lt"/>
              </a:rPr>
              <a:t>: </a:t>
            </a:r>
            <a:r>
              <a:rPr lang="x-none" dirty="0" smtClean="0">
                <a:latin typeface="+mj-lt"/>
              </a:rPr>
              <a:t>http://inspire.ec.europa.eu/index.cfm/pageid/182</a:t>
            </a:r>
            <a:endParaRPr lang="en-US" dirty="0" smtClean="0">
              <a:latin typeface="+mj-lt"/>
            </a:endParaRPr>
          </a:p>
          <a:p>
            <a:endParaRPr lang="x-none" dirty="0"/>
          </a:p>
        </p:txBody>
      </p:sp>
    </p:spTree>
    <p:extLst>
      <p:ext uri="{BB962C8B-B14F-4D97-AF65-F5344CB8AC3E}">
        <p14:creationId xmlns="" xmlns:p14="http://schemas.microsoft.com/office/powerpoint/2010/main" val="836314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"/>
            <a:ext cx="9144000" cy="380999"/>
          </a:xfrm>
        </p:spPr>
        <p:txBody>
          <a:bodyPr>
            <a:normAutofit fontScale="90000"/>
          </a:bodyPr>
          <a:lstStyle/>
          <a:p>
            <a:r>
              <a:rPr lang="en-US" sz="2800" b="1" dirty="0" smtClean="0"/>
              <a:t> </a:t>
            </a:r>
            <a:endParaRPr lang="x-none" sz="2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6900" y="749300"/>
            <a:ext cx="11303000" cy="5892800"/>
          </a:xfrm>
        </p:spPr>
        <p:txBody>
          <a:bodyPr>
            <a:normAutofit/>
          </a:bodyPr>
          <a:lstStyle/>
          <a:p>
            <a:endParaRPr lang="x-none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09604" y="719666"/>
          <a:ext cx="11201400" cy="59097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36996"/>
                <a:gridCol w="1016000"/>
                <a:gridCol w="965200"/>
                <a:gridCol w="901700"/>
                <a:gridCol w="901700"/>
                <a:gridCol w="914400"/>
                <a:gridCol w="901700"/>
                <a:gridCol w="901700"/>
                <a:gridCol w="762004"/>
              </a:tblGrid>
              <a:tr h="656637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>
                          <a:latin typeface="+mj-lt"/>
                          <a:ea typeface="Times New Roman"/>
                        </a:rPr>
                        <a:t>ХОРИЗОНТАЛНИ СЕКТОР</a:t>
                      </a:r>
                    </a:p>
                  </a:txBody>
                  <a:tcPr marL="68580" marR="68580" marT="0" marB="0"/>
                </a:tc>
                <a:tc gridSpan="6"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>
                          <a:latin typeface="+mj-lt"/>
                          <a:ea typeface="Times New Roman"/>
                        </a:rPr>
                        <a:t>ПЕРИОД ПРЕДПРИСТУПА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>
                          <a:latin typeface="+mj-lt"/>
                          <a:ea typeface="Times New Roman"/>
                        </a:rPr>
                        <a:t>ПРЕЛАЗНИ ПЕРИОД 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56637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40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>
                          <a:latin typeface="+mj-lt"/>
                          <a:ea typeface="Times New Roman"/>
                        </a:rPr>
                        <a:t>2015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>
                          <a:latin typeface="+mj-lt"/>
                          <a:ea typeface="Times New Roman"/>
                        </a:rPr>
                        <a:t>2016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>
                          <a:latin typeface="+mj-lt"/>
                          <a:ea typeface="Times New Roman"/>
                        </a:rPr>
                        <a:t>2017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>
                          <a:latin typeface="+mj-lt"/>
                          <a:ea typeface="Times New Roman"/>
                        </a:rPr>
                        <a:t>2018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>
                          <a:latin typeface="+mj-lt"/>
                          <a:ea typeface="Times New Roman"/>
                        </a:rPr>
                        <a:t>2019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>
                          <a:latin typeface="+mj-lt"/>
                          <a:ea typeface="Times New Roman"/>
                        </a:rPr>
                        <a:t>2020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>
                          <a:latin typeface="+mj-lt"/>
                          <a:ea typeface="Times New Roman"/>
                        </a:rPr>
                        <a:t>2021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>
                          <a:latin typeface="+mj-lt"/>
                          <a:ea typeface="Times New Roman"/>
                        </a:rPr>
                        <a:t>2022</a:t>
                      </a:r>
                    </a:p>
                  </a:txBody>
                  <a:tcPr marL="68580" marR="68580" marT="0" marB="0"/>
                </a:tc>
              </a:tr>
              <a:tr h="656637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+mj-lt"/>
                          <a:ea typeface="Times New Roman"/>
                        </a:rPr>
                        <a:t>Процена утицаја на животну средину: Директива 2011/92/EУ са изменама из Директиве 2014/52/EЗ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400" dirty="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400" dirty="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400" dirty="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400" dirty="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400" dirty="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400" dirty="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40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40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656637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+mj-lt"/>
                          <a:ea typeface="Times New Roman"/>
                        </a:rPr>
                        <a:t>Стратешке процена утицаја на животну средину: Директива 2001/42/EЗ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400" dirty="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400" dirty="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400" dirty="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400" dirty="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400" dirty="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400" dirty="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40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40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656637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+mj-lt"/>
                          <a:ea typeface="Times New Roman"/>
                        </a:rPr>
                        <a:t>Јавни приступ информацијама о животној средини: Директива 2003/4/EЗ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400" dirty="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400" dirty="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400" dirty="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400" dirty="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40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40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40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40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656637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+mj-lt"/>
                          <a:ea typeface="Times New Roman"/>
                        </a:rPr>
                        <a:t>Учешће јавности: Директива 2003/35/EЗ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400" dirty="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400" dirty="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400" dirty="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400" dirty="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40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40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40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40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656637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+mj-lt"/>
                          <a:ea typeface="Times New Roman"/>
                        </a:rPr>
                        <a:t>Одговорност за штету према животној средини: Директива 2004/35/CE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400" dirty="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400" dirty="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400" dirty="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400" dirty="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400" dirty="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400" dirty="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40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40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656637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>
                          <a:latin typeface="+mj-lt"/>
                          <a:ea typeface="Times New Roman"/>
                        </a:rPr>
                        <a:t>Диркетива о еколошком криминалу: Директива 2008/99/EЗ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400" dirty="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400" dirty="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400" dirty="0">
                        <a:highlight>
                          <a:srgbClr val="00FF00"/>
                        </a:highlight>
                        <a:latin typeface="+mj-lt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400" dirty="0">
                        <a:highlight>
                          <a:srgbClr val="00FF00"/>
                        </a:highlight>
                        <a:latin typeface="+mj-lt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40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40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40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40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656637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 err="1">
                          <a:latin typeface="+mj-lt"/>
                          <a:ea typeface="Times New Roman"/>
                        </a:rPr>
                        <a:t>Директива</a:t>
                      </a:r>
                      <a:r>
                        <a:rPr lang="en-US" sz="1400" dirty="0">
                          <a:latin typeface="+mj-lt"/>
                          <a:ea typeface="Times New Roman"/>
                        </a:rPr>
                        <a:t> „INSPIRE“ 2007/2/EЗ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n-US" sz="14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dirty="0" err="1">
                          <a:latin typeface="+mj-lt"/>
                          <a:ea typeface="Times New Roman"/>
                          <a:cs typeface="Times New Roman"/>
                        </a:rPr>
                        <a:t>до</a:t>
                      </a:r>
                      <a:r>
                        <a:rPr lang="en-US" sz="1400" b="1" dirty="0">
                          <a:latin typeface="+mj-lt"/>
                          <a:ea typeface="Times New Roman"/>
                          <a:cs typeface="Times New Roman"/>
                        </a:rPr>
                        <a:t> 2024</a:t>
                      </a:r>
                      <a:endParaRPr lang="en-US" sz="1400" b="1" dirty="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836314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698501"/>
            <a:ext cx="9144000" cy="1523999"/>
          </a:xfrm>
        </p:spPr>
        <p:txBody>
          <a:bodyPr>
            <a:normAutofit fontScale="90000"/>
          </a:bodyPr>
          <a:lstStyle/>
          <a:p>
            <a:r>
              <a:rPr lang="x-none" sz="5400" b="1" dirty="0" smtClean="0"/>
              <a:t>Хоризонтално законодавство</a:t>
            </a:r>
            <a:endParaRPr lang="x-none" sz="54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501900"/>
            <a:ext cx="9144000" cy="3378200"/>
          </a:xfrm>
        </p:spPr>
        <p:txBody>
          <a:bodyPr>
            <a:normAutofit/>
          </a:bodyPr>
          <a:lstStyle/>
          <a:p>
            <a:pPr algn="just"/>
            <a:r>
              <a:rPr lang="en-US" sz="3100" b="1" dirty="0" err="1" smtClean="0">
                <a:latin typeface="+mj-lt"/>
              </a:rPr>
              <a:t>Стратешки</a:t>
            </a:r>
            <a:r>
              <a:rPr lang="en-US" sz="3100" b="1" dirty="0" smtClean="0">
                <a:latin typeface="+mj-lt"/>
              </a:rPr>
              <a:t> </a:t>
            </a:r>
            <a:r>
              <a:rPr lang="en-US" sz="3100" b="1" dirty="0" err="1" smtClean="0">
                <a:latin typeface="+mj-lt"/>
              </a:rPr>
              <a:t>оквир</a:t>
            </a:r>
            <a:endParaRPr lang="en-US" sz="3100" b="1" dirty="0" smtClean="0">
              <a:latin typeface="+mj-lt"/>
            </a:endParaRPr>
          </a:p>
          <a:p>
            <a:pPr algn="just">
              <a:buFont typeface="Arial" pitchFamily="34" charset="0"/>
              <a:buChar char="•"/>
            </a:pPr>
            <a:r>
              <a:rPr lang="en-US" sz="2200" b="1" dirty="0" err="1" smtClean="0">
                <a:latin typeface="+mj-lt"/>
              </a:rPr>
              <a:t>Стратегија</a:t>
            </a:r>
            <a:r>
              <a:rPr lang="en-US" sz="2200" b="1" dirty="0" smtClean="0">
                <a:latin typeface="+mj-lt"/>
              </a:rPr>
              <a:t> </a:t>
            </a:r>
            <a:r>
              <a:rPr lang="en-US" sz="2200" b="1" dirty="0" err="1" smtClean="0">
                <a:latin typeface="+mj-lt"/>
              </a:rPr>
              <a:t>за</a:t>
            </a:r>
            <a:r>
              <a:rPr lang="en-US" sz="2200" b="1" dirty="0" smtClean="0">
                <a:latin typeface="+mj-lt"/>
              </a:rPr>
              <a:t> </a:t>
            </a:r>
            <a:r>
              <a:rPr lang="en-US" sz="2200" b="1" dirty="0" err="1" smtClean="0">
                <a:latin typeface="+mj-lt"/>
              </a:rPr>
              <a:t>имплементацију</a:t>
            </a:r>
            <a:r>
              <a:rPr lang="en-US" sz="2200" b="1" dirty="0" smtClean="0">
                <a:latin typeface="+mj-lt"/>
              </a:rPr>
              <a:t> </a:t>
            </a:r>
            <a:r>
              <a:rPr lang="en-US" sz="2200" b="1" dirty="0" err="1" smtClean="0">
                <a:latin typeface="+mj-lt"/>
              </a:rPr>
              <a:t>Конвенције</a:t>
            </a:r>
            <a:r>
              <a:rPr lang="en-US" sz="2200" b="1" dirty="0" smtClean="0">
                <a:latin typeface="+mj-lt"/>
              </a:rPr>
              <a:t> о </a:t>
            </a:r>
            <a:r>
              <a:rPr lang="en-US" sz="2200" b="1" dirty="0" err="1" smtClean="0">
                <a:latin typeface="+mj-lt"/>
              </a:rPr>
              <a:t>доступности</a:t>
            </a:r>
            <a:r>
              <a:rPr lang="en-US" sz="2200" b="1" dirty="0" smtClean="0">
                <a:latin typeface="+mj-lt"/>
              </a:rPr>
              <a:t> </a:t>
            </a:r>
            <a:r>
              <a:rPr lang="en-US" sz="2200" b="1" dirty="0" err="1" smtClean="0">
                <a:latin typeface="+mj-lt"/>
              </a:rPr>
              <a:t>информација</a:t>
            </a:r>
            <a:r>
              <a:rPr lang="en-US" sz="2200" b="1" dirty="0" smtClean="0">
                <a:latin typeface="+mj-lt"/>
              </a:rPr>
              <a:t>, </a:t>
            </a:r>
            <a:r>
              <a:rPr lang="en-US" sz="2200" b="1" dirty="0" err="1" smtClean="0">
                <a:latin typeface="+mj-lt"/>
              </a:rPr>
              <a:t>учешћу</a:t>
            </a:r>
            <a:r>
              <a:rPr lang="en-US" sz="2200" b="1" dirty="0" smtClean="0">
                <a:latin typeface="+mj-lt"/>
              </a:rPr>
              <a:t> </a:t>
            </a:r>
            <a:r>
              <a:rPr lang="en-US" sz="2200" b="1" dirty="0" err="1" smtClean="0">
                <a:latin typeface="+mj-lt"/>
              </a:rPr>
              <a:t>јавности</a:t>
            </a:r>
            <a:r>
              <a:rPr lang="en-US" sz="2200" b="1" dirty="0" smtClean="0">
                <a:latin typeface="+mj-lt"/>
              </a:rPr>
              <a:t> у </a:t>
            </a:r>
            <a:r>
              <a:rPr lang="en-US" sz="2200" b="1" dirty="0" err="1" smtClean="0">
                <a:latin typeface="+mj-lt"/>
              </a:rPr>
              <a:t>доношењу</a:t>
            </a:r>
            <a:r>
              <a:rPr lang="en-US" sz="2200" b="1" dirty="0" smtClean="0">
                <a:latin typeface="+mj-lt"/>
              </a:rPr>
              <a:t> </a:t>
            </a:r>
            <a:r>
              <a:rPr lang="en-US" sz="2200" b="1" dirty="0" err="1" smtClean="0">
                <a:latin typeface="+mj-lt"/>
              </a:rPr>
              <a:t>одлука</a:t>
            </a:r>
            <a:r>
              <a:rPr lang="en-US" sz="2200" b="1" dirty="0" smtClean="0">
                <a:latin typeface="+mj-lt"/>
              </a:rPr>
              <a:t> и </a:t>
            </a:r>
            <a:r>
              <a:rPr lang="en-US" sz="2200" b="1" dirty="0" err="1" smtClean="0">
                <a:latin typeface="+mj-lt"/>
              </a:rPr>
              <a:t>праву</a:t>
            </a:r>
            <a:r>
              <a:rPr lang="en-US" sz="2200" b="1" dirty="0" smtClean="0">
                <a:latin typeface="+mj-lt"/>
              </a:rPr>
              <a:t> </a:t>
            </a:r>
            <a:r>
              <a:rPr lang="en-US" sz="2200" b="1" dirty="0" err="1" smtClean="0">
                <a:latin typeface="+mj-lt"/>
              </a:rPr>
              <a:t>на</a:t>
            </a:r>
            <a:r>
              <a:rPr lang="en-US" sz="2200" b="1" dirty="0" smtClean="0">
                <a:latin typeface="+mj-lt"/>
              </a:rPr>
              <a:t> </a:t>
            </a:r>
            <a:r>
              <a:rPr lang="en-US" sz="2200" b="1" dirty="0" err="1" smtClean="0">
                <a:latin typeface="+mj-lt"/>
              </a:rPr>
              <a:t>правну</a:t>
            </a:r>
            <a:r>
              <a:rPr lang="en-US" sz="2200" b="1" dirty="0" smtClean="0">
                <a:latin typeface="+mj-lt"/>
              </a:rPr>
              <a:t> </a:t>
            </a:r>
            <a:r>
              <a:rPr lang="en-US" sz="2200" b="1" dirty="0" err="1" smtClean="0">
                <a:latin typeface="+mj-lt"/>
              </a:rPr>
              <a:t>заштиту</a:t>
            </a:r>
            <a:r>
              <a:rPr lang="en-US" sz="2200" b="1" dirty="0" smtClean="0">
                <a:latin typeface="+mj-lt"/>
              </a:rPr>
              <a:t> у </a:t>
            </a:r>
            <a:r>
              <a:rPr lang="en-US" sz="2200" b="1" dirty="0" err="1" smtClean="0">
                <a:latin typeface="+mj-lt"/>
              </a:rPr>
              <a:t>питањима</a:t>
            </a:r>
            <a:r>
              <a:rPr lang="en-US" sz="2200" b="1" dirty="0" smtClean="0">
                <a:latin typeface="+mj-lt"/>
              </a:rPr>
              <a:t> </a:t>
            </a:r>
            <a:r>
              <a:rPr lang="en-US" sz="2200" b="1" dirty="0" err="1" smtClean="0">
                <a:latin typeface="+mj-lt"/>
              </a:rPr>
              <a:t>животне</a:t>
            </a:r>
            <a:r>
              <a:rPr lang="en-US" sz="2200" b="1" dirty="0" smtClean="0">
                <a:latin typeface="+mj-lt"/>
              </a:rPr>
              <a:t> </a:t>
            </a:r>
            <a:r>
              <a:rPr lang="en-US" sz="2200" b="1" dirty="0" err="1" smtClean="0">
                <a:latin typeface="+mj-lt"/>
              </a:rPr>
              <a:t>средине</a:t>
            </a:r>
            <a:r>
              <a:rPr lang="en-US" sz="2200" b="1" dirty="0" smtClean="0">
                <a:latin typeface="+mj-lt"/>
              </a:rPr>
              <a:t> – </a:t>
            </a:r>
            <a:r>
              <a:rPr lang="en-US" sz="2200" b="1" dirty="0" err="1" smtClean="0">
                <a:latin typeface="+mj-lt"/>
              </a:rPr>
              <a:t>Архуске</a:t>
            </a:r>
            <a:r>
              <a:rPr lang="en-US" sz="2200" b="1" dirty="0" smtClean="0">
                <a:latin typeface="+mj-lt"/>
              </a:rPr>
              <a:t> </a:t>
            </a:r>
            <a:r>
              <a:rPr lang="en-US" sz="2200" b="1" dirty="0" err="1" smtClean="0">
                <a:latin typeface="+mj-lt"/>
              </a:rPr>
              <a:t>конвенције</a:t>
            </a:r>
            <a:r>
              <a:rPr lang="en-US" sz="2200" dirty="0" smtClean="0">
                <a:latin typeface="+mj-lt"/>
              </a:rPr>
              <a:t> </a:t>
            </a:r>
          </a:p>
          <a:p>
            <a:pPr algn="just">
              <a:buFont typeface="Arial" pitchFamily="34" charset="0"/>
              <a:buChar char="•"/>
            </a:pPr>
            <a:r>
              <a:rPr lang="en-US" sz="2200" b="1" dirty="0" err="1" smtClean="0">
                <a:latin typeface="+mj-lt"/>
              </a:rPr>
              <a:t>Стратегија</a:t>
            </a:r>
            <a:r>
              <a:rPr lang="en-US" sz="2200" b="1" dirty="0" smtClean="0">
                <a:latin typeface="+mj-lt"/>
              </a:rPr>
              <a:t> </a:t>
            </a:r>
            <a:r>
              <a:rPr lang="en-US" sz="2200" b="1" dirty="0" err="1" smtClean="0">
                <a:latin typeface="+mj-lt"/>
              </a:rPr>
              <a:t>за</a:t>
            </a:r>
            <a:r>
              <a:rPr lang="en-US" sz="2200" b="1" dirty="0" smtClean="0">
                <a:latin typeface="+mj-lt"/>
              </a:rPr>
              <a:t> </a:t>
            </a:r>
            <a:r>
              <a:rPr lang="en-US" sz="2200" b="1" dirty="0" err="1" smtClean="0">
                <a:latin typeface="+mj-lt"/>
              </a:rPr>
              <a:t>успостављање</a:t>
            </a:r>
            <a:r>
              <a:rPr lang="en-US" sz="2200" b="1" dirty="0" smtClean="0">
                <a:latin typeface="+mj-lt"/>
              </a:rPr>
              <a:t> </a:t>
            </a:r>
            <a:r>
              <a:rPr lang="en-US" sz="2200" b="1" dirty="0" err="1" smtClean="0">
                <a:latin typeface="+mj-lt"/>
              </a:rPr>
              <a:t>инфраструктуре</a:t>
            </a:r>
            <a:r>
              <a:rPr lang="en-US" sz="2200" b="1" dirty="0" smtClean="0">
                <a:latin typeface="+mj-lt"/>
              </a:rPr>
              <a:t> </a:t>
            </a:r>
            <a:r>
              <a:rPr lang="en-US" sz="2200" b="1" dirty="0" err="1" smtClean="0">
                <a:latin typeface="+mj-lt"/>
              </a:rPr>
              <a:t>просторних</a:t>
            </a:r>
            <a:r>
              <a:rPr lang="en-US" sz="2200" b="1" dirty="0" smtClean="0">
                <a:latin typeface="+mj-lt"/>
              </a:rPr>
              <a:t> </a:t>
            </a:r>
            <a:r>
              <a:rPr lang="en-US" sz="2200" b="1" dirty="0" err="1" smtClean="0">
                <a:latin typeface="+mj-lt"/>
              </a:rPr>
              <a:t>података</a:t>
            </a:r>
            <a:r>
              <a:rPr lang="en-US" sz="2200" b="1" dirty="0" smtClean="0">
                <a:latin typeface="+mj-lt"/>
              </a:rPr>
              <a:t> у </a:t>
            </a:r>
            <a:r>
              <a:rPr lang="en-US" sz="2200" b="1" dirty="0" err="1" smtClean="0">
                <a:latin typeface="+mj-lt"/>
              </a:rPr>
              <a:t>Републици</a:t>
            </a:r>
            <a:r>
              <a:rPr lang="en-US" sz="2200" b="1" dirty="0" smtClean="0">
                <a:latin typeface="+mj-lt"/>
              </a:rPr>
              <a:t> </a:t>
            </a:r>
            <a:r>
              <a:rPr lang="en-US" sz="2200" b="1" dirty="0" err="1" smtClean="0">
                <a:latin typeface="+mj-lt"/>
              </a:rPr>
              <a:t>Србији</a:t>
            </a:r>
            <a:r>
              <a:rPr lang="en-US" sz="2200" b="1" dirty="0" smtClean="0">
                <a:latin typeface="+mj-lt"/>
              </a:rPr>
              <a:t> </a:t>
            </a:r>
            <a:r>
              <a:rPr lang="en-US" sz="2200" dirty="0" err="1" smtClean="0">
                <a:latin typeface="+mj-lt"/>
              </a:rPr>
              <a:t>за</a:t>
            </a:r>
            <a:r>
              <a:rPr lang="en-US" sz="2200" dirty="0" smtClean="0">
                <a:latin typeface="+mj-lt"/>
              </a:rPr>
              <a:t> </a:t>
            </a:r>
            <a:r>
              <a:rPr lang="en-US" sz="2200" dirty="0" err="1" smtClean="0">
                <a:latin typeface="+mj-lt"/>
              </a:rPr>
              <a:t>период</a:t>
            </a:r>
            <a:r>
              <a:rPr lang="en-US" sz="2200" dirty="0" smtClean="0">
                <a:latin typeface="+mj-lt"/>
              </a:rPr>
              <a:t> </a:t>
            </a:r>
            <a:r>
              <a:rPr lang="en-US" sz="2200" dirty="0" err="1" smtClean="0">
                <a:latin typeface="+mj-lt"/>
              </a:rPr>
              <a:t>између</a:t>
            </a:r>
            <a:r>
              <a:rPr lang="en-US" sz="2200" dirty="0" smtClean="0">
                <a:latin typeface="+mj-lt"/>
              </a:rPr>
              <a:t> 2010. и 2012. </a:t>
            </a:r>
            <a:r>
              <a:rPr lang="en-US" sz="2200" dirty="0" err="1" smtClean="0">
                <a:latin typeface="+mj-lt"/>
              </a:rPr>
              <a:t>године</a:t>
            </a:r>
            <a:endParaRPr lang="en-US" sz="2200" dirty="0" smtClean="0">
              <a:latin typeface="+mj-lt"/>
            </a:endParaRPr>
          </a:p>
          <a:p>
            <a:pPr algn="just">
              <a:buFont typeface="Arial" pitchFamily="34" charset="0"/>
              <a:buChar char="•"/>
            </a:pPr>
            <a:r>
              <a:rPr lang="en-US" sz="2200" b="1" dirty="0" err="1" smtClean="0">
                <a:latin typeface="+mj-lt"/>
              </a:rPr>
              <a:t>Стратегија</a:t>
            </a:r>
            <a:r>
              <a:rPr lang="en-US" sz="2200" b="1" dirty="0" smtClean="0">
                <a:latin typeface="+mj-lt"/>
              </a:rPr>
              <a:t> </a:t>
            </a:r>
            <a:r>
              <a:rPr lang="en-US" sz="2200" b="1" dirty="0" err="1" smtClean="0">
                <a:latin typeface="+mj-lt"/>
              </a:rPr>
              <a:t>апроксимације</a:t>
            </a:r>
            <a:r>
              <a:rPr lang="en-US" sz="2200" b="1" dirty="0" smtClean="0">
                <a:latin typeface="+mj-lt"/>
              </a:rPr>
              <a:t> </a:t>
            </a:r>
            <a:r>
              <a:rPr lang="en-US" sz="2200" b="1" dirty="0" err="1" smtClean="0">
                <a:latin typeface="+mj-lt"/>
              </a:rPr>
              <a:t>за</a:t>
            </a:r>
            <a:r>
              <a:rPr lang="en-US" sz="2200" b="1" dirty="0" smtClean="0">
                <a:latin typeface="+mj-lt"/>
              </a:rPr>
              <a:t> </a:t>
            </a:r>
            <a:r>
              <a:rPr lang="en-US" sz="2200" b="1" dirty="0" err="1" smtClean="0">
                <a:latin typeface="+mj-lt"/>
              </a:rPr>
              <a:t>Хоризонтални</a:t>
            </a:r>
            <a:r>
              <a:rPr lang="en-US" sz="2200" b="1" dirty="0" smtClean="0">
                <a:latin typeface="+mj-lt"/>
              </a:rPr>
              <a:t> </a:t>
            </a:r>
            <a:r>
              <a:rPr lang="en-US" sz="2200" b="1" dirty="0" err="1" smtClean="0">
                <a:latin typeface="+mj-lt"/>
              </a:rPr>
              <a:t>сектор</a:t>
            </a:r>
            <a:r>
              <a:rPr lang="en-US" sz="2200" dirty="0" smtClean="0">
                <a:latin typeface="+mj-lt"/>
              </a:rPr>
              <a:t> </a:t>
            </a:r>
            <a:endParaRPr lang="x-none" sz="2200" dirty="0"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36314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751137"/>
          </a:xfrm>
        </p:spPr>
        <p:txBody>
          <a:bodyPr/>
          <a:lstStyle/>
          <a:p>
            <a:r>
              <a:rPr lang="sr-Cyrl-CS" dirty="0" smtClean="0"/>
              <a:t>ХВАЛА НА ПАЖЊИ</a:t>
            </a:r>
            <a:r>
              <a:rPr lang="en-US" dirty="0" smtClean="0"/>
              <a:t> !</a:t>
            </a:r>
            <a:endParaRPr lang="x-non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x-none" smtClean="0"/>
          </a:p>
          <a:p>
            <a:r>
              <a:rPr lang="x-none" smtClean="0"/>
              <a:t>мр </a:t>
            </a:r>
            <a:r>
              <a:rPr lang="x-none" dirty="0" smtClean="0"/>
              <a:t>Сабина Ивановић</a:t>
            </a:r>
          </a:p>
          <a:p>
            <a:r>
              <a:rPr lang="x-none" dirty="0" smtClean="0"/>
              <a:t>Шеф секторске групе за хоризонтални сектор</a:t>
            </a:r>
            <a:endParaRPr lang="x-none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265" y="796131"/>
            <a:ext cx="912870" cy="122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836314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698501"/>
            <a:ext cx="9144000" cy="1523999"/>
          </a:xfrm>
        </p:spPr>
        <p:txBody>
          <a:bodyPr>
            <a:normAutofit fontScale="90000"/>
          </a:bodyPr>
          <a:lstStyle/>
          <a:p>
            <a:r>
              <a:rPr lang="x-none" sz="5400" b="1" dirty="0" smtClean="0"/>
              <a:t>Хоризонтално законодавство</a:t>
            </a:r>
            <a:endParaRPr lang="x-none" sz="54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501900"/>
            <a:ext cx="9144000" cy="337820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n-US" sz="2000" b="1" i="1" dirty="0" smtClean="0"/>
              <a:t> </a:t>
            </a:r>
            <a:r>
              <a:rPr lang="en-US" sz="2000" b="1" i="1" dirty="0" smtClean="0">
                <a:latin typeface="+mj-lt"/>
              </a:rPr>
              <a:t>1.Процена </a:t>
            </a:r>
            <a:r>
              <a:rPr lang="en-US" sz="2000" b="1" i="1" dirty="0" err="1" smtClean="0">
                <a:latin typeface="+mj-lt"/>
              </a:rPr>
              <a:t>утицаја</a:t>
            </a:r>
            <a:r>
              <a:rPr lang="en-US" sz="2000" b="1" i="1" dirty="0" smtClean="0">
                <a:latin typeface="+mj-lt"/>
              </a:rPr>
              <a:t> </a:t>
            </a:r>
            <a:r>
              <a:rPr lang="en-US" sz="2000" b="1" i="1" dirty="0" err="1" smtClean="0">
                <a:latin typeface="+mj-lt"/>
              </a:rPr>
              <a:t>на</a:t>
            </a:r>
            <a:r>
              <a:rPr lang="en-US" sz="2000" b="1" i="1" dirty="0" smtClean="0">
                <a:latin typeface="+mj-lt"/>
              </a:rPr>
              <a:t> </a:t>
            </a:r>
            <a:r>
              <a:rPr lang="en-US" sz="2000" b="1" i="1" dirty="0" err="1" smtClean="0">
                <a:latin typeface="+mj-lt"/>
              </a:rPr>
              <a:t>животну</a:t>
            </a:r>
            <a:r>
              <a:rPr lang="en-US" sz="2000" b="1" i="1" dirty="0" smtClean="0">
                <a:latin typeface="+mj-lt"/>
              </a:rPr>
              <a:t> </a:t>
            </a:r>
            <a:r>
              <a:rPr lang="en-US" sz="2000" b="1" i="1" dirty="0" err="1" smtClean="0">
                <a:latin typeface="+mj-lt"/>
              </a:rPr>
              <a:t>средину</a:t>
            </a:r>
            <a:r>
              <a:rPr lang="en-US" sz="2000" b="1" i="1" dirty="0" smtClean="0">
                <a:latin typeface="+mj-lt"/>
              </a:rPr>
              <a:t>: </a:t>
            </a:r>
            <a:r>
              <a:rPr lang="en-US" sz="2000" b="1" i="1" dirty="0" err="1" smtClean="0">
                <a:latin typeface="+mj-lt"/>
              </a:rPr>
              <a:t>Директива</a:t>
            </a:r>
            <a:r>
              <a:rPr lang="en-US" sz="2000" b="1" i="1" dirty="0" smtClean="0">
                <a:latin typeface="+mj-lt"/>
              </a:rPr>
              <a:t> 2011/92/EУ </a:t>
            </a:r>
            <a:r>
              <a:rPr lang="en-US" sz="2000" b="1" i="1" dirty="0" err="1" smtClean="0">
                <a:latin typeface="+mj-lt"/>
              </a:rPr>
              <a:t>са</a:t>
            </a:r>
            <a:r>
              <a:rPr lang="en-US" sz="2000" b="1" i="1" dirty="0" smtClean="0">
                <a:latin typeface="+mj-lt"/>
              </a:rPr>
              <a:t> </a:t>
            </a:r>
            <a:r>
              <a:rPr lang="en-US" sz="2000" b="1" i="1" dirty="0" err="1" smtClean="0">
                <a:latin typeface="+mj-lt"/>
              </a:rPr>
              <a:t>изменама</a:t>
            </a:r>
            <a:r>
              <a:rPr lang="en-US" sz="2000" b="1" i="1" dirty="0" smtClean="0">
                <a:latin typeface="+mj-lt"/>
              </a:rPr>
              <a:t> </a:t>
            </a:r>
            <a:r>
              <a:rPr lang="en-US" sz="2000" b="1" i="1" dirty="0" err="1" smtClean="0">
                <a:latin typeface="+mj-lt"/>
              </a:rPr>
              <a:t>извршеним</a:t>
            </a:r>
            <a:r>
              <a:rPr lang="en-US" sz="2000" b="1" i="1" dirty="0" smtClean="0">
                <a:latin typeface="+mj-lt"/>
              </a:rPr>
              <a:t> </a:t>
            </a:r>
            <a:r>
              <a:rPr lang="en-US" sz="2000" b="1" i="1" dirty="0" err="1" smtClean="0">
                <a:latin typeface="+mj-lt"/>
              </a:rPr>
              <a:t>Директивом</a:t>
            </a:r>
            <a:r>
              <a:rPr lang="en-US" sz="2000" b="1" i="1" dirty="0" smtClean="0">
                <a:latin typeface="+mj-lt"/>
              </a:rPr>
              <a:t> 2014/52/EЗ</a:t>
            </a:r>
          </a:p>
          <a:p>
            <a:pPr algn="just"/>
            <a:r>
              <a:rPr lang="en-US" sz="2000" b="1" i="1" dirty="0" smtClean="0">
                <a:latin typeface="+mj-lt"/>
              </a:rPr>
              <a:t>2.Стратешка </a:t>
            </a:r>
            <a:r>
              <a:rPr lang="en-US" sz="2000" b="1" i="1" dirty="0" err="1" smtClean="0">
                <a:latin typeface="+mj-lt"/>
              </a:rPr>
              <a:t>процена</a:t>
            </a:r>
            <a:r>
              <a:rPr lang="en-US" sz="2000" b="1" i="1" dirty="0" smtClean="0">
                <a:latin typeface="+mj-lt"/>
              </a:rPr>
              <a:t> </a:t>
            </a:r>
            <a:r>
              <a:rPr lang="en-US" sz="2000" b="1" i="1" dirty="0" err="1" smtClean="0">
                <a:latin typeface="+mj-lt"/>
              </a:rPr>
              <a:t>утицаја</a:t>
            </a:r>
            <a:r>
              <a:rPr lang="en-US" sz="2000" b="1" i="1" dirty="0" smtClean="0">
                <a:latin typeface="+mj-lt"/>
              </a:rPr>
              <a:t> </a:t>
            </a:r>
            <a:r>
              <a:rPr lang="en-US" sz="2000" b="1" i="1" dirty="0" err="1" smtClean="0">
                <a:latin typeface="+mj-lt"/>
              </a:rPr>
              <a:t>на</a:t>
            </a:r>
            <a:r>
              <a:rPr lang="en-US" sz="2000" b="1" i="1" dirty="0" smtClean="0">
                <a:latin typeface="+mj-lt"/>
              </a:rPr>
              <a:t> </a:t>
            </a:r>
            <a:r>
              <a:rPr lang="en-US" sz="2000" b="1" i="1" dirty="0" err="1" smtClean="0">
                <a:latin typeface="+mj-lt"/>
              </a:rPr>
              <a:t>животну</a:t>
            </a:r>
            <a:r>
              <a:rPr lang="en-US" sz="2000" b="1" i="1" dirty="0" smtClean="0">
                <a:latin typeface="+mj-lt"/>
              </a:rPr>
              <a:t> </a:t>
            </a:r>
            <a:r>
              <a:rPr lang="en-US" sz="2000" b="1" i="1" dirty="0" err="1" smtClean="0">
                <a:latin typeface="+mj-lt"/>
              </a:rPr>
              <a:t>средину</a:t>
            </a:r>
            <a:r>
              <a:rPr lang="en-US" sz="2000" b="1" i="1" dirty="0" smtClean="0">
                <a:latin typeface="+mj-lt"/>
              </a:rPr>
              <a:t>: </a:t>
            </a:r>
            <a:r>
              <a:rPr lang="en-US" sz="2000" b="1" i="1" dirty="0" err="1" smtClean="0">
                <a:latin typeface="+mj-lt"/>
              </a:rPr>
              <a:t>Директива</a:t>
            </a:r>
            <a:r>
              <a:rPr lang="en-US" sz="2000" b="1" i="1" dirty="0" smtClean="0">
                <a:latin typeface="+mj-lt"/>
              </a:rPr>
              <a:t> 2001/42/EЗ</a:t>
            </a:r>
          </a:p>
          <a:p>
            <a:pPr algn="just"/>
            <a:r>
              <a:rPr lang="en-US" sz="2000" b="1" i="1" dirty="0" smtClean="0">
                <a:latin typeface="+mj-lt"/>
              </a:rPr>
              <a:t>3.Приступ </a:t>
            </a:r>
            <a:r>
              <a:rPr lang="en-US" sz="2000" b="1" i="1" dirty="0" err="1" smtClean="0">
                <a:latin typeface="+mj-lt"/>
              </a:rPr>
              <a:t>јавности</a:t>
            </a:r>
            <a:r>
              <a:rPr lang="en-US" sz="2000" b="1" i="1" dirty="0" smtClean="0">
                <a:latin typeface="+mj-lt"/>
              </a:rPr>
              <a:t> </a:t>
            </a:r>
            <a:r>
              <a:rPr lang="en-US" sz="2000" b="1" i="1" dirty="0" err="1" smtClean="0">
                <a:latin typeface="+mj-lt"/>
              </a:rPr>
              <a:t>информацијама</a:t>
            </a:r>
            <a:r>
              <a:rPr lang="en-US" sz="2000" b="1" i="1" dirty="0" smtClean="0">
                <a:latin typeface="+mj-lt"/>
              </a:rPr>
              <a:t> о </a:t>
            </a:r>
            <a:r>
              <a:rPr lang="en-US" sz="2000" b="1" i="1" dirty="0" err="1" smtClean="0">
                <a:latin typeface="+mj-lt"/>
              </a:rPr>
              <a:t>животној</a:t>
            </a:r>
            <a:r>
              <a:rPr lang="en-US" sz="2000" b="1" i="1" dirty="0" smtClean="0">
                <a:latin typeface="+mj-lt"/>
              </a:rPr>
              <a:t> </a:t>
            </a:r>
            <a:r>
              <a:rPr lang="en-US" sz="2000" b="1" i="1" dirty="0" err="1" smtClean="0">
                <a:latin typeface="+mj-lt"/>
              </a:rPr>
              <a:t>средини</a:t>
            </a:r>
            <a:r>
              <a:rPr lang="en-US" sz="2000" b="1" i="1" dirty="0" smtClean="0">
                <a:latin typeface="+mj-lt"/>
              </a:rPr>
              <a:t>: </a:t>
            </a:r>
            <a:r>
              <a:rPr lang="en-US" sz="2000" b="1" i="1" dirty="0" err="1" smtClean="0">
                <a:latin typeface="+mj-lt"/>
              </a:rPr>
              <a:t>Директива</a:t>
            </a:r>
            <a:r>
              <a:rPr lang="en-US" sz="2000" b="1" i="1" dirty="0" smtClean="0">
                <a:latin typeface="+mj-lt"/>
              </a:rPr>
              <a:t> 2003/4/EК</a:t>
            </a:r>
          </a:p>
          <a:p>
            <a:pPr algn="just"/>
            <a:r>
              <a:rPr lang="en-US" sz="2000" b="1" i="1" dirty="0" smtClean="0">
                <a:latin typeface="+mj-lt"/>
              </a:rPr>
              <a:t>4.Учешће </a:t>
            </a:r>
            <a:r>
              <a:rPr lang="en-US" sz="2000" b="1" i="1" dirty="0" err="1" smtClean="0">
                <a:latin typeface="+mj-lt"/>
              </a:rPr>
              <a:t>јавности</a:t>
            </a:r>
            <a:r>
              <a:rPr lang="en-US" sz="2000" b="1" i="1" dirty="0" smtClean="0">
                <a:latin typeface="+mj-lt"/>
              </a:rPr>
              <a:t>: </a:t>
            </a:r>
            <a:r>
              <a:rPr lang="en-US" sz="2000" b="1" i="1" dirty="0" err="1" smtClean="0">
                <a:latin typeface="+mj-lt"/>
              </a:rPr>
              <a:t>Директива</a:t>
            </a:r>
            <a:r>
              <a:rPr lang="en-US" sz="2000" b="1" i="1" dirty="0" smtClean="0">
                <a:latin typeface="+mj-lt"/>
              </a:rPr>
              <a:t> 2003/35/EЗ</a:t>
            </a:r>
          </a:p>
          <a:p>
            <a:pPr algn="just"/>
            <a:r>
              <a:rPr lang="en-US" sz="2000" b="1" i="1" dirty="0" smtClean="0">
                <a:latin typeface="+mj-lt"/>
              </a:rPr>
              <a:t>5.Одговорност </a:t>
            </a:r>
            <a:r>
              <a:rPr lang="en-US" sz="2000" b="1" i="1" dirty="0" err="1" smtClean="0">
                <a:latin typeface="+mj-lt"/>
              </a:rPr>
              <a:t>за</a:t>
            </a:r>
            <a:r>
              <a:rPr lang="en-US" sz="2000" b="1" i="1" dirty="0" smtClean="0">
                <a:latin typeface="+mj-lt"/>
              </a:rPr>
              <a:t> </a:t>
            </a:r>
            <a:r>
              <a:rPr lang="en-US" sz="2000" b="1" i="1" dirty="0" err="1" smtClean="0">
                <a:latin typeface="+mj-lt"/>
              </a:rPr>
              <a:t>штету</a:t>
            </a:r>
            <a:r>
              <a:rPr lang="en-US" sz="2000" b="1" i="1" dirty="0" smtClean="0">
                <a:latin typeface="+mj-lt"/>
              </a:rPr>
              <a:t> </a:t>
            </a:r>
            <a:r>
              <a:rPr lang="en-US" sz="2000" b="1" i="1" dirty="0" err="1" smtClean="0">
                <a:latin typeface="+mj-lt"/>
              </a:rPr>
              <a:t>према</a:t>
            </a:r>
            <a:r>
              <a:rPr lang="en-US" sz="2000" b="1" i="1" dirty="0" smtClean="0">
                <a:latin typeface="+mj-lt"/>
              </a:rPr>
              <a:t> </a:t>
            </a:r>
            <a:r>
              <a:rPr lang="en-US" sz="2000" b="1" i="1" dirty="0" err="1" smtClean="0">
                <a:latin typeface="+mj-lt"/>
              </a:rPr>
              <a:t>животној</a:t>
            </a:r>
            <a:r>
              <a:rPr lang="en-US" sz="2000" b="1" i="1" dirty="0" smtClean="0">
                <a:latin typeface="+mj-lt"/>
              </a:rPr>
              <a:t> </a:t>
            </a:r>
            <a:r>
              <a:rPr lang="en-US" sz="2000" b="1" i="1" dirty="0" err="1" smtClean="0">
                <a:latin typeface="+mj-lt"/>
              </a:rPr>
              <a:t>средини</a:t>
            </a:r>
            <a:r>
              <a:rPr lang="en-US" sz="2000" b="1" i="1" dirty="0" smtClean="0">
                <a:latin typeface="+mj-lt"/>
              </a:rPr>
              <a:t>: </a:t>
            </a:r>
            <a:r>
              <a:rPr lang="en-US" sz="2000" b="1" i="1" dirty="0" err="1" smtClean="0">
                <a:latin typeface="+mj-lt"/>
              </a:rPr>
              <a:t>Директива</a:t>
            </a:r>
            <a:r>
              <a:rPr lang="en-US" sz="2000" b="1" i="1" dirty="0" smtClean="0">
                <a:latin typeface="+mj-lt"/>
              </a:rPr>
              <a:t> 2004/35/CE</a:t>
            </a:r>
          </a:p>
          <a:p>
            <a:pPr algn="just"/>
            <a:r>
              <a:rPr lang="en-US" sz="2000" b="1" i="1" dirty="0" smtClean="0">
                <a:latin typeface="+mj-lt"/>
              </a:rPr>
              <a:t>6.Директива о </a:t>
            </a:r>
            <a:r>
              <a:rPr lang="en-US" sz="2000" b="1" i="1" dirty="0" err="1" smtClean="0">
                <a:latin typeface="+mj-lt"/>
              </a:rPr>
              <a:t>еколошком</a:t>
            </a:r>
            <a:r>
              <a:rPr lang="en-US" sz="2000" b="1" i="1" dirty="0" smtClean="0">
                <a:latin typeface="+mj-lt"/>
              </a:rPr>
              <a:t> </a:t>
            </a:r>
            <a:r>
              <a:rPr lang="en-US" sz="2000" b="1" i="1" dirty="0" err="1" smtClean="0">
                <a:latin typeface="+mj-lt"/>
              </a:rPr>
              <a:t>криминалу</a:t>
            </a:r>
            <a:r>
              <a:rPr lang="en-US" sz="2000" b="1" i="1" dirty="0" smtClean="0">
                <a:latin typeface="+mj-lt"/>
              </a:rPr>
              <a:t>: </a:t>
            </a:r>
            <a:r>
              <a:rPr lang="en-US" sz="2000" b="1" i="1" dirty="0" err="1" smtClean="0">
                <a:latin typeface="+mj-lt"/>
              </a:rPr>
              <a:t>Директива</a:t>
            </a:r>
            <a:r>
              <a:rPr lang="en-US" sz="2000" b="1" i="1" dirty="0" smtClean="0">
                <a:latin typeface="+mj-lt"/>
              </a:rPr>
              <a:t> 2008/99/EЗ</a:t>
            </a:r>
          </a:p>
          <a:p>
            <a:pPr algn="just"/>
            <a:r>
              <a:rPr lang="en-US" sz="2000" b="1" i="1" dirty="0" smtClean="0">
                <a:latin typeface="+mj-lt"/>
              </a:rPr>
              <a:t>7.INSPIRE </a:t>
            </a:r>
            <a:r>
              <a:rPr lang="en-US" sz="2000" b="1" i="1" dirty="0" err="1" smtClean="0">
                <a:latin typeface="+mj-lt"/>
              </a:rPr>
              <a:t>директива</a:t>
            </a:r>
            <a:r>
              <a:rPr lang="en-US" sz="2000" b="1" i="1" dirty="0" smtClean="0">
                <a:latin typeface="+mj-lt"/>
              </a:rPr>
              <a:t> 2007/2/EЗ</a:t>
            </a:r>
            <a:endParaRPr lang="x-none" sz="2200" dirty="0"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36314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304801"/>
            <a:ext cx="9144000" cy="1333500"/>
          </a:xfrm>
        </p:spPr>
        <p:txBody>
          <a:bodyPr>
            <a:normAutofit/>
          </a:bodyPr>
          <a:lstStyle/>
          <a:p>
            <a:r>
              <a:rPr lang="sr-Cyrl-CS" sz="2800" b="1" dirty="0" smtClean="0"/>
              <a:t>1.</a:t>
            </a:r>
            <a:r>
              <a:rPr lang="sr-Cyrl-CS" sz="2800" dirty="0" smtClean="0"/>
              <a:t> </a:t>
            </a:r>
            <a:r>
              <a:rPr lang="en-US" sz="2800" b="1" dirty="0" err="1" smtClean="0"/>
              <a:t>Процена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утицаја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на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животну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средину</a:t>
            </a:r>
            <a:r>
              <a:rPr lang="en-US" sz="2800" b="1" dirty="0" smtClean="0"/>
              <a:t>: </a:t>
            </a:r>
            <a:r>
              <a:rPr lang="en-US" sz="2800" b="1" dirty="0" err="1" smtClean="0"/>
              <a:t>Директива</a:t>
            </a:r>
            <a:r>
              <a:rPr lang="en-US" sz="2800" b="1" dirty="0" smtClean="0"/>
              <a:t> 2011/92/EУ </a:t>
            </a:r>
            <a:r>
              <a:rPr lang="en-US" sz="2800" b="1" dirty="0" err="1" smtClean="0"/>
              <a:t>са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изменама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извршеним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Директивом</a:t>
            </a:r>
            <a:r>
              <a:rPr lang="en-US" sz="2800" b="1" dirty="0" smtClean="0"/>
              <a:t> 2014/52/EЗ</a:t>
            </a:r>
            <a:endParaRPr lang="x-none" sz="2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4200" y="1714500"/>
            <a:ext cx="11214100" cy="4800600"/>
          </a:xfrm>
        </p:spPr>
        <p:txBody>
          <a:bodyPr>
            <a:normAutofit lnSpcReduction="10000"/>
          </a:bodyPr>
          <a:lstStyle/>
          <a:p>
            <a:pPr algn="just"/>
            <a:r>
              <a:rPr lang="x-none" b="1" dirty="0" smtClean="0">
                <a:latin typeface="+mj-lt"/>
              </a:rPr>
              <a:t>     </a:t>
            </a:r>
            <a:r>
              <a:rPr lang="en-US" b="1" dirty="0" err="1" smtClean="0">
                <a:latin typeface="+mj-lt"/>
              </a:rPr>
              <a:t>Статус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транспозиције</a:t>
            </a:r>
            <a:r>
              <a:rPr lang="en-US" b="1" dirty="0" smtClean="0">
                <a:latin typeface="+mj-lt"/>
              </a:rPr>
              <a:t> </a:t>
            </a:r>
            <a:endParaRPr lang="sr-Cyrl-CS" b="1" dirty="0" smtClean="0">
              <a:latin typeface="+mj-lt"/>
            </a:endParaRPr>
          </a:p>
          <a:p>
            <a:pPr marL="342900" indent="-342900" algn="just">
              <a:buFontTx/>
              <a:buChar char="-"/>
            </a:pPr>
            <a:r>
              <a:rPr lang="en-US" dirty="0" err="1" smtClean="0">
                <a:latin typeface="+mj-lt"/>
              </a:rPr>
              <a:t>Директива</a:t>
            </a:r>
            <a:r>
              <a:rPr lang="en-US" dirty="0" smtClean="0">
                <a:latin typeface="+mj-lt"/>
              </a:rPr>
              <a:t> 2011/92/EУ </a:t>
            </a:r>
            <a:r>
              <a:rPr lang="en-US" b="1" dirty="0" err="1" smtClean="0">
                <a:latin typeface="+mj-lt"/>
              </a:rPr>
              <a:t>скоро</a:t>
            </a:r>
            <a:r>
              <a:rPr lang="en-US" b="1" dirty="0" smtClean="0">
                <a:latin typeface="+mj-lt"/>
              </a:rPr>
              <a:t> у </a:t>
            </a:r>
            <a:r>
              <a:rPr lang="en-US" b="1" dirty="0" err="1" smtClean="0">
                <a:latin typeface="+mj-lt"/>
              </a:rPr>
              <a:t>потпуности</a:t>
            </a:r>
            <a:r>
              <a:rPr lang="en-US" b="1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пренета</a:t>
            </a:r>
            <a:r>
              <a:rPr lang="en-US" dirty="0" smtClean="0">
                <a:latin typeface="+mj-lt"/>
              </a:rPr>
              <a:t> у </a:t>
            </a:r>
            <a:r>
              <a:rPr lang="en-US" dirty="0" err="1" smtClean="0">
                <a:latin typeface="+mj-lt"/>
              </a:rPr>
              <a:t>домаће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законодавство</a:t>
            </a:r>
            <a:r>
              <a:rPr lang="en-US" dirty="0" smtClean="0">
                <a:latin typeface="+mj-lt"/>
              </a:rPr>
              <a:t>. </a:t>
            </a:r>
            <a:r>
              <a:rPr lang="en-US" dirty="0" err="1" smtClean="0">
                <a:latin typeface="+mj-lt"/>
              </a:rPr>
              <a:t>Једине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одредбе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које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су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преостале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делимично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пренете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су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члан</a:t>
            </a:r>
            <a:r>
              <a:rPr lang="en-US" dirty="0" smtClean="0">
                <a:latin typeface="+mj-lt"/>
              </a:rPr>
              <a:t> 7. и </a:t>
            </a:r>
            <a:r>
              <a:rPr lang="en-US" dirty="0" err="1" smtClean="0">
                <a:latin typeface="+mj-lt"/>
              </a:rPr>
              <a:t>Анекси</a:t>
            </a:r>
            <a:r>
              <a:rPr lang="en-US" dirty="0" smtClean="0">
                <a:latin typeface="+mj-lt"/>
              </a:rPr>
              <a:t> I и II </a:t>
            </a:r>
            <a:r>
              <a:rPr lang="en-US" dirty="0" err="1" smtClean="0">
                <a:latin typeface="+mj-lt"/>
              </a:rPr>
              <a:t>Директиве</a:t>
            </a:r>
            <a:r>
              <a:rPr lang="en-US" dirty="0" smtClean="0">
                <a:latin typeface="+mj-lt"/>
              </a:rPr>
              <a:t>.</a:t>
            </a:r>
            <a:endParaRPr lang="x-none" dirty="0" smtClean="0">
              <a:latin typeface="+mj-lt"/>
            </a:endParaRPr>
          </a:p>
          <a:p>
            <a:pPr marL="342900" indent="-342900" algn="just">
              <a:buFontTx/>
              <a:buChar char="-"/>
            </a:pPr>
            <a:r>
              <a:rPr lang="x-none" b="1" dirty="0" smtClean="0">
                <a:latin typeface="+mj-lt"/>
              </a:rPr>
              <a:t>План транспозиције </a:t>
            </a:r>
          </a:p>
          <a:p>
            <a:pPr marL="342900" indent="-342900" algn="just">
              <a:buFontTx/>
              <a:buChar char="-"/>
            </a:pPr>
            <a:r>
              <a:rPr lang="x-none" dirty="0" smtClean="0">
                <a:latin typeface="+mj-lt"/>
              </a:rPr>
              <a:t>Усвајање Закона о потврћивању амандмана на ЕСПОО конвенцију - </a:t>
            </a:r>
            <a:r>
              <a:rPr lang="x-none" b="1" dirty="0" smtClean="0">
                <a:latin typeface="+mj-lt"/>
              </a:rPr>
              <a:t>крај 2015.</a:t>
            </a:r>
          </a:p>
          <a:p>
            <a:pPr marL="342900" indent="-342900" algn="just">
              <a:buFontTx/>
              <a:buChar char="-"/>
            </a:pPr>
            <a:r>
              <a:rPr lang="x-none" dirty="0" smtClean="0">
                <a:latin typeface="+mj-lt"/>
              </a:rPr>
              <a:t>Усвајање Закона о потврђивању мултилатералног споразума између земаља југоисточне Европе за имплементацију ЕСПОО конвенције - </a:t>
            </a:r>
            <a:r>
              <a:rPr lang="x-none" b="1" dirty="0" smtClean="0">
                <a:latin typeface="+mj-lt"/>
              </a:rPr>
              <a:t>крај 2016.</a:t>
            </a:r>
          </a:p>
          <a:p>
            <a:pPr marL="342900" indent="-342900" algn="just">
              <a:buFontTx/>
              <a:buChar char="-"/>
            </a:pPr>
            <a:r>
              <a:rPr lang="x-none" dirty="0" smtClean="0">
                <a:latin typeface="+mj-lt"/>
              </a:rPr>
              <a:t>Усвајање измена и допуна Уредбе са Листама пројеката 1 и 2- </a:t>
            </a:r>
            <a:r>
              <a:rPr lang="x-none" b="1" dirty="0" smtClean="0">
                <a:latin typeface="+mj-lt"/>
              </a:rPr>
              <a:t>крај 2015.</a:t>
            </a:r>
          </a:p>
          <a:p>
            <a:pPr marL="342900" indent="-342900" algn="just">
              <a:buFontTx/>
              <a:buChar char="-"/>
            </a:pPr>
            <a:r>
              <a:rPr lang="x-none" dirty="0" smtClean="0">
                <a:latin typeface="+mj-lt"/>
              </a:rPr>
              <a:t>Измене и допуне Закона о процени утицаја на животну средину-</a:t>
            </a:r>
            <a:r>
              <a:rPr lang="x-none" b="1" dirty="0" smtClean="0">
                <a:latin typeface="+mj-lt"/>
              </a:rPr>
              <a:t>2017.  </a:t>
            </a:r>
            <a:r>
              <a:rPr lang="x-none" dirty="0" smtClean="0">
                <a:latin typeface="+mj-lt"/>
              </a:rPr>
              <a:t>(предложени рок је био 2018.)</a:t>
            </a:r>
            <a:endParaRPr lang="x-none" dirty="0"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36314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765300"/>
            <a:ext cx="9144000" cy="1524000"/>
          </a:xfrm>
        </p:spPr>
        <p:txBody>
          <a:bodyPr>
            <a:normAutofit fontScale="90000"/>
          </a:bodyPr>
          <a:lstStyle/>
          <a:p>
            <a:r>
              <a:rPr lang="sr-Cyrl-CS" sz="3100" b="1" dirty="0" smtClean="0"/>
              <a:t>2. </a:t>
            </a:r>
            <a:r>
              <a:rPr lang="en-US" sz="3100" b="1" dirty="0" err="1" smtClean="0"/>
              <a:t>Стратешка</a:t>
            </a:r>
            <a:r>
              <a:rPr lang="en-US" sz="3100" b="1" dirty="0" smtClean="0"/>
              <a:t> </a:t>
            </a:r>
            <a:r>
              <a:rPr lang="en-US" sz="3100" b="1" dirty="0" err="1" smtClean="0"/>
              <a:t>процена</a:t>
            </a:r>
            <a:r>
              <a:rPr lang="en-US" sz="3100" b="1" dirty="0" smtClean="0"/>
              <a:t> </a:t>
            </a:r>
            <a:r>
              <a:rPr lang="en-US" sz="3100" b="1" dirty="0" err="1" smtClean="0"/>
              <a:t>утицаја</a:t>
            </a:r>
            <a:r>
              <a:rPr lang="en-US" sz="3100" b="1" dirty="0" smtClean="0"/>
              <a:t> </a:t>
            </a:r>
            <a:r>
              <a:rPr lang="en-US" sz="3100" b="1" dirty="0" err="1" smtClean="0"/>
              <a:t>на</a:t>
            </a:r>
            <a:r>
              <a:rPr lang="en-US" sz="3100" b="1" dirty="0" smtClean="0"/>
              <a:t> </a:t>
            </a:r>
            <a:r>
              <a:rPr lang="en-US" sz="3100" b="1" dirty="0" err="1" smtClean="0"/>
              <a:t>животну</a:t>
            </a:r>
            <a:r>
              <a:rPr lang="en-US" sz="3100" b="1" dirty="0" smtClean="0"/>
              <a:t> </a:t>
            </a:r>
            <a:r>
              <a:rPr lang="en-US" sz="3100" b="1" dirty="0" err="1" smtClean="0"/>
              <a:t>средину</a:t>
            </a:r>
            <a:r>
              <a:rPr lang="en-US" sz="3100" b="1" dirty="0" smtClean="0"/>
              <a:t>: </a:t>
            </a:r>
            <a:r>
              <a:rPr lang="en-US" sz="3100" b="1" dirty="0" err="1" smtClean="0"/>
              <a:t>Директива</a:t>
            </a:r>
            <a:r>
              <a:rPr lang="en-US" sz="3100" b="1" dirty="0" smtClean="0"/>
              <a:t> 2001/42/EЗ</a:t>
            </a:r>
            <a:br>
              <a:rPr lang="en-US" sz="3100" b="1" dirty="0" smtClean="0"/>
            </a:br>
            <a:r>
              <a:rPr lang="en-US" sz="3100" b="1" dirty="0" smtClean="0"/>
              <a:t> </a:t>
            </a:r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x-non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0900" y="2070100"/>
            <a:ext cx="10515600" cy="4051300"/>
          </a:xfrm>
        </p:spPr>
        <p:txBody>
          <a:bodyPr>
            <a:normAutofit/>
          </a:bodyPr>
          <a:lstStyle/>
          <a:p>
            <a:pPr algn="just"/>
            <a:r>
              <a:rPr lang="en-US" b="1" dirty="0" err="1" smtClean="0">
                <a:latin typeface="+mj-lt"/>
              </a:rPr>
              <a:t>Статус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транспозиције</a:t>
            </a:r>
            <a:r>
              <a:rPr lang="en-US" b="1" dirty="0" smtClean="0">
                <a:latin typeface="+mj-lt"/>
              </a:rPr>
              <a:t> </a:t>
            </a:r>
            <a:endParaRPr lang="sr-Cyrl-CS" b="1" dirty="0" smtClean="0">
              <a:latin typeface="+mj-lt"/>
            </a:endParaRPr>
          </a:p>
          <a:p>
            <a:pPr algn="just"/>
            <a:r>
              <a:rPr lang="en-US" dirty="0" err="1" smtClean="0">
                <a:latin typeface="+mj-lt"/>
              </a:rPr>
              <a:t>Директива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је</a:t>
            </a:r>
            <a:r>
              <a:rPr lang="en-US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делимично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пренета</a:t>
            </a:r>
            <a:r>
              <a:rPr lang="en-US" b="1" dirty="0" smtClean="0">
                <a:latin typeface="+mj-lt"/>
              </a:rPr>
              <a:t> </a:t>
            </a:r>
            <a:r>
              <a:rPr lang="en-US" dirty="0" smtClean="0">
                <a:latin typeface="+mj-lt"/>
              </a:rPr>
              <a:t>у </a:t>
            </a:r>
            <a:r>
              <a:rPr lang="en-US" dirty="0" err="1" smtClean="0">
                <a:latin typeface="+mj-lt"/>
              </a:rPr>
              <a:t>национално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законодавство</a:t>
            </a:r>
            <a:r>
              <a:rPr lang="x-none" dirty="0" smtClean="0">
                <a:latin typeface="+mj-lt"/>
              </a:rPr>
              <a:t>.</a:t>
            </a:r>
            <a:endParaRPr lang="en-US" dirty="0" smtClean="0">
              <a:latin typeface="+mj-lt"/>
            </a:endParaRPr>
          </a:p>
          <a:p>
            <a:pPr algn="l"/>
            <a:r>
              <a:rPr lang="x-none" b="1" dirty="0" smtClean="0">
                <a:latin typeface="+mj-lt"/>
              </a:rPr>
              <a:t>План </a:t>
            </a:r>
            <a:r>
              <a:rPr lang="x-none" b="1" dirty="0">
                <a:latin typeface="+mj-lt"/>
              </a:rPr>
              <a:t>транспозиције </a:t>
            </a:r>
            <a:endParaRPr lang="x-none" b="1" dirty="0" smtClean="0">
              <a:latin typeface="+mj-lt"/>
            </a:endParaRPr>
          </a:p>
          <a:p>
            <a:pPr algn="l"/>
            <a:r>
              <a:rPr lang="en-US" dirty="0">
                <a:latin typeface="+mj-lt"/>
              </a:rPr>
              <a:t>Усвајање </a:t>
            </a:r>
            <a:r>
              <a:rPr lang="en-US" dirty="0" err="1">
                <a:latin typeface="+mj-lt"/>
              </a:rPr>
              <a:t>Закона</a:t>
            </a:r>
            <a:r>
              <a:rPr lang="en-US" dirty="0">
                <a:latin typeface="+mj-lt"/>
              </a:rPr>
              <a:t> о </a:t>
            </a:r>
            <a:r>
              <a:rPr lang="en-US" dirty="0" err="1">
                <a:latin typeface="+mj-lt"/>
              </a:rPr>
              <a:t>изменама</a:t>
            </a:r>
            <a:r>
              <a:rPr lang="en-US" dirty="0">
                <a:latin typeface="+mj-lt"/>
              </a:rPr>
              <a:t> и </a:t>
            </a:r>
            <a:r>
              <a:rPr lang="en-US" dirty="0" err="1">
                <a:latin typeface="+mj-lt"/>
              </a:rPr>
              <a:t>допунама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Закона</a:t>
            </a:r>
            <a:r>
              <a:rPr lang="en-US" dirty="0">
                <a:latin typeface="+mj-lt"/>
              </a:rPr>
              <a:t> о </a:t>
            </a:r>
            <a:r>
              <a:rPr lang="en-US" dirty="0" err="1">
                <a:latin typeface="+mj-lt"/>
              </a:rPr>
              <a:t>стратешкој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процени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утицаја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на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животну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средину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предвиђено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је</a:t>
            </a:r>
            <a:r>
              <a:rPr lang="en-US" dirty="0">
                <a:latin typeface="+mj-lt"/>
              </a:rPr>
              <a:t> </a:t>
            </a:r>
            <a:r>
              <a:rPr lang="en-US" b="1" dirty="0" err="1">
                <a:latin typeface="+mj-lt"/>
              </a:rPr>
              <a:t>за</a:t>
            </a:r>
            <a:r>
              <a:rPr lang="en-US" b="1" dirty="0">
                <a:latin typeface="+mj-lt"/>
              </a:rPr>
              <a:t> </a:t>
            </a:r>
            <a:r>
              <a:rPr lang="en-US" b="1" dirty="0" err="1">
                <a:latin typeface="+mj-lt"/>
              </a:rPr>
              <a:t>прву</a:t>
            </a:r>
            <a:r>
              <a:rPr lang="en-US" b="1" dirty="0">
                <a:latin typeface="+mj-lt"/>
              </a:rPr>
              <a:t> </a:t>
            </a:r>
            <a:r>
              <a:rPr lang="en-US" b="1" dirty="0" err="1">
                <a:latin typeface="+mj-lt"/>
              </a:rPr>
              <a:t>половину</a:t>
            </a:r>
            <a:r>
              <a:rPr lang="en-US" b="1" dirty="0">
                <a:latin typeface="+mj-lt"/>
              </a:rPr>
              <a:t> 2017</a:t>
            </a:r>
            <a:r>
              <a:rPr lang="en-US" b="1" dirty="0" smtClean="0">
                <a:latin typeface="+mj-lt"/>
              </a:rPr>
              <a:t>.</a:t>
            </a:r>
            <a:endParaRPr lang="x-none" b="1" dirty="0" smtClean="0">
              <a:latin typeface="+mj-lt"/>
            </a:endParaRPr>
          </a:p>
          <a:p>
            <a:pPr lvl="0" algn="l"/>
            <a:r>
              <a:rPr lang="x-none" dirty="0">
                <a:latin typeface="+mj-lt"/>
              </a:rPr>
              <a:t>Усвајање Правилника о раду Техничке комисије </a:t>
            </a:r>
            <a:r>
              <a:rPr lang="en-US" dirty="0" err="1">
                <a:latin typeface="+mj-lt"/>
              </a:rPr>
              <a:t>за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израду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извештаја</a:t>
            </a:r>
            <a:r>
              <a:rPr lang="en-US" dirty="0">
                <a:latin typeface="+mj-lt"/>
              </a:rPr>
              <a:t> о </a:t>
            </a:r>
            <a:r>
              <a:rPr lang="en-US" dirty="0" err="1">
                <a:latin typeface="+mj-lt"/>
              </a:rPr>
              <a:t>стратешкој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процени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утицаја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на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животну</a:t>
            </a:r>
            <a:r>
              <a:rPr lang="en-US" dirty="0">
                <a:latin typeface="+mj-lt"/>
              </a:rPr>
              <a:t> </a:t>
            </a:r>
            <a:r>
              <a:rPr lang="en-US" dirty="0" err="1">
                <a:latin typeface="+mj-lt"/>
              </a:rPr>
              <a:t>средину</a:t>
            </a:r>
            <a:r>
              <a:rPr lang="en-US" dirty="0">
                <a:latin typeface="+mj-lt"/>
              </a:rPr>
              <a:t> </a:t>
            </a:r>
            <a:r>
              <a:rPr lang="x-none" b="1" dirty="0">
                <a:latin typeface="+mj-lt"/>
              </a:rPr>
              <a:t>до краја 2017</a:t>
            </a:r>
            <a:r>
              <a:rPr lang="en-US" b="1" dirty="0">
                <a:latin typeface="+mj-lt"/>
              </a:rPr>
              <a:t>. </a:t>
            </a:r>
            <a:endParaRPr lang="x-none" b="1" dirty="0" smtClean="0">
              <a:latin typeface="+mj-lt"/>
            </a:endParaRPr>
          </a:p>
          <a:p>
            <a:pPr algn="l"/>
            <a:r>
              <a:rPr lang="en-US" dirty="0">
                <a:latin typeface="+mj-lt"/>
              </a:rPr>
              <a:t>Усвајање </a:t>
            </a:r>
            <a:r>
              <a:rPr lang="en-US" dirty="0" err="1">
                <a:latin typeface="+mj-lt"/>
              </a:rPr>
              <a:t>Правилника</a:t>
            </a:r>
            <a:r>
              <a:rPr lang="x-none" dirty="0">
                <a:latin typeface="+mj-lt"/>
              </a:rPr>
              <a:t> о поступку јавног увида, презентацији и јавној расправи о </a:t>
            </a:r>
            <a:r>
              <a:rPr lang="en-US" dirty="0" err="1">
                <a:latin typeface="+mj-lt"/>
              </a:rPr>
              <a:t>извештају</a:t>
            </a:r>
            <a:r>
              <a:rPr lang="en-US" dirty="0">
                <a:latin typeface="+mj-lt"/>
              </a:rPr>
              <a:t> </a:t>
            </a:r>
            <a:r>
              <a:rPr lang="x-none" dirty="0">
                <a:latin typeface="+mj-lt"/>
              </a:rPr>
              <a:t>о стратешкој процени утицаја на животну средину </a:t>
            </a:r>
            <a:r>
              <a:rPr lang="x-none" b="1" dirty="0">
                <a:latin typeface="+mj-lt"/>
              </a:rPr>
              <a:t>до краја 2017</a:t>
            </a:r>
            <a:r>
              <a:rPr lang="x-none" dirty="0">
                <a:latin typeface="+mj-lt"/>
              </a:rPr>
              <a:t>. </a:t>
            </a:r>
            <a:endParaRPr lang="sr-Cyrl-CS" dirty="0">
              <a:latin typeface="+mj-lt"/>
            </a:endParaRPr>
          </a:p>
          <a:p>
            <a:pPr algn="l"/>
            <a:endParaRPr lang="x-none" dirty="0"/>
          </a:p>
        </p:txBody>
      </p:sp>
    </p:spTree>
    <p:extLst>
      <p:ext uri="{BB962C8B-B14F-4D97-AF65-F5344CB8AC3E}">
        <p14:creationId xmlns="" xmlns:p14="http://schemas.microsoft.com/office/powerpoint/2010/main" val="836314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571501"/>
            <a:ext cx="9144000" cy="927099"/>
          </a:xfrm>
        </p:spPr>
        <p:txBody>
          <a:bodyPr>
            <a:normAutofit/>
          </a:bodyPr>
          <a:lstStyle/>
          <a:p>
            <a:r>
              <a:rPr lang="sr-Cyrl-CS" sz="2800" b="1" dirty="0" smtClean="0"/>
              <a:t>3. </a:t>
            </a:r>
            <a:r>
              <a:rPr lang="en-US" sz="2800" b="1" dirty="0" err="1" smtClean="0"/>
              <a:t>Приступ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јавности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информацијама</a:t>
            </a:r>
            <a:r>
              <a:rPr lang="en-US" sz="2800" b="1" dirty="0" smtClean="0"/>
              <a:t> о </a:t>
            </a:r>
            <a:r>
              <a:rPr lang="en-US" sz="2800" b="1" dirty="0" err="1" smtClean="0"/>
              <a:t>животној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средини</a:t>
            </a:r>
            <a:r>
              <a:rPr lang="en-US" sz="2800" b="1" dirty="0" smtClean="0"/>
              <a:t>: </a:t>
            </a:r>
            <a:r>
              <a:rPr lang="en-US" sz="2800" b="1" dirty="0" err="1" smtClean="0"/>
              <a:t>Директива</a:t>
            </a:r>
            <a:r>
              <a:rPr lang="en-US" sz="2800" b="1" dirty="0" smtClean="0"/>
              <a:t> 2003/4/EК</a:t>
            </a:r>
            <a:endParaRPr lang="x-none" sz="2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5300" y="1739900"/>
            <a:ext cx="11303000" cy="482600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n-US" b="1" dirty="0" err="1" smtClean="0">
                <a:latin typeface="+mj-lt"/>
              </a:rPr>
              <a:t>Статус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транспозиције</a:t>
            </a:r>
            <a:endParaRPr lang="en-US" b="1" dirty="0" smtClean="0">
              <a:latin typeface="+mj-lt"/>
            </a:endParaRPr>
          </a:p>
          <a:p>
            <a:pPr algn="just"/>
            <a:r>
              <a:rPr lang="en-US" dirty="0" err="1" smtClean="0">
                <a:latin typeface="+mj-lt"/>
              </a:rPr>
              <a:t>Директива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је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делимично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транспонована</a:t>
            </a:r>
            <a:r>
              <a:rPr lang="en-US" b="1" dirty="0" smtClean="0">
                <a:latin typeface="+mj-lt"/>
              </a:rPr>
              <a:t> </a:t>
            </a:r>
            <a:r>
              <a:rPr lang="x-none" dirty="0" smtClean="0">
                <a:latin typeface="+mj-lt"/>
              </a:rPr>
              <a:t>у национално законодавство.</a:t>
            </a:r>
          </a:p>
          <a:p>
            <a:pPr algn="just"/>
            <a:r>
              <a:rPr lang="ru-RU" b="1" dirty="0" smtClean="0">
                <a:latin typeface="+mj-lt"/>
              </a:rPr>
              <a:t>План </a:t>
            </a:r>
            <a:r>
              <a:rPr lang="ru-RU" b="1" dirty="0">
                <a:latin typeface="+mj-lt"/>
              </a:rPr>
              <a:t>транспозиције (2015-2016)</a:t>
            </a:r>
          </a:p>
          <a:p>
            <a:pPr algn="just"/>
            <a:r>
              <a:rPr lang="en-US" sz="2600" dirty="0" err="1" smtClean="0"/>
              <a:t>Нацрт</a:t>
            </a:r>
            <a:r>
              <a:rPr lang="en-US" sz="2600" dirty="0" smtClean="0"/>
              <a:t> </a:t>
            </a:r>
            <a:r>
              <a:rPr lang="en-US" sz="2600" dirty="0" err="1" smtClean="0"/>
              <a:t>Закона</a:t>
            </a:r>
            <a:r>
              <a:rPr lang="en-US" sz="2600" dirty="0" smtClean="0"/>
              <a:t> о </a:t>
            </a:r>
            <a:r>
              <a:rPr lang="en-US" sz="2600" dirty="0" err="1" smtClean="0"/>
              <a:t>изменама</a:t>
            </a:r>
            <a:r>
              <a:rPr lang="en-US" sz="2600" dirty="0" smtClean="0"/>
              <a:t> и </a:t>
            </a:r>
            <a:r>
              <a:rPr lang="en-US" sz="2600" dirty="0" err="1" smtClean="0"/>
              <a:t>допунама</a:t>
            </a:r>
            <a:r>
              <a:rPr lang="en-US" sz="2600" dirty="0" smtClean="0"/>
              <a:t> </a:t>
            </a:r>
            <a:r>
              <a:rPr lang="en-US" sz="2600" dirty="0" err="1" smtClean="0"/>
              <a:t>Закона</a:t>
            </a:r>
            <a:r>
              <a:rPr lang="en-US" sz="2600" dirty="0" smtClean="0"/>
              <a:t> о </a:t>
            </a:r>
            <a:r>
              <a:rPr lang="en-US" sz="2600" dirty="0" err="1" smtClean="0"/>
              <a:t>заштити</a:t>
            </a:r>
            <a:r>
              <a:rPr lang="en-US" sz="2600" dirty="0" smtClean="0"/>
              <a:t> </a:t>
            </a:r>
            <a:r>
              <a:rPr lang="en-US" sz="2600" dirty="0" err="1" smtClean="0"/>
              <a:t>животне</a:t>
            </a:r>
            <a:r>
              <a:rPr lang="en-US" sz="2600" dirty="0" smtClean="0"/>
              <a:t> </a:t>
            </a:r>
            <a:r>
              <a:rPr lang="en-US" sz="2600" dirty="0" err="1" smtClean="0"/>
              <a:t>средине</a:t>
            </a:r>
            <a:r>
              <a:rPr lang="en-US" sz="2600" dirty="0" smtClean="0"/>
              <a:t> </a:t>
            </a:r>
            <a:r>
              <a:rPr lang="en-US" sz="2600" dirty="0" err="1" smtClean="0"/>
              <a:t>предвиђа</a:t>
            </a:r>
            <a:r>
              <a:rPr lang="en-US" sz="2600" dirty="0" smtClean="0"/>
              <a:t> и </a:t>
            </a:r>
            <a:r>
              <a:rPr lang="en-US" sz="2600" dirty="0" err="1" smtClean="0"/>
              <a:t>пасивни</a:t>
            </a:r>
            <a:r>
              <a:rPr lang="en-US" sz="2600" dirty="0" smtClean="0"/>
              <a:t> и </a:t>
            </a:r>
            <a:r>
              <a:rPr lang="en-US" sz="2600" dirty="0" err="1" smtClean="0"/>
              <a:t>активни</a:t>
            </a:r>
            <a:r>
              <a:rPr lang="en-US" sz="2600" dirty="0" smtClean="0"/>
              <a:t> </a:t>
            </a:r>
            <a:r>
              <a:rPr lang="en-US" sz="2600" dirty="0" err="1" smtClean="0"/>
              <a:t>проток</a:t>
            </a:r>
            <a:r>
              <a:rPr lang="en-US" sz="2600" dirty="0" smtClean="0"/>
              <a:t> </a:t>
            </a:r>
            <a:r>
              <a:rPr lang="en-US" sz="2600" dirty="0" err="1" smtClean="0"/>
              <a:t>информација</a:t>
            </a:r>
            <a:r>
              <a:rPr lang="en-US" sz="2600" dirty="0" smtClean="0"/>
              <a:t>. </a:t>
            </a:r>
          </a:p>
          <a:p>
            <a:pPr algn="just"/>
            <a:r>
              <a:rPr lang="en-US" sz="2600" b="1" dirty="0" err="1" smtClean="0"/>
              <a:t>Пасивни</a:t>
            </a:r>
            <a:r>
              <a:rPr lang="en-US" sz="2600" b="1" dirty="0" smtClean="0"/>
              <a:t> </a:t>
            </a:r>
            <a:r>
              <a:rPr lang="en-US" sz="2600" b="1" dirty="0" err="1" smtClean="0"/>
              <a:t>проток</a:t>
            </a:r>
            <a:r>
              <a:rPr lang="en-US" sz="2600" b="1" dirty="0" smtClean="0"/>
              <a:t> </a:t>
            </a:r>
            <a:r>
              <a:rPr lang="en-US" sz="2600" b="1" dirty="0" err="1" smtClean="0"/>
              <a:t>информација</a:t>
            </a:r>
            <a:r>
              <a:rPr lang="x-none" sz="2600" smtClean="0"/>
              <a:t> – </a:t>
            </a:r>
            <a:r>
              <a:rPr lang="en-US" sz="2600" dirty="0" err="1" smtClean="0"/>
              <a:t>органи</a:t>
            </a:r>
            <a:r>
              <a:rPr lang="en-US" sz="2600" dirty="0" smtClean="0"/>
              <a:t> </a:t>
            </a:r>
            <a:r>
              <a:rPr lang="en-US" sz="2600" dirty="0" err="1" smtClean="0"/>
              <a:t>јавне</a:t>
            </a:r>
            <a:r>
              <a:rPr lang="en-US" sz="2600" dirty="0" smtClean="0"/>
              <a:t> </a:t>
            </a:r>
            <a:r>
              <a:rPr lang="en-US" sz="2600" dirty="0" err="1" smtClean="0"/>
              <a:t>власти</a:t>
            </a:r>
            <a:r>
              <a:rPr lang="en-US" sz="2600" dirty="0" smtClean="0"/>
              <a:t> </a:t>
            </a:r>
            <a:r>
              <a:rPr lang="en-US" sz="2600" dirty="0" err="1" smtClean="0"/>
              <a:t>имају</a:t>
            </a:r>
            <a:r>
              <a:rPr lang="en-US" sz="2600" dirty="0" smtClean="0"/>
              <a:t> </a:t>
            </a:r>
            <a:r>
              <a:rPr lang="en-US" sz="2600" dirty="0" err="1" smtClean="0"/>
              <a:t>обавезу</a:t>
            </a:r>
            <a:r>
              <a:rPr lang="en-US" sz="2600" dirty="0" smtClean="0"/>
              <a:t> </a:t>
            </a:r>
            <a:r>
              <a:rPr lang="en-US" sz="2600" dirty="0" err="1" smtClean="0"/>
              <a:t>да</a:t>
            </a:r>
            <a:r>
              <a:rPr lang="en-US" sz="2600" dirty="0" smtClean="0"/>
              <a:t> </a:t>
            </a:r>
            <a:r>
              <a:rPr lang="en-US" sz="2600" dirty="0" err="1" smtClean="0"/>
              <a:t>информације</a:t>
            </a:r>
            <a:r>
              <a:rPr lang="en-US" sz="2600" dirty="0" smtClean="0"/>
              <a:t> </a:t>
            </a:r>
            <a:r>
              <a:rPr lang="en-US" sz="2600" dirty="0" err="1" smtClean="0"/>
              <a:t>из</a:t>
            </a:r>
            <a:r>
              <a:rPr lang="en-US" sz="2600" dirty="0" smtClean="0"/>
              <a:t> </a:t>
            </a:r>
            <a:r>
              <a:rPr lang="en-US" sz="2600" dirty="0" err="1" smtClean="0"/>
              <a:t>области</a:t>
            </a:r>
            <a:r>
              <a:rPr lang="en-US" sz="2600" dirty="0" smtClean="0"/>
              <a:t> </a:t>
            </a:r>
            <a:r>
              <a:rPr lang="en-US" sz="2600" dirty="0" err="1" smtClean="0"/>
              <a:t>животне</a:t>
            </a:r>
            <a:r>
              <a:rPr lang="en-US" sz="2600" dirty="0" smtClean="0"/>
              <a:t> </a:t>
            </a:r>
            <a:r>
              <a:rPr lang="en-US" sz="2600" dirty="0" err="1" smtClean="0"/>
              <a:t>средине</a:t>
            </a:r>
            <a:r>
              <a:rPr lang="en-US" sz="2600" dirty="0" smtClean="0"/>
              <a:t> </a:t>
            </a:r>
            <a:r>
              <a:rPr lang="en-US" sz="2600" dirty="0" err="1" smtClean="0"/>
              <a:t>које</a:t>
            </a:r>
            <a:r>
              <a:rPr lang="en-US" sz="2600" dirty="0" smtClean="0"/>
              <a:t> </a:t>
            </a:r>
            <a:r>
              <a:rPr lang="en-US" sz="2600" dirty="0" err="1" smtClean="0"/>
              <a:t>поседују</a:t>
            </a:r>
            <a:r>
              <a:rPr lang="en-US" sz="2600" dirty="0" smtClean="0"/>
              <a:t> </a:t>
            </a:r>
            <a:r>
              <a:rPr lang="en-US" sz="2600" dirty="0" err="1" smtClean="0"/>
              <a:t>или</a:t>
            </a:r>
            <a:r>
              <a:rPr lang="en-US" sz="2600" dirty="0" smtClean="0"/>
              <a:t> </a:t>
            </a:r>
            <a:r>
              <a:rPr lang="en-US" sz="2600" dirty="0" err="1" smtClean="0"/>
              <a:t>су</a:t>
            </a:r>
            <a:r>
              <a:rPr lang="en-US" sz="2600" dirty="0" smtClean="0"/>
              <a:t> </a:t>
            </a:r>
            <a:r>
              <a:rPr lang="en-US" sz="2600" dirty="0" err="1" smtClean="0"/>
              <a:t>њима</a:t>
            </a:r>
            <a:r>
              <a:rPr lang="en-US" sz="2600" dirty="0" smtClean="0"/>
              <a:t> </a:t>
            </a:r>
            <a:r>
              <a:rPr lang="en-US" sz="2600" dirty="0" err="1" smtClean="0"/>
              <a:t>намењене</a:t>
            </a:r>
            <a:r>
              <a:rPr lang="en-US" sz="2600" dirty="0" smtClean="0"/>
              <a:t>, </a:t>
            </a:r>
            <a:r>
              <a:rPr lang="en-US" sz="2600" dirty="0" err="1" smtClean="0"/>
              <a:t>учине</a:t>
            </a:r>
            <a:r>
              <a:rPr lang="en-US" sz="2600" dirty="0" smtClean="0"/>
              <a:t> </a:t>
            </a:r>
            <a:r>
              <a:rPr lang="en-US" sz="2600" dirty="0" err="1" smtClean="0"/>
              <a:t>доступним</a:t>
            </a:r>
            <a:r>
              <a:rPr lang="en-US" sz="2600" dirty="0" smtClean="0"/>
              <a:t> </a:t>
            </a:r>
            <a:r>
              <a:rPr lang="en-US" sz="2600" dirty="0" err="1" smtClean="0"/>
              <a:t>на</a:t>
            </a:r>
            <a:r>
              <a:rPr lang="en-US" sz="2600" dirty="0" smtClean="0"/>
              <a:t> </a:t>
            </a:r>
            <a:r>
              <a:rPr lang="en-US" sz="2600" dirty="0" err="1" smtClean="0"/>
              <a:t>захтев</a:t>
            </a:r>
            <a:r>
              <a:rPr lang="en-US" sz="2600" dirty="0" smtClean="0"/>
              <a:t> </a:t>
            </a:r>
            <a:r>
              <a:rPr lang="en-US" sz="2600" dirty="0" err="1" smtClean="0"/>
              <a:t>било</a:t>
            </a:r>
            <a:r>
              <a:rPr lang="en-US" sz="2600" dirty="0" smtClean="0"/>
              <a:t> </a:t>
            </a:r>
            <a:r>
              <a:rPr lang="en-US" sz="2600" dirty="0" err="1" smtClean="0"/>
              <a:t>ког</a:t>
            </a:r>
            <a:r>
              <a:rPr lang="en-US" sz="2600" dirty="0" smtClean="0"/>
              <a:t> </a:t>
            </a:r>
            <a:r>
              <a:rPr lang="en-US" sz="2600" dirty="0" err="1" smtClean="0"/>
              <a:t>подносиоца</a:t>
            </a:r>
            <a:r>
              <a:rPr lang="en-US" sz="2600" dirty="0" smtClean="0"/>
              <a:t>, </a:t>
            </a:r>
            <a:r>
              <a:rPr lang="en-US" sz="2600" dirty="0" err="1" smtClean="0"/>
              <a:t>без</a:t>
            </a:r>
            <a:r>
              <a:rPr lang="en-US" sz="2600" dirty="0" smtClean="0"/>
              <a:t> </a:t>
            </a:r>
            <a:r>
              <a:rPr lang="en-US" sz="2600" dirty="0" err="1" smtClean="0"/>
              <a:t>потребе</a:t>
            </a:r>
            <a:r>
              <a:rPr lang="en-US" sz="2600" dirty="0" smtClean="0"/>
              <a:t> </a:t>
            </a:r>
            <a:r>
              <a:rPr lang="en-US" sz="2600" dirty="0" err="1" smtClean="0"/>
              <a:t>да</a:t>
            </a:r>
            <a:r>
              <a:rPr lang="en-US" sz="2600" dirty="0" smtClean="0"/>
              <a:t> </a:t>
            </a:r>
            <a:r>
              <a:rPr lang="en-US" sz="2600" dirty="0" err="1" smtClean="0"/>
              <a:t>се</a:t>
            </a:r>
            <a:r>
              <a:rPr lang="en-US" sz="2600" dirty="0" smtClean="0"/>
              <a:t> </a:t>
            </a:r>
            <a:r>
              <a:rPr lang="en-US" sz="2600" dirty="0" err="1" smtClean="0"/>
              <a:t>наводи</a:t>
            </a:r>
            <a:r>
              <a:rPr lang="en-US" sz="2600" dirty="0" smtClean="0"/>
              <a:t> </a:t>
            </a:r>
            <a:r>
              <a:rPr lang="en-US" sz="2600" dirty="0" err="1" smtClean="0"/>
              <a:t>разлог</a:t>
            </a:r>
            <a:endParaRPr lang="en-US" sz="2600" dirty="0" smtClean="0"/>
          </a:p>
          <a:p>
            <a:pPr algn="just"/>
            <a:r>
              <a:rPr lang="x-none" sz="2600" b="1" smtClean="0"/>
              <a:t>Активан проток информација</a:t>
            </a:r>
            <a:r>
              <a:rPr lang="x-none" sz="2600" smtClean="0"/>
              <a:t> – органи</a:t>
            </a:r>
            <a:r>
              <a:rPr lang="en-US" sz="2600" dirty="0" smtClean="0"/>
              <a:t> </a:t>
            </a:r>
            <a:r>
              <a:rPr lang="en-US" sz="2600" dirty="0" err="1" smtClean="0"/>
              <a:t>јавне</a:t>
            </a:r>
            <a:r>
              <a:rPr lang="en-US" sz="2600" dirty="0" smtClean="0"/>
              <a:t> </a:t>
            </a:r>
            <a:r>
              <a:rPr lang="en-US" sz="2600" dirty="0" err="1" smtClean="0"/>
              <a:t>власти</a:t>
            </a:r>
            <a:r>
              <a:rPr lang="x-none" sz="2600" smtClean="0"/>
              <a:t> предузимају све неопходне мере за организовање информација о животној средини </a:t>
            </a:r>
            <a:r>
              <a:rPr lang="en-US" sz="2600" dirty="0" err="1" smtClean="0"/>
              <a:t>релевантне</a:t>
            </a:r>
            <a:r>
              <a:rPr lang="en-US" sz="2600" dirty="0" smtClean="0"/>
              <a:t> за </a:t>
            </a:r>
            <a:r>
              <a:rPr lang="en-US" sz="2600" dirty="0" err="1" smtClean="0"/>
              <a:t>вршење</a:t>
            </a:r>
            <a:r>
              <a:rPr lang="en-US" sz="2600" dirty="0" smtClean="0"/>
              <a:t> </a:t>
            </a:r>
            <a:r>
              <a:rPr lang="en-US" sz="2600" dirty="0" err="1" smtClean="0"/>
              <a:t>послова</a:t>
            </a:r>
            <a:r>
              <a:rPr lang="en-US" sz="2600" dirty="0" smtClean="0"/>
              <a:t> </a:t>
            </a:r>
            <a:r>
              <a:rPr lang="en-US" sz="2600" dirty="0" err="1" smtClean="0"/>
              <a:t>из</a:t>
            </a:r>
            <a:r>
              <a:rPr lang="en-US" sz="2600" dirty="0" smtClean="0"/>
              <a:t> </a:t>
            </a:r>
            <a:r>
              <a:rPr lang="en-US" sz="2600" dirty="0" err="1" smtClean="0"/>
              <a:t>њихове</a:t>
            </a:r>
            <a:r>
              <a:rPr lang="en-US" sz="2600" dirty="0" smtClean="0"/>
              <a:t> </a:t>
            </a:r>
            <a:r>
              <a:rPr lang="en-US" sz="2600" dirty="0" err="1" smtClean="0"/>
              <a:t>надлежности</a:t>
            </a:r>
            <a:r>
              <a:rPr lang="x-none" sz="2600" smtClean="0"/>
              <a:t>, а које поседују или су њима намењене, у циљу њиховог активног и систем</a:t>
            </a:r>
            <a:r>
              <a:rPr lang="en-US" sz="2600" dirty="0" err="1" smtClean="0"/>
              <a:t>ат</a:t>
            </a:r>
            <a:r>
              <a:rPr lang="x-none" sz="2600" smtClean="0"/>
              <a:t>ског ширења, а посебно путем</a:t>
            </a:r>
            <a:r>
              <a:rPr lang="en-US" sz="2600" dirty="0" smtClean="0"/>
              <a:t> </a:t>
            </a:r>
            <a:r>
              <a:rPr lang="en-US" sz="2600" dirty="0" err="1" smtClean="0"/>
              <a:t>компјутерске</a:t>
            </a:r>
            <a:r>
              <a:rPr lang="en-US" sz="2600" dirty="0" smtClean="0"/>
              <a:t> </a:t>
            </a:r>
            <a:r>
              <a:rPr lang="en-US" sz="2600" dirty="0" err="1" smtClean="0"/>
              <a:t>мреже</a:t>
            </a:r>
            <a:r>
              <a:rPr lang="x-none" sz="2600" smtClean="0"/>
              <a:t> и/или</a:t>
            </a:r>
            <a:r>
              <a:rPr lang="en-US" sz="2600" dirty="0" smtClean="0"/>
              <a:t>,</a:t>
            </a:r>
            <a:r>
              <a:rPr lang="x-none" sz="2600" smtClean="0"/>
              <a:t> тамо где је то могуће,  </a:t>
            </a:r>
            <a:r>
              <a:rPr lang="en-US" sz="2600" dirty="0" err="1" smtClean="0"/>
              <a:t>путем</a:t>
            </a:r>
            <a:r>
              <a:rPr lang="en-US" sz="2600" dirty="0" smtClean="0"/>
              <a:t> </a:t>
            </a:r>
            <a:r>
              <a:rPr lang="x-none" sz="2600" smtClean="0"/>
              <a:t>електронских </a:t>
            </a:r>
            <a:r>
              <a:rPr lang="x-none" sz="2600" smtClean="0"/>
              <a:t>медија</a:t>
            </a:r>
            <a:r>
              <a:rPr lang="x-none" sz="2600" smtClean="0"/>
              <a:t>.</a:t>
            </a:r>
            <a:endParaRPr lang="en-US" sz="2600" dirty="0" smtClean="0"/>
          </a:p>
          <a:p>
            <a:pPr algn="just"/>
            <a:r>
              <a:rPr lang="ru-RU" sz="2600" dirty="0" smtClean="0"/>
              <a:t>Пуна транспозиција биће достигнута </a:t>
            </a:r>
            <a:r>
              <a:rPr lang="ru-RU" sz="2600" b="1" dirty="0" smtClean="0"/>
              <a:t>до краја 2016. </a:t>
            </a:r>
            <a:r>
              <a:rPr lang="ru-RU" sz="2600" dirty="0" smtClean="0"/>
              <a:t>год усвајањем Закона о изменама и допунама Закона о заштити животне средине.</a:t>
            </a:r>
            <a:endParaRPr lang="ru-RU" sz="2600" dirty="0"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36314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558801"/>
            <a:ext cx="9144000" cy="889000"/>
          </a:xfrm>
        </p:spPr>
        <p:txBody>
          <a:bodyPr>
            <a:normAutofit/>
          </a:bodyPr>
          <a:lstStyle/>
          <a:p>
            <a:r>
              <a:rPr lang="sr-Cyrl-CS" sz="2800" b="1" dirty="0" smtClean="0"/>
              <a:t>4. </a:t>
            </a:r>
            <a:r>
              <a:rPr lang="en-US" sz="2800" b="1" dirty="0" err="1" smtClean="0"/>
              <a:t>Учешће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јавности</a:t>
            </a:r>
            <a:r>
              <a:rPr lang="en-US" sz="2800" b="1" dirty="0" smtClean="0"/>
              <a:t>: </a:t>
            </a:r>
            <a:r>
              <a:rPr lang="en-US" sz="2800" b="1" dirty="0" err="1" smtClean="0"/>
              <a:t>Директива</a:t>
            </a:r>
            <a:r>
              <a:rPr lang="en-US" sz="2800" b="1" dirty="0" smtClean="0"/>
              <a:t> 2003/35/EЗ</a:t>
            </a:r>
            <a:endParaRPr lang="x-none" sz="2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1700" y="1536700"/>
            <a:ext cx="10337800" cy="4991100"/>
          </a:xfrm>
        </p:spPr>
        <p:txBody>
          <a:bodyPr>
            <a:normAutofit fontScale="62500" lnSpcReduction="20000"/>
          </a:bodyPr>
          <a:lstStyle/>
          <a:p>
            <a:pPr algn="just"/>
            <a:endParaRPr lang="sr-Cyrl-CS" sz="2600" b="1" dirty="0" smtClean="0">
              <a:latin typeface="+mj-lt"/>
            </a:endParaRPr>
          </a:p>
          <a:p>
            <a:pPr algn="just"/>
            <a:endParaRPr lang="sr-Cyrl-CS" sz="3800" b="1" dirty="0" smtClean="0">
              <a:latin typeface="+mj-lt"/>
            </a:endParaRPr>
          </a:p>
          <a:p>
            <a:pPr algn="just"/>
            <a:r>
              <a:rPr lang="en-US" sz="3800" b="1" dirty="0" err="1" smtClean="0">
                <a:latin typeface="+mj-lt"/>
              </a:rPr>
              <a:t>Статус</a:t>
            </a:r>
            <a:r>
              <a:rPr lang="en-US" sz="3800" b="1" dirty="0" smtClean="0">
                <a:latin typeface="+mj-lt"/>
              </a:rPr>
              <a:t> </a:t>
            </a:r>
            <a:r>
              <a:rPr lang="en-US" sz="3800" b="1" dirty="0" err="1" smtClean="0">
                <a:latin typeface="+mj-lt"/>
              </a:rPr>
              <a:t>транспозиције</a:t>
            </a:r>
            <a:endParaRPr lang="en-US" sz="3800" dirty="0" smtClean="0">
              <a:latin typeface="+mj-lt"/>
            </a:endParaRPr>
          </a:p>
          <a:p>
            <a:pPr algn="just"/>
            <a:r>
              <a:rPr lang="en-US" sz="3800" dirty="0" smtClean="0">
                <a:latin typeface="+mj-lt"/>
              </a:rPr>
              <a:t> </a:t>
            </a:r>
          </a:p>
          <a:p>
            <a:pPr algn="just"/>
            <a:r>
              <a:rPr lang="x-none" sz="3800" dirty="0" smtClean="0">
                <a:latin typeface="+mj-lt"/>
              </a:rPr>
              <a:t>-</a:t>
            </a:r>
            <a:r>
              <a:rPr lang="en-US" sz="3800" dirty="0" err="1" smtClean="0">
                <a:latin typeface="+mj-lt"/>
              </a:rPr>
              <a:t>Директива</a:t>
            </a:r>
            <a:r>
              <a:rPr lang="en-US" sz="3800" dirty="0" smtClean="0">
                <a:latin typeface="+mj-lt"/>
              </a:rPr>
              <a:t> </a:t>
            </a:r>
            <a:r>
              <a:rPr lang="en-US" sz="3800" dirty="0" err="1" smtClean="0">
                <a:latin typeface="+mj-lt"/>
              </a:rPr>
              <a:t>је</a:t>
            </a:r>
            <a:r>
              <a:rPr lang="en-US" sz="3800" dirty="0" smtClean="0">
                <a:latin typeface="+mj-lt"/>
              </a:rPr>
              <a:t> </a:t>
            </a:r>
            <a:r>
              <a:rPr lang="en-US" sz="3800" b="1" dirty="0" err="1" smtClean="0">
                <a:latin typeface="+mj-lt"/>
              </a:rPr>
              <a:t>делимично</a:t>
            </a:r>
            <a:r>
              <a:rPr lang="en-US" sz="3800" b="1" dirty="0" smtClean="0">
                <a:latin typeface="+mj-lt"/>
              </a:rPr>
              <a:t> </a:t>
            </a:r>
            <a:r>
              <a:rPr lang="en-US" sz="3800" b="1" dirty="0" err="1" smtClean="0">
                <a:latin typeface="+mj-lt"/>
              </a:rPr>
              <a:t>пренета</a:t>
            </a:r>
            <a:r>
              <a:rPr lang="en-US" sz="3800" b="1" dirty="0" smtClean="0">
                <a:latin typeface="+mj-lt"/>
              </a:rPr>
              <a:t> </a:t>
            </a:r>
            <a:r>
              <a:rPr lang="en-US" sz="3800" dirty="0" smtClean="0">
                <a:latin typeface="+mj-lt"/>
              </a:rPr>
              <a:t>у </a:t>
            </a:r>
            <a:r>
              <a:rPr lang="en-US" sz="3800" dirty="0" err="1" smtClean="0">
                <a:latin typeface="+mj-lt"/>
              </a:rPr>
              <a:t>национално</a:t>
            </a:r>
            <a:r>
              <a:rPr lang="en-US" sz="3800" dirty="0" smtClean="0">
                <a:latin typeface="+mj-lt"/>
              </a:rPr>
              <a:t> </a:t>
            </a:r>
            <a:r>
              <a:rPr lang="en-US" sz="3800" dirty="0" err="1" smtClean="0">
                <a:latin typeface="+mj-lt"/>
              </a:rPr>
              <a:t>законодавство</a:t>
            </a:r>
            <a:r>
              <a:rPr lang="x-none" sz="3800" smtClean="0">
                <a:latin typeface="+mj-lt"/>
              </a:rPr>
              <a:t>.</a:t>
            </a:r>
            <a:endParaRPr lang="en-US" sz="3800" dirty="0" smtClean="0">
              <a:latin typeface="+mj-lt"/>
            </a:endParaRPr>
          </a:p>
          <a:p>
            <a:pPr algn="just"/>
            <a:r>
              <a:rPr lang="ru-RU" sz="3800" b="1" dirty="0" smtClean="0">
                <a:latin typeface="+mj-lt"/>
              </a:rPr>
              <a:t>План </a:t>
            </a:r>
            <a:r>
              <a:rPr lang="ru-RU" sz="3800" b="1" dirty="0">
                <a:latin typeface="+mj-lt"/>
              </a:rPr>
              <a:t>транспозиције  </a:t>
            </a:r>
          </a:p>
          <a:p>
            <a:pPr algn="just"/>
            <a:r>
              <a:rPr lang="ru-RU" sz="3800" dirty="0">
                <a:latin typeface="+mj-lt"/>
              </a:rPr>
              <a:t>Потпуна транспозиција биће извршена усвајањем следећих закона:</a:t>
            </a:r>
          </a:p>
          <a:p>
            <a:pPr algn="just"/>
            <a:r>
              <a:rPr lang="ru-RU" sz="3800" dirty="0">
                <a:latin typeface="+mj-lt"/>
              </a:rPr>
              <a:t>- Закона о изменама и допунама Закона о заштити животне средине </a:t>
            </a:r>
            <a:r>
              <a:rPr lang="ru-RU" sz="3800" b="1" dirty="0">
                <a:latin typeface="+mj-lt"/>
              </a:rPr>
              <a:t>до краја 2016.год.;</a:t>
            </a:r>
          </a:p>
          <a:p>
            <a:pPr algn="just"/>
            <a:r>
              <a:rPr lang="ru-RU" sz="3800" dirty="0">
                <a:latin typeface="+mj-lt"/>
              </a:rPr>
              <a:t>- Закона о изменама и допунама Закона о процени утицаја на животну средину </a:t>
            </a:r>
            <a:r>
              <a:rPr lang="ru-RU" sz="3800" b="1" dirty="0">
                <a:latin typeface="+mj-lt"/>
              </a:rPr>
              <a:t>до краја </a:t>
            </a:r>
            <a:r>
              <a:rPr lang="ru-RU" sz="3800" b="1" dirty="0" smtClean="0">
                <a:latin typeface="+mj-lt"/>
              </a:rPr>
              <a:t>201</a:t>
            </a:r>
            <a:r>
              <a:rPr lang="en-US" sz="3800" b="1" dirty="0" smtClean="0">
                <a:latin typeface="+mj-lt"/>
              </a:rPr>
              <a:t>7</a:t>
            </a:r>
            <a:r>
              <a:rPr lang="ru-RU" sz="3800" b="1" dirty="0" smtClean="0">
                <a:latin typeface="+mj-lt"/>
              </a:rPr>
              <a:t>.године</a:t>
            </a:r>
            <a:r>
              <a:rPr lang="ru-RU" sz="3800" b="1" dirty="0">
                <a:latin typeface="+mj-lt"/>
              </a:rPr>
              <a:t>;</a:t>
            </a:r>
          </a:p>
          <a:p>
            <a:pPr algn="just"/>
            <a:r>
              <a:rPr lang="ru-RU" sz="3800" dirty="0">
                <a:latin typeface="+mj-lt"/>
              </a:rPr>
              <a:t>Закона о изменама и допунама Закона о водама </a:t>
            </a:r>
            <a:r>
              <a:rPr lang="ru-RU" sz="3800" b="1" dirty="0">
                <a:latin typeface="+mj-lt"/>
              </a:rPr>
              <a:t>до краја 2018. године.</a:t>
            </a:r>
          </a:p>
          <a:p>
            <a:pPr algn="just"/>
            <a:endParaRPr lang="x-none" dirty="0"/>
          </a:p>
        </p:txBody>
      </p:sp>
    </p:spTree>
    <p:extLst>
      <p:ext uri="{BB962C8B-B14F-4D97-AF65-F5344CB8AC3E}">
        <p14:creationId xmlns="" xmlns:p14="http://schemas.microsoft.com/office/powerpoint/2010/main" val="836314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469901"/>
            <a:ext cx="9144000" cy="1219199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5</a:t>
            </a:r>
            <a:r>
              <a:rPr lang="sr-Cyrl-CS" sz="2800" b="1" dirty="0" smtClean="0"/>
              <a:t>.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Одговорност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за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штету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према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животној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средини</a:t>
            </a:r>
            <a:r>
              <a:rPr lang="en-US" sz="2800" b="1" dirty="0" smtClean="0"/>
              <a:t>: </a:t>
            </a:r>
            <a:r>
              <a:rPr lang="en-US" sz="2800" b="1" dirty="0" err="1" smtClean="0"/>
              <a:t>Директива</a:t>
            </a:r>
            <a:r>
              <a:rPr lang="en-US" sz="2800" b="1" dirty="0" smtClean="0"/>
              <a:t> 2004/35/CE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x-none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2300" y="1701800"/>
            <a:ext cx="11277600" cy="4787900"/>
          </a:xfrm>
        </p:spPr>
        <p:txBody>
          <a:bodyPr>
            <a:normAutofit/>
          </a:bodyPr>
          <a:lstStyle/>
          <a:p>
            <a:pPr algn="just"/>
            <a:r>
              <a:rPr lang="en-US" sz="2900" b="1" dirty="0" err="1" smtClean="0">
                <a:latin typeface="+mj-lt"/>
              </a:rPr>
              <a:t>Статус</a:t>
            </a:r>
            <a:r>
              <a:rPr lang="en-US" sz="2900" b="1" dirty="0" smtClean="0">
                <a:latin typeface="+mj-lt"/>
              </a:rPr>
              <a:t> </a:t>
            </a:r>
            <a:r>
              <a:rPr lang="en-US" sz="2900" b="1" dirty="0" err="1" smtClean="0">
                <a:latin typeface="+mj-lt"/>
              </a:rPr>
              <a:t>транспозиције</a:t>
            </a:r>
            <a:endParaRPr lang="en-US" sz="2900" dirty="0" smtClean="0">
              <a:latin typeface="+mj-lt"/>
            </a:endParaRPr>
          </a:p>
          <a:p>
            <a:pPr algn="just"/>
            <a:r>
              <a:rPr lang="en-US" sz="2900" dirty="0" err="1" smtClean="0">
                <a:latin typeface="+mj-lt"/>
              </a:rPr>
              <a:t>Директива</a:t>
            </a:r>
            <a:r>
              <a:rPr lang="en-US" sz="2900" dirty="0" smtClean="0">
                <a:latin typeface="+mj-lt"/>
              </a:rPr>
              <a:t> о </a:t>
            </a:r>
            <a:r>
              <a:rPr lang="en-US" sz="2900" dirty="0" err="1" smtClean="0">
                <a:latin typeface="+mj-lt"/>
              </a:rPr>
              <a:t>одговорности</a:t>
            </a:r>
            <a:r>
              <a:rPr lang="en-US" sz="2900" dirty="0" smtClean="0">
                <a:latin typeface="+mj-lt"/>
              </a:rPr>
              <a:t> </a:t>
            </a:r>
            <a:r>
              <a:rPr lang="en-US" sz="2900" dirty="0" err="1" smtClean="0">
                <a:latin typeface="+mj-lt"/>
              </a:rPr>
              <a:t>за</a:t>
            </a:r>
            <a:r>
              <a:rPr lang="en-US" sz="2900" dirty="0" smtClean="0">
                <a:latin typeface="+mj-lt"/>
              </a:rPr>
              <a:t> </a:t>
            </a:r>
            <a:r>
              <a:rPr lang="en-US" sz="2900" dirty="0" err="1" smtClean="0">
                <a:latin typeface="+mj-lt"/>
              </a:rPr>
              <a:t>штету</a:t>
            </a:r>
            <a:r>
              <a:rPr lang="en-US" sz="2900" dirty="0" smtClean="0">
                <a:latin typeface="+mj-lt"/>
              </a:rPr>
              <a:t> </a:t>
            </a:r>
            <a:r>
              <a:rPr lang="en-US" sz="2900" dirty="0" err="1" smtClean="0">
                <a:latin typeface="+mj-lt"/>
              </a:rPr>
              <a:t>према</a:t>
            </a:r>
            <a:r>
              <a:rPr lang="en-US" sz="2900" dirty="0" smtClean="0">
                <a:latin typeface="+mj-lt"/>
              </a:rPr>
              <a:t> </a:t>
            </a:r>
            <a:r>
              <a:rPr lang="en-US" sz="2900" dirty="0" err="1" smtClean="0">
                <a:latin typeface="+mj-lt"/>
              </a:rPr>
              <a:t>животној</a:t>
            </a:r>
            <a:r>
              <a:rPr lang="en-US" sz="2900" dirty="0" smtClean="0">
                <a:latin typeface="+mj-lt"/>
              </a:rPr>
              <a:t> </a:t>
            </a:r>
            <a:r>
              <a:rPr lang="en-US" sz="2900" dirty="0" err="1" smtClean="0">
                <a:latin typeface="+mj-lt"/>
              </a:rPr>
              <a:t>средини</a:t>
            </a:r>
            <a:r>
              <a:rPr lang="en-US" sz="2900" dirty="0" smtClean="0">
                <a:latin typeface="+mj-lt"/>
              </a:rPr>
              <a:t> </a:t>
            </a:r>
            <a:r>
              <a:rPr lang="en-US" sz="2900" dirty="0" err="1" smtClean="0">
                <a:latin typeface="+mj-lt"/>
              </a:rPr>
              <a:t>је</a:t>
            </a:r>
            <a:r>
              <a:rPr lang="en-US" sz="2900" dirty="0" smtClean="0">
                <a:latin typeface="+mj-lt"/>
              </a:rPr>
              <a:t> у</a:t>
            </a:r>
            <a:r>
              <a:rPr lang="en-US" sz="2900" b="1" dirty="0" smtClean="0">
                <a:latin typeface="+mj-lt"/>
              </a:rPr>
              <a:t> </a:t>
            </a:r>
            <a:r>
              <a:rPr lang="en-US" sz="2900" b="1" dirty="0" err="1" smtClean="0">
                <a:latin typeface="+mj-lt"/>
              </a:rPr>
              <a:t>почетној</a:t>
            </a:r>
            <a:r>
              <a:rPr lang="en-US" sz="2900" b="1" dirty="0" smtClean="0">
                <a:latin typeface="+mj-lt"/>
              </a:rPr>
              <a:t> </a:t>
            </a:r>
            <a:r>
              <a:rPr lang="en-US" sz="2900" b="1" dirty="0" err="1" smtClean="0">
                <a:latin typeface="+mj-lt"/>
              </a:rPr>
              <a:t>фази</a:t>
            </a:r>
            <a:r>
              <a:rPr lang="en-US" sz="2900" b="1" dirty="0" smtClean="0">
                <a:latin typeface="+mj-lt"/>
              </a:rPr>
              <a:t> </a:t>
            </a:r>
            <a:r>
              <a:rPr lang="en-US" sz="2900" b="1" dirty="0" err="1" smtClean="0">
                <a:latin typeface="+mj-lt"/>
              </a:rPr>
              <a:t>транспозиције</a:t>
            </a:r>
            <a:r>
              <a:rPr lang="en-US" sz="2900" b="1" dirty="0" smtClean="0">
                <a:latin typeface="+mj-lt"/>
              </a:rPr>
              <a:t>. </a:t>
            </a:r>
            <a:endParaRPr lang="x-none" dirty="0"/>
          </a:p>
        </p:txBody>
      </p:sp>
      <p:sp>
        <p:nvSpPr>
          <p:cNvPr id="5" name="Rectangle 4"/>
          <p:cNvSpPr/>
          <p:nvPr/>
        </p:nvSpPr>
        <p:spPr>
          <a:xfrm>
            <a:off x="622300" y="3138487"/>
            <a:ext cx="112776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b="1" dirty="0">
                <a:latin typeface="+mj-lt"/>
              </a:rPr>
              <a:t>План </a:t>
            </a:r>
            <a:r>
              <a:rPr lang="en-US" sz="2400" b="1" dirty="0" err="1">
                <a:latin typeface="+mj-lt"/>
              </a:rPr>
              <a:t>транспозиције</a:t>
            </a:r>
            <a:r>
              <a:rPr lang="en-US" sz="2400" b="1" dirty="0">
                <a:latin typeface="+mj-lt"/>
              </a:rPr>
              <a:t>  </a:t>
            </a:r>
            <a:endParaRPr lang="en-US" sz="2400" dirty="0">
              <a:latin typeface="+mj-lt"/>
            </a:endParaRPr>
          </a:p>
          <a:p>
            <a:pPr algn="just"/>
            <a:r>
              <a:rPr lang="en-US" sz="2400" dirty="0" err="1" smtClean="0">
                <a:latin typeface="+mj-lt"/>
              </a:rPr>
              <a:t>Нацрт</a:t>
            </a:r>
            <a:r>
              <a:rPr lang="en-US" sz="2400" dirty="0" smtClean="0">
                <a:latin typeface="+mj-lt"/>
              </a:rPr>
              <a:t> </a:t>
            </a:r>
            <a:r>
              <a:rPr lang="en-US" sz="2400" dirty="0" err="1">
                <a:latin typeface="+mj-lt"/>
              </a:rPr>
              <a:t>Закона</a:t>
            </a:r>
            <a:r>
              <a:rPr lang="en-US" sz="2400" dirty="0">
                <a:latin typeface="+mj-lt"/>
              </a:rPr>
              <a:t> о </a:t>
            </a:r>
            <a:r>
              <a:rPr lang="en-US" sz="2400" dirty="0" err="1">
                <a:latin typeface="+mj-lt"/>
              </a:rPr>
              <a:t>одговорности</a:t>
            </a:r>
            <a:r>
              <a:rPr lang="en-US" sz="2400" dirty="0">
                <a:latin typeface="+mj-lt"/>
              </a:rPr>
              <a:t> </a:t>
            </a:r>
            <a:r>
              <a:rPr lang="en-US" sz="2400" dirty="0" err="1">
                <a:latin typeface="+mj-lt"/>
              </a:rPr>
              <a:t>за</a:t>
            </a:r>
            <a:r>
              <a:rPr lang="en-US" sz="2400" dirty="0">
                <a:latin typeface="+mj-lt"/>
              </a:rPr>
              <a:t> </a:t>
            </a:r>
            <a:r>
              <a:rPr lang="en-US" sz="2400" dirty="0" err="1">
                <a:latin typeface="+mj-lt"/>
              </a:rPr>
              <a:t>штету</a:t>
            </a:r>
            <a:r>
              <a:rPr lang="en-US" sz="2400" dirty="0">
                <a:latin typeface="+mj-lt"/>
              </a:rPr>
              <a:t> </a:t>
            </a:r>
            <a:r>
              <a:rPr lang="en-US" sz="2400" dirty="0" err="1">
                <a:latin typeface="+mj-lt"/>
              </a:rPr>
              <a:t>према</a:t>
            </a:r>
            <a:r>
              <a:rPr lang="en-US" sz="2400" dirty="0">
                <a:latin typeface="+mj-lt"/>
              </a:rPr>
              <a:t> </a:t>
            </a:r>
            <a:r>
              <a:rPr lang="en-US" sz="2400" dirty="0" err="1">
                <a:latin typeface="+mj-lt"/>
              </a:rPr>
              <a:t>животној</a:t>
            </a:r>
            <a:r>
              <a:rPr lang="en-US" sz="2400" dirty="0">
                <a:latin typeface="+mj-lt"/>
              </a:rPr>
              <a:t> </a:t>
            </a:r>
            <a:r>
              <a:rPr lang="en-US" sz="2400" dirty="0" err="1">
                <a:latin typeface="+mj-lt"/>
              </a:rPr>
              <a:t>средини</a:t>
            </a:r>
            <a:r>
              <a:rPr lang="en-US" sz="2400" dirty="0">
                <a:latin typeface="+mj-lt"/>
              </a:rPr>
              <a:t> и </a:t>
            </a:r>
            <a:r>
              <a:rPr lang="en-US" sz="2400" dirty="0" err="1">
                <a:latin typeface="+mj-lt"/>
              </a:rPr>
              <a:t>подзаконски</a:t>
            </a:r>
            <a:r>
              <a:rPr lang="en-US" sz="2400" dirty="0">
                <a:latin typeface="+mj-lt"/>
              </a:rPr>
              <a:t> </a:t>
            </a:r>
            <a:r>
              <a:rPr lang="en-US" sz="2400" dirty="0" err="1">
                <a:latin typeface="+mj-lt"/>
              </a:rPr>
              <a:t>акти</a:t>
            </a:r>
            <a:r>
              <a:rPr lang="en-US" sz="2400" dirty="0">
                <a:latin typeface="+mj-lt"/>
              </a:rPr>
              <a:t> </a:t>
            </a:r>
            <a:r>
              <a:rPr lang="en-US" sz="2400" dirty="0" err="1">
                <a:latin typeface="+mj-lt"/>
              </a:rPr>
              <a:t>ће</a:t>
            </a:r>
            <a:r>
              <a:rPr lang="en-US" sz="2400" dirty="0">
                <a:latin typeface="+mj-lt"/>
              </a:rPr>
              <a:t> </a:t>
            </a:r>
            <a:r>
              <a:rPr lang="en-US" sz="2400" dirty="0" err="1">
                <a:latin typeface="+mj-lt"/>
              </a:rPr>
              <a:t>бити</a:t>
            </a:r>
            <a:r>
              <a:rPr lang="en-US" sz="2400" dirty="0">
                <a:latin typeface="+mj-lt"/>
              </a:rPr>
              <a:t> </a:t>
            </a:r>
            <a:r>
              <a:rPr lang="en-US" sz="2400" dirty="0" err="1">
                <a:latin typeface="+mj-lt"/>
              </a:rPr>
              <a:t>разрађени</a:t>
            </a:r>
            <a:r>
              <a:rPr lang="en-US" sz="2400" dirty="0">
                <a:latin typeface="+mj-lt"/>
              </a:rPr>
              <a:t> </a:t>
            </a:r>
            <a:r>
              <a:rPr lang="en-US" sz="2400" b="1" dirty="0" err="1">
                <a:latin typeface="+mj-lt"/>
              </a:rPr>
              <a:t>уз</a:t>
            </a:r>
            <a:r>
              <a:rPr lang="en-US" sz="2400" b="1" dirty="0">
                <a:latin typeface="+mj-lt"/>
              </a:rPr>
              <a:t> </a:t>
            </a:r>
            <a:r>
              <a:rPr lang="en-US" sz="2400" b="1" dirty="0" err="1">
                <a:latin typeface="+mj-lt"/>
              </a:rPr>
              <a:t>подршку</a:t>
            </a:r>
            <a:r>
              <a:rPr lang="en-US" sz="2400" b="1" dirty="0">
                <a:latin typeface="+mj-lt"/>
              </a:rPr>
              <a:t> „PLAC“ </a:t>
            </a:r>
            <a:r>
              <a:rPr lang="en-US" sz="2400" b="1" dirty="0" err="1">
                <a:latin typeface="+mj-lt"/>
              </a:rPr>
              <a:t>пројекта</a:t>
            </a:r>
            <a:r>
              <a:rPr lang="en-US" sz="2400" b="1" dirty="0">
                <a:latin typeface="+mj-lt"/>
              </a:rPr>
              <a:t> </a:t>
            </a:r>
            <a:r>
              <a:rPr lang="x-none" sz="2400" b="1" dirty="0" smtClean="0">
                <a:latin typeface="+mj-lt"/>
              </a:rPr>
              <a:t>током </a:t>
            </a:r>
            <a:r>
              <a:rPr lang="en-US" sz="2400" b="1" dirty="0" smtClean="0">
                <a:latin typeface="+mj-lt"/>
              </a:rPr>
              <a:t>2015</a:t>
            </a:r>
            <a:r>
              <a:rPr lang="en-US" sz="2400" b="1" dirty="0">
                <a:latin typeface="+mj-lt"/>
              </a:rPr>
              <a:t>. </a:t>
            </a:r>
            <a:endParaRPr lang="x-none" sz="2400" b="1" dirty="0" smtClean="0">
              <a:latin typeface="+mj-lt"/>
            </a:endParaRPr>
          </a:p>
          <a:p>
            <a:pPr algn="just"/>
            <a:r>
              <a:rPr lang="en-US" sz="2400" b="1" dirty="0" err="1" smtClean="0">
                <a:latin typeface="+mj-lt"/>
              </a:rPr>
              <a:t>Потпуна</a:t>
            </a:r>
            <a:r>
              <a:rPr lang="en-US" sz="2400" b="1" dirty="0" smtClean="0">
                <a:latin typeface="+mj-lt"/>
              </a:rPr>
              <a:t> </a:t>
            </a:r>
            <a:r>
              <a:rPr lang="en-US" sz="2400" b="1" dirty="0" err="1">
                <a:latin typeface="+mj-lt"/>
              </a:rPr>
              <a:t>транспозиција</a:t>
            </a:r>
            <a:r>
              <a:rPr lang="en-US" sz="2400" b="1" dirty="0">
                <a:latin typeface="+mj-lt"/>
              </a:rPr>
              <a:t> </a:t>
            </a:r>
            <a:r>
              <a:rPr lang="en-US" sz="2400" b="1" dirty="0" err="1">
                <a:latin typeface="+mj-lt"/>
              </a:rPr>
              <a:t>Директиве</a:t>
            </a:r>
            <a:r>
              <a:rPr lang="en-US" sz="2400" dirty="0">
                <a:latin typeface="+mj-lt"/>
              </a:rPr>
              <a:t> </a:t>
            </a:r>
            <a:r>
              <a:rPr lang="en-US" sz="2400" dirty="0" err="1">
                <a:latin typeface="+mj-lt"/>
              </a:rPr>
              <a:t>је</a:t>
            </a:r>
            <a:r>
              <a:rPr lang="en-US" sz="2400" dirty="0">
                <a:latin typeface="+mj-lt"/>
              </a:rPr>
              <a:t> </a:t>
            </a:r>
            <a:r>
              <a:rPr lang="en-US" sz="2400" dirty="0" err="1">
                <a:latin typeface="+mj-lt"/>
              </a:rPr>
              <a:t>планирана</a:t>
            </a:r>
            <a:r>
              <a:rPr lang="en-US" sz="2400" dirty="0">
                <a:latin typeface="+mj-lt"/>
              </a:rPr>
              <a:t> </a:t>
            </a:r>
            <a:r>
              <a:rPr lang="en-US" sz="2400" b="1" dirty="0" err="1">
                <a:latin typeface="+mj-lt"/>
              </a:rPr>
              <a:t>за</a:t>
            </a:r>
            <a:r>
              <a:rPr lang="en-US" sz="2400" b="1" dirty="0">
                <a:latin typeface="+mj-lt"/>
              </a:rPr>
              <a:t> 2017. </a:t>
            </a:r>
            <a:r>
              <a:rPr lang="en-US" sz="2400" b="1" dirty="0" err="1" smtClean="0">
                <a:latin typeface="+mj-lt"/>
              </a:rPr>
              <a:t>годину</a:t>
            </a:r>
            <a:r>
              <a:rPr lang="x-none" sz="2400" b="1" dirty="0" smtClean="0">
                <a:latin typeface="+mj-lt"/>
              </a:rPr>
              <a:t> </a:t>
            </a:r>
            <a:r>
              <a:rPr lang="x-none" sz="2400" dirty="0" smtClean="0">
                <a:latin typeface="+mj-lt"/>
              </a:rPr>
              <a:t>у</a:t>
            </a:r>
            <a:r>
              <a:rPr lang="en-US" sz="2400" dirty="0" err="1" smtClean="0">
                <a:latin typeface="+mj-lt"/>
              </a:rPr>
              <a:t>свајање</a:t>
            </a:r>
            <a:r>
              <a:rPr lang="x-none" sz="2400" dirty="0" smtClean="0">
                <a:latin typeface="+mj-lt"/>
              </a:rPr>
              <a:t>м</a:t>
            </a:r>
            <a:r>
              <a:rPr lang="en-US" sz="2400" dirty="0" smtClean="0">
                <a:latin typeface="+mj-lt"/>
              </a:rPr>
              <a:t> </a:t>
            </a:r>
            <a:r>
              <a:rPr lang="en-US" sz="2400" dirty="0" err="1">
                <a:latin typeface="+mj-lt"/>
              </a:rPr>
              <a:t>Закона</a:t>
            </a:r>
            <a:r>
              <a:rPr lang="en-US" sz="2400" dirty="0">
                <a:latin typeface="+mj-lt"/>
              </a:rPr>
              <a:t> о </a:t>
            </a:r>
            <a:r>
              <a:rPr lang="en-US" sz="2400" dirty="0" err="1">
                <a:latin typeface="+mj-lt"/>
              </a:rPr>
              <a:t>одговорности</a:t>
            </a:r>
            <a:r>
              <a:rPr lang="en-US" sz="2400" dirty="0">
                <a:latin typeface="+mj-lt"/>
              </a:rPr>
              <a:t> </a:t>
            </a:r>
            <a:r>
              <a:rPr lang="en-US" sz="2400" dirty="0" err="1">
                <a:latin typeface="+mj-lt"/>
              </a:rPr>
              <a:t>за</a:t>
            </a:r>
            <a:r>
              <a:rPr lang="en-US" sz="2400" dirty="0">
                <a:latin typeface="+mj-lt"/>
              </a:rPr>
              <a:t> </a:t>
            </a:r>
            <a:r>
              <a:rPr lang="en-US" sz="2400" dirty="0" err="1">
                <a:latin typeface="+mj-lt"/>
              </a:rPr>
              <a:t>штету</a:t>
            </a:r>
            <a:r>
              <a:rPr lang="en-US" sz="2400" dirty="0">
                <a:latin typeface="+mj-lt"/>
              </a:rPr>
              <a:t> </a:t>
            </a:r>
            <a:r>
              <a:rPr lang="en-US" sz="2400" dirty="0" err="1">
                <a:latin typeface="+mj-lt"/>
              </a:rPr>
              <a:t>према</a:t>
            </a:r>
            <a:r>
              <a:rPr lang="en-US" sz="2400" dirty="0">
                <a:latin typeface="+mj-lt"/>
              </a:rPr>
              <a:t> </a:t>
            </a:r>
            <a:r>
              <a:rPr lang="en-US" sz="2400" dirty="0" err="1">
                <a:latin typeface="+mj-lt"/>
              </a:rPr>
              <a:t>животној</a:t>
            </a:r>
            <a:r>
              <a:rPr lang="en-US" sz="2400" dirty="0">
                <a:latin typeface="+mj-lt"/>
              </a:rPr>
              <a:t> </a:t>
            </a:r>
            <a:r>
              <a:rPr lang="en-US" sz="2400" dirty="0" err="1">
                <a:latin typeface="+mj-lt"/>
              </a:rPr>
              <a:t>средини</a:t>
            </a:r>
            <a:r>
              <a:rPr lang="en-US" sz="2400" dirty="0">
                <a:latin typeface="+mj-lt"/>
              </a:rPr>
              <a:t> у </a:t>
            </a:r>
            <a:r>
              <a:rPr lang="en-US" sz="2400" dirty="0" err="1">
                <a:latin typeface="+mj-lt"/>
              </a:rPr>
              <a:t>погледу</a:t>
            </a:r>
            <a:r>
              <a:rPr lang="en-US" sz="2400" dirty="0">
                <a:latin typeface="+mj-lt"/>
              </a:rPr>
              <a:t> </a:t>
            </a:r>
            <a:r>
              <a:rPr lang="en-US" sz="2400" dirty="0" err="1">
                <a:latin typeface="+mj-lt"/>
              </a:rPr>
              <a:t>спречавања</a:t>
            </a:r>
            <a:r>
              <a:rPr lang="en-US" sz="2400" dirty="0">
                <a:latin typeface="+mj-lt"/>
              </a:rPr>
              <a:t> и </a:t>
            </a:r>
            <a:r>
              <a:rPr lang="en-US" sz="2400" dirty="0" err="1">
                <a:latin typeface="+mj-lt"/>
              </a:rPr>
              <a:t>ремедијације</a:t>
            </a:r>
            <a:r>
              <a:rPr lang="en-US" sz="2400" dirty="0">
                <a:latin typeface="+mj-lt"/>
              </a:rPr>
              <a:t> </a:t>
            </a:r>
            <a:r>
              <a:rPr lang="en-US" sz="2400" dirty="0" err="1">
                <a:latin typeface="+mj-lt"/>
              </a:rPr>
              <a:t>штете</a:t>
            </a:r>
            <a:r>
              <a:rPr lang="en-US" sz="2400" dirty="0">
                <a:latin typeface="+mj-lt"/>
              </a:rPr>
              <a:t> </a:t>
            </a:r>
            <a:r>
              <a:rPr lang="en-US" sz="2400" dirty="0" err="1">
                <a:latin typeface="+mj-lt"/>
              </a:rPr>
              <a:t>по</a:t>
            </a:r>
            <a:r>
              <a:rPr lang="en-US" sz="2400" dirty="0">
                <a:latin typeface="+mj-lt"/>
              </a:rPr>
              <a:t> </a:t>
            </a:r>
            <a:r>
              <a:rPr lang="en-US" sz="2400" dirty="0" err="1">
                <a:latin typeface="+mj-lt"/>
              </a:rPr>
              <a:t>животну</a:t>
            </a:r>
            <a:r>
              <a:rPr lang="en-US" sz="2400" dirty="0">
                <a:latin typeface="+mj-lt"/>
              </a:rPr>
              <a:t> </a:t>
            </a:r>
            <a:r>
              <a:rPr lang="en-US" sz="2400" dirty="0" err="1">
                <a:latin typeface="+mj-lt"/>
              </a:rPr>
              <a:t>средину</a:t>
            </a:r>
            <a:r>
              <a:rPr lang="en-US" sz="2400" dirty="0">
                <a:latin typeface="+mj-lt"/>
              </a:rPr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836314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787401"/>
            <a:ext cx="9144000" cy="1193800"/>
          </a:xfrm>
        </p:spPr>
        <p:txBody>
          <a:bodyPr>
            <a:normAutofit fontScale="90000"/>
          </a:bodyPr>
          <a:lstStyle/>
          <a:p>
            <a:r>
              <a:rPr lang="en-US" sz="3100" b="1" dirty="0" smtClean="0"/>
              <a:t>6</a:t>
            </a:r>
            <a:r>
              <a:rPr lang="sr-Cyrl-CS" sz="3100" b="1" dirty="0" smtClean="0"/>
              <a:t>.</a:t>
            </a:r>
            <a:r>
              <a:rPr lang="en-US" sz="3100" b="1" dirty="0" smtClean="0"/>
              <a:t> </a:t>
            </a:r>
            <a:r>
              <a:rPr lang="en-US" sz="3100" b="1" dirty="0" err="1" smtClean="0"/>
              <a:t>Директива</a:t>
            </a:r>
            <a:r>
              <a:rPr lang="en-US" sz="3100" b="1" dirty="0" smtClean="0"/>
              <a:t> о </a:t>
            </a:r>
            <a:r>
              <a:rPr lang="en-US" sz="3100" b="1" dirty="0" err="1" smtClean="0"/>
              <a:t>еколошком</a:t>
            </a:r>
            <a:r>
              <a:rPr lang="en-US" sz="3100" b="1" dirty="0" smtClean="0"/>
              <a:t> </a:t>
            </a:r>
            <a:r>
              <a:rPr lang="en-US" sz="3100" b="1" dirty="0" err="1" smtClean="0"/>
              <a:t>криминалу</a:t>
            </a:r>
            <a:r>
              <a:rPr lang="en-US" sz="3100" b="1" dirty="0" smtClean="0"/>
              <a:t>: </a:t>
            </a:r>
            <a:r>
              <a:rPr lang="en-US" sz="3100" b="1" dirty="0" err="1" smtClean="0"/>
              <a:t>Директива</a:t>
            </a:r>
            <a:r>
              <a:rPr lang="en-US" sz="3100" b="1" dirty="0" smtClean="0"/>
              <a:t> 2008/99/EЗ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x-none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27100" y="2374900"/>
            <a:ext cx="10337800" cy="3873500"/>
          </a:xfrm>
        </p:spPr>
        <p:txBody>
          <a:bodyPr/>
          <a:lstStyle/>
          <a:p>
            <a:pPr algn="just"/>
            <a:r>
              <a:rPr lang="en-US" b="1" dirty="0" err="1" smtClean="0">
                <a:latin typeface="+mj-lt"/>
              </a:rPr>
              <a:t>Статус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транспозиције</a:t>
            </a:r>
            <a:endParaRPr lang="en-US" dirty="0" smtClean="0">
              <a:latin typeface="+mj-lt"/>
            </a:endParaRPr>
          </a:p>
          <a:p>
            <a:pPr algn="just"/>
            <a:r>
              <a:rPr lang="en-US" dirty="0" smtClean="0">
                <a:latin typeface="+mj-lt"/>
              </a:rPr>
              <a:t> </a:t>
            </a:r>
          </a:p>
          <a:p>
            <a:pPr algn="just"/>
            <a:r>
              <a:rPr lang="en-US" dirty="0" err="1" smtClean="0">
                <a:latin typeface="+mj-lt"/>
              </a:rPr>
              <a:t>Директива</a:t>
            </a:r>
            <a:r>
              <a:rPr lang="en-US" dirty="0" smtClean="0">
                <a:latin typeface="+mj-lt"/>
              </a:rPr>
              <a:t> 2008/99/EЗ (о </a:t>
            </a:r>
            <a:r>
              <a:rPr lang="en-US" dirty="0" err="1" smtClean="0">
                <a:latin typeface="+mj-lt"/>
              </a:rPr>
              <a:t>еколошком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криминалу</a:t>
            </a:r>
            <a:r>
              <a:rPr lang="en-US" dirty="0" smtClean="0">
                <a:latin typeface="+mj-lt"/>
              </a:rPr>
              <a:t>) </a:t>
            </a:r>
            <a:r>
              <a:rPr lang="en-US" dirty="0" err="1" smtClean="0">
                <a:latin typeface="+mj-lt"/>
              </a:rPr>
              <a:t>је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скоро</a:t>
            </a:r>
            <a:r>
              <a:rPr lang="en-US" dirty="0" smtClean="0">
                <a:latin typeface="+mj-lt"/>
              </a:rPr>
              <a:t> </a:t>
            </a:r>
            <a:r>
              <a:rPr lang="en-US" b="1" dirty="0" smtClean="0">
                <a:latin typeface="+mj-lt"/>
              </a:rPr>
              <a:t>у </a:t>
            </a:r>
            <a:r>
              <a:rPr lang="en-US" b="1" dirty="0" err="1" smtClean="0">
                <a:latin typeface="+mj-lt"/>
              </a:rPr>
              <a:t>потпуности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пренета</a:t>
            </a:r>
            <a:r>
              <a:rPr lang="en-US" dirty="0" smtClean="0">
                <a:latin typeface="+mj-lt"/>
              </a:rPr>
              <a:t> у </a:t>
            </a:r>
            <a:r>
              <a:rPr lang="en-US" dirty="0" err="1" smtClean="0">
                <a:latin typeface="+mj-lt"/>
              </a:rPr>
              <a:t>домаће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законодавство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кроз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одредбе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Кривичног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законика</a:t>
            </a:r>
            <a:r>
              <a:rPr lang="en-US" dirty="0" smtClean="0">
                <a:latin typeface="+mj-lt"/>
              </a:rPr>
              <a:t> (“</a:t>
            </a:r>
            <a:r>
              <a:rPr lang="en-US" dirty="0" err="1" smtClean="0">
                <a:latin typeface="+mj-lt"/>
              </a:rPr>
              <a:t>Службени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гласник</a:t>
            </a:r>
            <a:r>
              <a:rPr lang="en-US" dirty="0" smtClean="0">
                <a:latin typeface="+mj-lt"/>
              </a:rPr>
              <a:t> РС”, </a:t>
            </a:r>
            <a:r>
              <a:rPr lang="en-US" dirty="0" err="1" smtClean="0">
                <a:latin typeface="+mj-lt"/>
              </a:rPr>
              <a:t>бр</a:t>
            </a:r>
            <a:r>
              <a:rPr lang="en-US" dirty="0" smtClean="0">
                <a:latin typeface="+mj-lt"/>
              </a:rPr>
              <a:t>. 85/05, 88/05-испр., 107/05-испр., 72/09, 111/09, 121/12, 104/13 и 108/14), </a:t>
            </a:r>
            <a:r>
              <a:rPr lang="en-US" dirty="0" err="1" smtClean="0">
                <a:latin typeface="+mj-lt"/>
              </a:rPr>
              <a:t>Закона</a:t>
            </a:r>
            <a:r>
              <a:rPr lang="en-US" dirty="0" smtClean="0">
                <a:latin typeface="+mj-lt"/>
              </a:rPr>
              <a:t> о </a:t>
            </a:r>
            <a:r>
              <a:rPr lang="en-US" dirty="0" err="1" smtClean="0">
                <a:latin typeface="+mj-lt"/>
              </a:rPr>
              <a:t>одговорности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правних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лица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за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кривична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дела</a:t>
            </a:r>
            <a:r>
              <a:rPr lang="en-US" dirty="0" smtClean="0">
                <a:latin typeface="+mj-lt"/>
              </a:rPr>
              <a:t> (“</a:t>
            </a:r>
            <a:r>
              <a:rPr lang="en-US" dirty="0" err="1" smtClean="0">
                <a:latin typeface="+mj-lt"/>
              </a:rPr>
              <a:t>Службени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гласник</a:t>
            </a:r>
            <a:r>
              <a:rPr lang="en-US" dirty="0" smtClean="0">
                <a:latin typeface="+mj-lt"/>
              </a:rPr>
              <a:t> РС”, </a:t>
            </a:r>
            <a:r>
              <a:rPr lang="en-US" dirty="0" err="1" smtClean="0">
                <a:latin typeface="+mj-lt"/>
              </a:rPr>
              <a:t>бр</a:t>
            </a:r>
            <a:r>
              <a:rPr lang="en-US" dirty="0" smtClean="0">
                <a:latin typeface="+mj-lt"/>
              </a:rPr>
              <a:t>. 97/08) и </a:t>
            </a:r>
            <a:r>
              <a:rPr lang="en-US" dirty="0" err="1" smtClean="0">
                <a:latin typeface="+mj-lt"/>
              </a:rPr>
              <a:t>Закона</a:t>
            </a:r>
            <a:r>
              <a:rPr lang="en-US" dirty="0" smtClean="0">
                <a:latin typeface="+mj-lt"/>
              </a:rPr>
              <a:t> о </a:t>
            </a:r>
            <a:r>
              <a:rPr lang="en-US" dirty="0" err="1" smtClean="0">
                <a:latin typeface="+mj-lt"/>
              </a:rPr>
              <a:t>заштити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природе</a:t>
            </a:r>
            <a:r>
              <a:rPr lang="en-US" dirty="0" smtClean="0">
                <a:latin typeface="+mj-lt"/>
              </a:rPr>
              <a:t> (</a:t>
            </a:r>
            <a:r>
              <a:rPr lang="en-US" dirty="0" err="1" smtClean="0">
                <a:latin typeface="+mj-lt"/>
              </a:rPr>
              <a:t>Службени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гласник</a:t>
            </a:r>
            <a:r>
              <a:rPr lang="en-US" dirty="0" smtClean="0">
                <a:latin typeface="+mj-lt"/>
              </a:rPr>
              <a:t> РС, </a:t>
            </a:r>
            <a:r>
              <a:rPr lang="en-US" dirty="0" err="1" smtClean="0">
                <a:latin typeface="+mj-lt"/>
              </a:rPr>
              <a:t>бр</a:t>
            </a:r>
            <a:r>
              <a:rPr lang="en-US" dirty="0" smtClean="0">
                <a:latin typeface="+mj-lt"/>
              </a:rPr>
              <a:t>. 36/09, 88/10, 91/10). </a:t>
            </a:r>
            <a:endParaRPr lang="x-none" dirty="0"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36314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731</TotalTime>
  <Words>1411</Words>
  <Application>Microsoft Office PowerPoint</Application>
  <PresentationFormat>Custom</PresentationFormat>
  <Paragraphs>166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                        Пост скрининг документ Поглавље 27, Животна средина и климатске промене </vt:lpstr>
      <vt:lpstr>Хоризонтално законодавство</vt:lpstr>
      <vt:lpstr>Хоризонтално законодавство</vt:lpstr>
      <vt:lpstr>1. Процена утицаја на животну средину: Директива 2011/92/EУ са изменама извршеним Директивом 2014/52/EЗ</vt:lpstr>
      <vt:lpstr>2. Стратешка процена утицаја на животну средину: Директива 2001/42/EЗ    </vt:lpstr>
      <vt:lpstr>3. Приступ јавности информацијама о животној средини: Директива 2003/4/EК</vt:lpstr>
      <vt:lpstr>4. Учешће јавности: Директива 2003/35/EЗ</vt:lpstr>
      <vt:lpstr>5. Одговорност за штету према животној средини: Директива 2004/35/CE </vt:lpstr>
      <vt:lpstr>6. Директива о еколошком криминалу: Директива 2008/99/EЗ </vt:lpstr>
      <vt:lpstr> План транспозиције</vt:lpstr>
      <vt:lpstr> </vt:lpstr>
      <vt:lpstr>СТАТУС ИМПЛЕМЕНТАЦИЈЕ  1. Процена утицаја на животну средину: Директива 2011/92/EУ са изменама из Директиве 2014/52/EЗ </vt:lpstr>
      <vt:lpstr>2. Стратешка процена утицаја на животну средину: Директива 2001/42/EЗ </vt:lpstr>
      <vt:lpstr>3. Јавни приступ информацијама о животној средини: Директива 2003/4/EC </vt:lpstr>
      <vt:lpstr>4. Учешће јавности: Директива 2003/35/EЗ </vt:lpstr>
      <vt:lpstr>5. Одговорност за штету према животној средини: Директива 2004/35/CE </vt:lpstr>
      <vt:lpstr>6. Директива о еколошком криминалу: Директива 2008/99/EЗ </vt:lpstr>
      <vt:lpstr> Процене трошкова / финансирања </vt:lpstr>
      <vt:lpstr> </vt:lpstr>
      <vt:lpstr>ХВАЛА НА ПАЖЊИ !</vt:lpstr>
    </vt:vector>
  </TitlesOfParts>
  <Company>MERZ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Пост скрининг документ Поглавље 27, Животна средина и климатске промене</dc:title>
  <dc:creator>Sandra Sperlic</dc:creator>
  <cp:lastModifiedBy>Slava</cp:lastModifiedBy>
  <cp:revision>91</cp:revision>
  <dcterms:created xsi:type="dcterms:W3CDTF">2015-07-13T09:26:37Z</dcterms:created>
  <dcterms:modified xsi:type="dcterms:W3CDTF">2015-07-19T20:01:23Z</dcterms:modified>
</cp:coreProperties>
</file>