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sldIdLst>
    <p:sldId id="256" r:id="rId3"/>
    <p:sldId id="262" r:id="rId4"/>
    <p:sldId id="279" r:id="rId5"/>
    <p:sldId id="278" r:id="rId6"/>
    <p:sldId id="272" r:id="rId7"/>
    <p:sldId id="280" r:id="rId8"/>
    <p:sldId id="273" r:id="rId9"/>
    <p:sldId id="260" r:id="rId10"/>
    <p:sldId id="261" r:id="rId11"/>
    <p:sldId id="263" r:id="rId12"/>
    <p:sldId id="265" r:id="rId13"/>
    <p:sldId id="266" r:id="rId14"/>
    <p:sldId id="267" r:id="rId15"/>
    <p:sldId id="269" r:id="rId16"/>
    <p:sldId id="270" r:id="rId17"/>
    <p:sldId id="274" r:id="rId18"/>
    <p:sldId id="275" r:id="rId19"/>
    <p:sldId id="276" r:id="rId20"/>
    <p:sldId id="277" r:id="rId21"/>
    <p:sldId id="281" r:id="rId22"/>
    <p:sldId id="282" r:id="rId23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90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782491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77D96-DFDB-4703-A6DB-7B0ACA281BBB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9312F-74C2-4BAE-A5FB-C50717D413FB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62345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E8BA5-A1B3-4E9C-AA77-D73221737AB2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9798F-AF49-4288-A08A-577FB48B07F9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700381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14CD8-1D17-47E4-B21C-468BBC438ECF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06B69-7A13-408F-A967-ED3D0030CB7B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4105307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413D-B0C2-4C27-8081-D1D67D3730F4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97978-2BF1-442F-B9D9-8586B7382073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876301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C9C1E-27DB-48A6-BD17-56FE1D299616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25EA6-8829-45C4-A412-9A1054992197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396175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F2A76-2FA9-4069-8FBA-DA6C2284C15E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5AC1B-DFAA-4A06-A803-254636341683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1345359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8E641-0DF1-4487-AB83-2DF801541A1C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0B96B-4C55-4FC6-A777-BC75E9C067E5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307332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D4540-8B81-4D57-8263-6588A7D53168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20C51-C685-410E-8369-73E1CFD8622C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6260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1220014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F9E2A-BF47-4905-9771-D7BB20C36314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6938A-E243-4C9E-92D7-3975CE0DAE77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44469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9B977-41D2-4BC1-8E53-0A1E265A453A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AD6A2-F3CB-4EC4-A275-114BBB0608B3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890052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0808A-1AD9-4696-AE5B-E9D92AD3F93F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39B53-0D3D-4A09-84A9-3C4DEDFE8E28}" type="slidenum">
              <a:rPr lang="sr-Latn-RS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01534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sr-Latn-RS" smtClean="0"/>
              <a:pPr/>
              <a:t>17.7.2015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="" xmlns:p14="http://schemas.microsoft.com/office/powerpoint/2010/main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48D218-DD61-49DA-9D45-69E5953E283D}" type="datetimeFigureOut">
              <a:rPr lang="sr-Latn-R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17.7.2015</a:t>
            </a:fld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r-Latn-R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BA564A-2CBF-4D01-B8BD-7B6E5478F0C0}" type="slidenum">
              <a:rPr lang="sr-Latn-R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sr-Latn-R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302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Пост скрининг документ</a:t>
            </a:r>
            <a:br>
              <a:rPr lang="sr-Cyrl-R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Поглавље 27, Животна средина и климатске промене 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Београд, ...............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54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7759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Уредба (ЕС) № 511/2014 Европског парламента и Савета о мерама усаглашености за кориснике из Нагоја Протокола о приступу генетичким ресурсима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праведној и једнакој расподели користи које проистичу из њиховог коришћења у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Унији (</a:t>
            </a:r>
            <a:r>
              <a:rPr lang="sr-Latn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Уредба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Latn-R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7759"/>
            <a:ext cx="12192000" cy="5530241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Република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Србија је потписала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Нагоја Протокол 26. 09. 2011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године на маргинама 66. заседања Генералне скупштине Уједињених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нација;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редвиђено је да протокол буде ратификован до краја 2015. године;</a:t>
            </a:r>
          </a:p>
          <a:p>
            <a:pPr marL="0" lvl="0" indent="0" algn="just">
              <a:buNone/>
            </a:pPr>
            <a:r>
              <a:rPr lang="sr-Cyrl-R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Имплементација</a:t>
            </a:r>
            <a:endParaRPr lang="sr-Latn-R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en-GB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Краткорочни</a:t>
            </a: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приоритети</a:t>
            </a: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(2015-2016):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консултација и подизање свести о значају генетичких ресурса и традиционалног знања у вези са генетским ресурсима и </a:t>
            </a:r>
            <a:r>
              <a:rPr lang="sr-Cyrl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питањима која се односе на </a:t>
            </a:r>
            <a:r>
              <a:rPr 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приступ и </a:t>
            </a:r>
            <a:r>
              <a:rPr lang="sr-Cyrl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поделу </a:t>
            </a:r>
            <a:r>
              <a:rPr 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</a:t>
            </a:r>
            <a:r>
              <a:rPr lang="sr-Cyrl-R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и;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</a:pPr>
            <a:r>
              <a:rPr lang="en-GB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Средњорочни</a:t>
            </a:r>
            <a:r>
              <a:rPr lang="en-GB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приоритети</a:t>
            </a: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(2017-2020):</a:t>
            </a:r>
            <a:endParaRPr lang="en-U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sr-Cyrl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Усвајање измена и допуна Закона о заштити природе </a:t>
            </a:r>
            <a:r>
              <a:rPr 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sr-Cyrl-C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R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C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које успостављају систем мера усклађености, које су обавезне за примену Нагоја протокола у </a:t>
            </a:r>
            <a:r>
              <a:rPr lang="sr-Cyrl-RS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ЕУ;</a:t>
            </a:r>
            <a:endParaRPr lang="sr-Cyrl-R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јасан и транспарентан правно обавезујући оквир, који ће одредити како истраживачи и компаније које користе генетске ресурсе и традиционално знање у вези са генетичким ресурсима могу да добију приступ овим ресурсима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r-Cyrl-R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</a:pPr>
            <a:r>
              <a:rPr lang="sr-Cyrl-C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Предвиђа се да </a:t>
            </a:r>
            <a:r>
              <a:rPr lang="sr-Cyrl-C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потпуна имплементација буде завршена до 2020. </a:t>
            </a:r>
            <a:r>
              <a:rPr lang="sr-Cyrl-C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sr-Cyrl-RS" sz="2400" b="1" dirty="0" smtClean="0"/>
              <a:t>;</a:t>
            </a:r>
            <a:endParaRPr lang="en-US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740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51978"/>
          </a:xfrm>
        </p:spPr>
        <p:txBody>
          <a:bodyPr/>
          <a:lstStyle/>
          <a:p>
            <a:pPr algn="ctr" eaLnBrk="1" hangingPunct="1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Прописи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ЕУ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прекогранични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трговину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заштићеним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врстама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(EU W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ildlife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rade Regulations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187890" y="1202499"/>
            <a:ext cx="9457151" cy="5398717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r>
              <a:rPr lang="pt-PT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Делимичан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Планови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Измене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допуне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одредаба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животне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2015.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Посебан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прекограничном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промету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трговини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дивљим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врстама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2017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имплементације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Забележен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напредак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спречавању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покушаја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кријумчарења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санкционисању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преступа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везаних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прекогранични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трговину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држање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заштићених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Планови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имплементације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Потпуна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имплементација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2018 године.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Јачање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надзорних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институција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релевантних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прописа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предвиђено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сваке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године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специјализовану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обуку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везану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CITES и ЕUWTR.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 </a:t>
            </a:r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816" y="4687540"/>
            <a:ext cx="2347912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460" y="1337545"/>
            <a:ext cx="2289175" cy="320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0175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176213" y="1528176"/>
            <a:ext cx="7610475" cy="4865542"/>
          </a:xfrm>
        </p:spPr>
        <p:txBody>
          <a:bodyPr/>
          <a:lstStyle/>
          <a:p>
            <a:pPr eaLnBrk="1" hangingPunct="1"/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Институционални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оквир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Надлежни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управни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научни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надзорни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одредаба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успостављени</a:t>
            </a: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Административни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капацитети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Јачање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везано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CITES и EUWTR 2014. године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IPA Twinning Light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Неопходан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службеника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надлежних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CITES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конвенције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Е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UWTR.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Процене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трошкова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изградња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објеката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збрињавање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одузетих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заплењених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живих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примерака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дивљих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животиња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~ 2,000,00 ЕУР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Годишњи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трошкови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збрињавање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нега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исхрана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150,000 ЕУР</a:t>
            </a:r>
          </a:p>
          <a:p>
            <a:pPr eaLnBrk="1" hangingPunct="1"/>
            <a:endParaRPr lang="en-US" sz="2200" dirty="0" smtClean="0"/>
          </a:p>
        </p:txBody>
      </p:sp>
      <p:pic>
        <p:nvPicPr>
          <p:cNvPr id="3075" name="Picture 2" descr="D:\POSAO\PRIRODA\CITES - 2013\CITES  - SRBIJA\ZAPLENE\Zaplene 2012\PRESEVO - Okolina - Barske kornjace (23.12.2012)\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713" y="4559300"/>
            <a:ext cx="2106612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Ramphastos-vitellin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100" y="1419225"/>
            <a:ext cx="1951038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988" y="2959100"/>
            <a:ext cx="1987550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2" descr="http://www.carina.rs/PublishingImages/Slike%20za%20vesti/Fotke%20maj%202012/DSC034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100" y="1465263"/>
            <a:ext cx="20526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2984500"/>
            <a:ext cx="2071688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7" descr="C:\Users\VJovanovic\Desktop\AERODROM CITES\Rastko demonstracija\DSC_003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050" y="4568825"/>
            <a:ext cx="2071688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102290"/>
          </a:xfrm>
        </p:spPr>
        <p:txBody>
          <a:bodyPr/>
          <a:lstStyle/>
          <a:p>
            <a:pPr algn="ctr" eaLnBrk="1" hangingPunct="1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Прописи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ЕУ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прекогранични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промет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трговину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заштићеним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врстама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(EU W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ildlife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rade Regulations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344247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118997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Директива о држању дивљих животиња у зоолошким вртовима (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Zoo Directive 1999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/E</a:t>
            </a:r>
            <a:r>
              <a:rPr lang="en-GB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Latn-R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0" y="1177447"/>
            <a:ext cx="12192000" cy="568055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r>
              <a:rPr lang="pt-PT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Делимичан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Планови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Измене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допуне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одредаба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2015.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години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имплементације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-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иницијалној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фази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Тренутно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извршен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делимичан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прелиминарни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преглед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постојећим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зоолошким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вртовима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endParaRPr lang="pt-PT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Планови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имплементације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Потпуна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имплементација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2018. године.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Јачање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надзорних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инспекција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надлежних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контроле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испуњавања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зоолошких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вртова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Институционални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оквир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Надлежност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зоолошким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вртовима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подељена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живот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е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ветерине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Административни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</a:rPr>
              <a:t>капацитети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јачање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везано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CITES и EUWTR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интензивирано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2014.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IPA Twinning Light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US" sz="2200" dirty="0" smtClean="0"/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72696" y="5273458"/>
            <a:ext cx="11514504" cy="1443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US" sz="2200" dirty="0" smtClean="0"/>
          </a:p>
          <a:p>
            <a:pPr eaLnBrk="1" hangingPunct="1"/>
            <a:endParaRPr lang="en-US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317633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4613"/>
            <a:ext cx="12192000" cy="112788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Прописи ЕУ који регулишу трговину производама од крзна фока (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Seal Pups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 Directive 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(83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129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/E</a:t>
            </a:r>
            <a:r>
              <a:rPr lang="sr-Latn-RS" sz="28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C), Seal products Regulation (737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/2010/EC) </a:t>
            </a:r>
            <a:endParaRPr lang="sr-Latn-R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440493"/>
            <a:ext cx="9494729" cy="5248406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Статус транспозиције</a:t>
            </a:r>
            <a:r>
              <a:rPr lang="pt-PT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Делимичан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Планови транспозиције: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Измене и допуне одредаба Закона о заштити природе у 2015. години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Статус имплементације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Делимично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спровођење. Прекогранични промет регулисан, док контола унутрашњег промета захтева усвајање законског основа.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Планови имплементације: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Потпуна имплементација до 2018. године.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Институционални оквир: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Надлежни органи за спровођење одредаба успостављени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за део који се односни на прекогранични промет.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Административни капацитети</a:t>
            </a:r>
            <a:r>
              <a:rPr lang="sr-Latn-R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Капацитети надлежних органа који су задужени за спровођење 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CITES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EUWTR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користе се и за конторлу спровођење предметних прописа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200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200" dirty="0" smtClean="0"/>
              <a:t/>
            </a:r>
            <a:br>
              <a:rPr lang="sr-Cyrl-RS" sz="2200" dirty="0" smtClean="0"/>
            </a:br>
            <a:r>
              <a:rPr lang="sr-Cyrl-RS" sz="2200" dirty="0" smtClean="0"/>
              <a:t> </a:t>
            </a:r>
            <a:endParaRPr lang="sr-Latn-RS" sz="2200" dirty="0"/>
          </a:p>
        </p:txBody>
      </p:sp>
      <p:pic>
        <p:nvPicPr>
          <p:cNvPr id="6148" name="Picture 4" descr="http://stampedenmark.com/upload_dir/shop/3206090010101_1.w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950" y="1233488"/>
            <a:ext cx="1649413" cy="317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7225" y="4643438"/>
            <a:ext cx="2373313" cy="1708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3873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302706"/>
            <a:ext cx="9607463" cy="4947781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Статус транспозиције</a:t>
            </a:r>
            <a:r>
              <a:rPr lang="pt-PT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pt-PT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Делимичан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Планови транспозиције: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Измене и допуне одредаба Закона о заштити природе.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Статус имплементације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Делимично</a:t>
            </a: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спровођење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Планови имплементације: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Потпуна имплементација до 2018. године.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Институционални оквир: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Надлежни органи за спровођење одредаба успостављени на основу прописа из области животне средине и ловства.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400" b="1" u="sng" dirty="0" smtClean="0">
                <a:latin typeface="Times New Roman" pitchFamily="18" charset="0"/>
                <a:cs typeface="Times New Roman" pitchFamily="18" charset="0"/>
              </a:rPr>
              <a:t>Административни капацитети</a:t>
            </a:r>
            <a:r>
              <a:rPr lang="sr-Latn-RS" sz="24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Капацитети надлежних органа који су задужени за спровођење заштите животне средине и ловства користе се при примени предметних прописа.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200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200" dirty="0" smtClean="0"/>
              <a:t/>
            </a:r>
            <a:br>
              <a:rPr lang="sr-Cyrl-RS" sz="2200" dirty="0" smtClean="0"/>
            </a:br>
            <a:r>
              <a:rPr lang="sr-Cyrl-RS" sz="2200" dirty="0" smtClean="0"/>
              <a:t> </a:t>
            </a:r>
            <a:endParaRPr lang="sr-Latn-RS" sz="2200" dirty="0"/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89764"/>
          </a:xfrm>
        </p:spPr>
        <p:txBody>
          <a:bodyPr/>
          <a:lstStyle/>
          <a:p>
            <a:pPr algn="ctr" eaLnBrk="1" hangingPunct="1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Прописи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ЕУ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регулишу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замки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животиње</a:t>
            </a:r>
            <a:r>
              <a:rPr lang="pt-PT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EEC 3254/91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7172" name="Picture 6" descr="http://www.respectforanimals.co.uk/images/trap-legho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163" y="1127125"/>
            <a:ext cx="2890837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888" y="2874963"/>
            <a:ext cx="2076450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978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algn="ctr">
              <a:buNone/>
            </a:pP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FLEGT: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 2173/2005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допуњена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657/2014 и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Комисије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1024/2008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Статус транспозиције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транспонована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 законодавтсво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Статус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. План</a:t>
            </a: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 имплементације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Краткорочни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(2015-2016):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Имплементација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FLEGT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релевантне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Министарство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финансија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царинске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послове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Министарство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трговине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туризма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телекомуникација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тржишне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инспекције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Министарство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економије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индустрије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Министарство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пољопривреде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животне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Управа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шуме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надлежног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FLEGT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одговарајућим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надлежностима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обавезама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поменутих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институција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релевантних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надлежностима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CS" sz="24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Средњорочни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(2017-2020):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Дефинисање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прописивање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кршење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пореде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прописима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CITES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ширем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Казнена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политика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домаћег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укључи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заплену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одузимање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пошиљки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грађе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одлагање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одузете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грађе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физичкој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провери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пошиљки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лиценциране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FLEGT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релевантних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процедура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Номиновање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стручњака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помагати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дрвета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одговарајуће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сарадње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инспекције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царине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endParaRPr lang="sr-Cyrl-C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Краткорочни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(2015 – 2016.)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Предвиђена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ревизија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актуелних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прописа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аката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шумарство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индустрија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трговина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царина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осигурала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усаглашеност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FLEGT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Средњорочни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(2017 – 2020.)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Доношење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посебних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секторских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усредсредити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детаљније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FLEGT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обезбедити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ефикасна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решења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казнене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политике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7999"/>
          </a:xfrm>
        </p:spPr>
        <p:txBody>
          <a:bodyPr/>
          <a:lstStyle/>
          <a:p>
            <a:pPr algn="ctr">
              <a:buNone/>
            </a:pP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дрвној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грађи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 995/2010 (EUTR)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x-none" sz="2400" b="1" smtClean="0">
                <a:latin typeface="Times New Roman" pitchFamily="18" charset="0"/>
                <a:cs typeface="Times New Roman" pitchFamily="18" charset="0"/>
              </a:rPr>
              <a:t>Статус транспозиције</a:t>
            </a:r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делимично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транспонована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законодавтсво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План имплементације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sr-Cyrl-R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Краткорочни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(2015-2016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надлежног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EUTR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одговарајућим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надлежностима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обавезама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поменутих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институција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релевантних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надлежностима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овој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Утврђивање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јасне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расподеле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надлежности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имплементацијом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1924778" cy="6176963"/>
          </a:xfrm>
        </p:spPr>
        <p:txBody>
          <a:bodyPr/>
          <a:lstStyle/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Средњорочни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(2017-2020):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дужне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пажње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оператера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трговаца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грађом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инспекција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оператера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Хармонизација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актуелне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казнене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политике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казненом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политиком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чланом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19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Утврђивање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процедура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обележавање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дрвећа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грађе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транспорту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spcBef>
                <a:spcPts val="0"/>
              </a:spcBef>
            </a:pP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спостављање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мониторинга</a:t>
            </a:r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транспозиције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Краткорочни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(2015 – 2016.)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Предвиђена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ревизија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актуелних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прописа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аката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шумарство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индустрија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трговина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царина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осигурала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усаглашеност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дрвној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грађи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Средњорочни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u="sng" dirty="0" err="1" smtClean="0">
                <a:latin typeface="Times New Roman" pitchFamily="18" charset="0"/>
                <a:cs typeface="Times New Roman" pitchFamily="18" charset="0"/>
              </a:rPr>
              <a:t>приоритети</a:t>
            </a:r>
            <a:r>
              <a:rPr lang="en-GB" sz="2400" b="1" u="sng" dirty="0" smtClean="0">
                <a:latin typeface="Times New Roman" pitchFamily="18" charset="0"/>
                <a:cs typeface="Times New Roman" pitchFamily="18" charset="0"/>
              </a:rPr>
              <a:t> (2017 – 2020.)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Доношење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посебних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секторских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закона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усредсредити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детаљније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EUTR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обезбедити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ефикасна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решења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спровођење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одредби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казнене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политике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ЗАШТИТА ПРИРОДЕ</a:t>
            </a:r>
            <a:endParaRPr lang="sr-Latn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ChangeAspect="1"/>
          </p:cNvGraphicFramePr>
          <p:nvPr>
            <p:ph idx="1"/>
          </p:nvPr>
        </p:nvGraphicFramePr>
        <p:xfrm>
          <a:off x="3068877" y="0"/>
          <a:ext cx="7114936" cy="6572251"/>
        </p:xfrm>
        <a:graphic>
          <a:graphicData uri="http://schemas.openxmlformats.org/presentationml/2006/ole">
            <p:oleObj spid="_x0000_s1026" name="Document" r:id="rId3" imgW="8141849" imgH="6239425" progId="Word.Document.8">
              <p:embed/>
            </p:oleObj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75571" y="212940"/>
          <a:ext cx="11298478" cy="6438381"/>
        </p:xfrm>
        <a:graphic>
          <a:graphicData uri="http://schemas.openxmlformats.org/drawingml/2006/table">
            <a:tbl>
              <a:tblPr/>
              <a:tblGrid>
                <a:gridCol w="4238464"/>
                <a:gridCol w="988034"/>
                <a:gridCol w="1004010"/>
                <a:gridCol w="1047020"/>
                <a:gridCol w="1047020"/>
                <a:gridCol w="1044562"/>
                <a:gridCol w="1929368"/>
              </a:tblGrid>
              <a:tr h="388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СЕКТОР ЗАШТИТЕ ПРИРОДЕ</a:t>
                      </a:r>
                      <a:endParaRPr lang="en-US" sz="9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057275" algn="l"/>
                        </a:tabLst>
                      </a:pPr>
                      <a:r>
                        <a:rPr lang="en-GB" sz="900" baseline="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Рок</a:t>
                      </a:r>
                      <a:r>
                        <a:rPr lang="en-GB" sz="9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en-GB" sz="9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транспозицију</a:t>
                      </a:r>
                      <a:endParaRPr lang="en-US" sz="9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4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ПРОПИС ЕУ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стаништима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92/43/EEЗ,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измењена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допуњена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Директивом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97/62/EК, 2006/105/EК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Уредбом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(EК) 1882/2003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583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птицама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2009/147/EК (у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примени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2010</a:t>
                      </a:r>
                      <a:r>
                        <a:rPr lang="en-GB" sz="9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en-US" sz="9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CITES: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338/97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накнадне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измене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допуне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исте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зоолошким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вртовима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1999/22/EК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Протокол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Нагоје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511/2014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0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Замке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животиње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3254/91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забрани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употребе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замки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животиње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Трговина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производима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фоке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1007/2009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младунцима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фоке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(83/129/EEЗ)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3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FLEGT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2173/2005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измењена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допуњена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Уредбом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657/2014 и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Уредбом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Комисије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1024/2008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886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дрвној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грађи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GB" sz="900" baseline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Уредба</a:t>
                      </a:r>
                      <a:r>
                        <a:rPr lang="en-GB" sz="900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995/2010</a:t>
                      </a:r>
                      <a:endParaRPr lang="en-US" sz="900" baseline="0" dirty="0">
                        <a:solidFill>
                          <a:schemeClr val="tx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900" baseline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35" marR="533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5883" y="263048"/>
          <a:ext cx="11323529" cy="6388273"/>
        </p:xfrm>
        <a:graphic>
          <a:graphicData uri="http://schemas.openxmlformats.org/drawingml/2006/table">
            <a:tbl>
              <a:tblPr/>
              <a:tblGrid>
                <a:gridCol w="3179676"/>
                <a:gridCol w="827744"/>
                <a:gridCol w="809476"/>
                <a:gridCol w="809476"/>
                <a:gridCol w="809476"/>
                <a:gridCol w="808332"/>
                <a:gridCol w="809476"/>
                <a:gridCol w="809476"/>
                <a:gridCol w="2460397"/>
              </a:tblGrid>
              <a:tr h="250494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СЕКТОР ЗАШТИТЕ ПРИРОДЕ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ПРЕТПРИСТУПНИ ПЕРИОД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ПРЕЛАЗНИ ПЕРИОД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224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 baseline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2015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2016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2017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2018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2019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2020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2021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baseline="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</a:rPr>
                        <a:t>2022</a:t>
                      </a:r>
                      <a:endParaRPr lang="en-US" sz="1000" baseline="0" dirty="0">
                        <a:solidFill>
                          <a:schemeClr val="bg1"/>
                        </a:solidFill>
                        <a:latin typeface="Times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112786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Директива о стаништима: Директива 92/43/EEЗ, измењена и допуњена Директивом  97/62/EК, 2006/105/EК и Уредбом (EК) 1882/2003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36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Директива о птицама: Директива 2009/147/EК (у примени од 2010.)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49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Уредбе о CITES: Уредба 338/97 и накнадне измене и допуне исте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Директива о зоолошким вртовима: Директива 1999/22/EК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24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Протокол из Нагоје: Уредба 511/2014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4492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Замке за животиње: Уредба 3254/91 о забрани употребе замки за животиње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36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Трговина производима од фоке: Уредба 1007/2009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369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Директива о младунцима фоке (83/129/EEЗ)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615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i="1">
                          <a:latin typeface="Times New Roman"/>
                          <a:ea typeface="Times New Roman"/>
                        </a:rPr>
                        <a:t>FLEGT</a:t>
                      </a:r>
                      <a:r>
                        <a:rPr lang="en-GB" sz="1000">
                          <a:latin typeface="Times New Roman"/>
                          <a:ea typeface="Times New Roman"/>
                        </a:rPr>
                        <a:t>: Уредба 2173/2005 измењена и допуњена Уредбом 657/2014 и Уредбом Комисије 1024/2008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22246"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latin typeface="Times New Roman"/>
                          <a:ea typeface="Times New Roman"/>
                        </a:rPr>
                        <a:t>Уредба о дрвној грађи: Уредба 995/2010</a:t>
                      </a:r>
                      <a:endParaRPr lang="en-US" sz="1000">
                        <a:latin typeface="Times"/>
                        <a:ea typeface="Times New Roman"/>
                      </a:endParaRPr>
                    </a:p>
                  </a:txBody>
                  <a:tcPr marL="54919" marR="5491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highlight>
                          <a:srgbClr val="FFFF00"/>
                        </a:highlight>
                        <a:latin typeface="Times New Roman"/>
                        <a:ea typeface="Times New Roman"/>
                      </a:endParaRPr>
                    </a:p>
                  </a:txBody>
                  <a:tcPr marL="54919" marR="549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307" y="162838"/>
            <a:ext cx="11611627" cy="839244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ЕУ законодавство у области заштите природе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68" y="1189973"/>
            <a:ext cx="11736888" cy="5123145"/>
          </a:xfrm>
        </p:spPr>
        <p:txBody>
          <a:bodyPr>
            <a:normAutofit fontScale="92500" lnSpcReduction="20000"/>
          </a:bodyPr>
          <a:lstStyle/>
          <a:p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92/43/EEЗ,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допуњена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 97/62/EК, 2006/105/EК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(EК)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1882/200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Директива 2009/147/ЕК Европског Парламента и Савета од 30.новембра 2009.године о очувању дивљих 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птица</a:t>
            </a: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зоолошким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вртовима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1999/22/EК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младунцима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фоке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(83/129/EEЗ)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о Нагоја Протоколу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511/2014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о CITES: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338/97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накнадне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измене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допуне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3254/91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забрани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замки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животиње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6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рговина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производима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фоке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1007/2009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FLEGT: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2173/2005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допуњена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657/2014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Комисије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1024/2008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дрвној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грађи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Уредба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995/2010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2942"/>
            <a:ext cx="10515600" cy="1052188"/>
          </a:xfrm>
        </p:spPr>
        <p:txBody>
          <a:bodyPr>
            <a:normAutofit/>
          </a:bodyPr>
          <a:lstStyle/>
          <a:p>
            <a:pPr algn="ctr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Стратешки оквир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99" y="1390388"/>
            <a:ext cx="11511419" cy="5173249"/>
          </a:xfrm>
        </p:spPr>
        <p:txBody>
          <a:bodyPr/>
          <a:lstStyle/>
          <a:p>
            <a:pPr lvl="0"/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Национална стратегија за апроксимацију у области животне средине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животне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поглавље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биодиверзитета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(2010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Национална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одрживог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коришћења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ресурса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добара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разноврсности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2011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2018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Стратегија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шумарства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(2006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064712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92/43/EEЗ,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измењена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допуњена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Директивом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 97/62/EК, 2006/105/EК и </a:t>
            </a:r>
            <a:r>
              <a:rPr lang="en-GB" sz="2800" b="1" dirty="0" err="1" smtClean="0">
                <a:latin typeface="Times New Roman" pitchFamily="18" charset="0"/>
                <a:cs typeface="Times New Roman" pitchFamily="18" charset="0"/>
              </a:rPr>
              <a:t>Уредбом</a:t>
            </a:r>
            <a:r>
              <a:rPr lang="en-GB" sz="2800" b="1" dirty="0" smtClean="0">
                <a:latin typeface="Times New Roman" pitchFamily="18" charset="0"/>
                <a:cs typeface="Times New Roman" pitchFamily="18" charset="0"/>
              </a:rPr>
              <a:t> (EК) 1882/2003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102290"/>
            <a:ext cx="11734800" cy="537471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x-none" sz="2400" b="1" dirty="0" smtClean="0">
                <a:latin typeface="Times New Roman" pitchFamily="18" charset="0"/>
                <a:cs typeface="Times New Roman" pitchFamily="18" charset="0"/>
              </a:rPr>
              <a:t>Статус транспозиције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Скоро </a:t>
            </a:r>
            <a:r>
              <a:rPr lang="x-none" sz="2400" b="1" dirty="0" smtClean="0">
                <a:latin typeface="Times New Roman" pitchFamily="18" charset="0"/>
                <a:cs typeface="Times New Roman" pitchFamily="18" charset="0"/>
              </a:rPr>
              <a:t>потпуно транспонована </a:t>
            </a:r>
            <a:r>
              <a:rPr lang="x-none" sz="2400" dirty="0" smtClean="0">
                <a:latin typeface="Times New Roman" pitchFamily="18" charset="0"/>
                <a:cs typeface="Times New Roman" pitchFamily="18" charset="0"/>
              </a:rPr>
              <a:t>у законодавство Републике Србије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(Напомена: члан 8. Директиве – финансирање, примењиваће се од дана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приступања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ЕУ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сем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става 6. овог члана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који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 примењује на основу законодватсва РС)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x-none" sz="2400" b="1" dirty="0" smtClean="0">
                <a:latin typeface="Times New Roman" pitchFamily="18" charset="0"/>
                <a:cs typeface="Times New Roman" pitchFamily="18" charset="0"/>
              </a:rPr>
              <a:t>Статус имплементације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очување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животињских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њихових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значаја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заједницу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успостављен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скоро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потпуности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члановима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1, 2, 6, 9, 12, 13, 14, 15.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16.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22.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Директиве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(поступак оцене прихватљивости, овлашћење за дерогације, мониторинг, иувештавање ЕК едукација и подизање свести, информисање, надзор идр.);</a:t>
            </a:r>
          </a:p>
          <a:p>
            <a:pPr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Анекси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Директиве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потпуности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err="1" smtClean="0">
                <a:latin typeface="Times New Roman" pitchFamily="18" charset="0"/>
                <a:cs typeface="Times New Roman" pitchFamily="18" charset="0"/>
              </a:rPr>
              <a:t>имплементирани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364" y="713985"/>
            <a:ext cx="11674257" cy="5924810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Статус имплементације</a:t>
            </a:r>
          </a:p>
          <a:p>
            <a:pPr>
              <a:spcBef>
                <a:spcPts val="0"/>
              </a:spcBef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тврђ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ена је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еколошк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мреж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Републике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састав еколошке мреже улази и Натура 2000.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европске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еколошке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Natura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2000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складу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чланом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Директиве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ts val="0"/>
              </a:spcBef>
            </a:pP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Реализацијом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пројеката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омогућено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прикупљање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 идентификација делова подручја Натура 2000,  одређених типова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врст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 из Директиве и јачање капацитета, и то:</a:t>
            </a:r>
          </a:p>
          <a:p>
            <a:pPr>
              <a:spcBef>
                <a:spcPts val="0"/>
              </a:spcBef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ЕУ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CARDS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ЈИ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Европу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Emerald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– 2005 – 2008.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дентификацију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69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Анекса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I,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и 143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Анекса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II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Директиве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ЕУ „ИПА 2007 –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Јачање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заштићена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подручја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“ (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твининг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SR 2007/IB/EN-02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IGIS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IGIS Project –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Infoterra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Geo-Information Solution 2011-2013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Извршено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мапирање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Анексу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EUNIS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класификацију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Директиву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Инвентар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мочварних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подручја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4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“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5782"/>
            <a:ext cx="11924777" cy="61127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x-none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Планови имплементације</a:t>
            </a: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еколошке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мреже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идентификација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мапирање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станишта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сакупљање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процена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постојећих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истраживање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успостављање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ГИС“ (2015-2020.)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ЕУ ИПА 2012 – „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Изградња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капацитета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имплементацију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стандарда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правних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тековина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ЕУ у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области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заштите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подручја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Натура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2000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укључујући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опрему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софтвер за Натура 2000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Србију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(2015-2016)“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црвене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листе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врста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биљака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животиња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гљива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Републици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Србији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“ (2015-2017.) 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Пројекат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Израда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детаљног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плана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имплементације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Специфични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имплементацију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ЕУ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птицама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)”,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којег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имплементирао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УН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(UNDP)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јануара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јуна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2015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. год.</a:t>
            </a:r>
          </a:p>
          <a:p>
            <a:pPr>
              <a:buNone/>
            </a:pPr>
            <a:endParaRPr lang="sr-Cyrl-R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x-none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Институционални </a:t>
            </a:r>
            <a:r>
              <a:rPr lang="x-none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оквир</a:t>
            </a:r>
            <a:r>
              <a:rPr lang="sr-Cyrl-C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28600" lvl="1">
              <a:spcBef>
                <a:spcPts val="1000"/>
              </a:spcBef>
            </a:pP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Институционална с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труктур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а и систем надлежности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имплементацију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Директиве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стаништима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успостављен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је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националном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покрајинском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локалном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600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, укључујући Министарство, Покрајинске надлежне органе, Републички геодетски завод, Агенцију за заштиту животне средине, Заводе за заштиту природе, Градове и општине, управљачи заштићених подручја и еколошке мреже, цивилни сектор, секторске институције и организације;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833" y="1"/>
            <a:ext cx="11574049" cy="964503"/>
          </a:xfrm>
        </p:spPr>
        <p:txBody>
          <a:bodyPr>
            <a:noAutofit/>
          </a:bodyPr>
          <a:lstStyle/>
          <a:p>
            <a:pPr algn="ctr"/>
            <a:r>
              <a:rPr lang="sr-Cyrl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Директива 2009/147/ЕК Европског Парламента и Савета од 30.новембра 2009.године о очувању дивљих  птица </a:t>
            </a:r>
            <a:endParaRPr 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7030"/>
            <a:ext cx="12191999" cy="58809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транспозиције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 транспонована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законодавство Републике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Србије</a:t>
            </a:r>
            <a:b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имплементације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Идентификована  прелиминарна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листа врста за Анекс 1 (88) и за миграторне врсте (46)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(Твининг Пројекат </a:t>
            </a:r>
            <a:r>
              <a:rPr lang="sr-Cyrl-R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Јачање административних капацитета за заштићена подручја у Србији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NATURA2000)</a:t>
            </a:r>
            <a:r>
              <a:rPr lang="sr-Cyrl-R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Идентификована  прелиминарна листа подручја посебне заштите - 43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базирано на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IBA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подручјима која су саставни део еколошке мреже;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Општи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 заштите свих дивљих птица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успостављен кроз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 прописе у области заштите природе и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ловства; </a:t>
            </a: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успостављен систем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овлашћења за изузетке (дерогације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кроз национално законодавство;</a:t>
            </a: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регулисана је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забрана коришћења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средстава за хватање и убијање дивљих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животиња; </a:t>
            </a:r>
          </a:p>
          <a:p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Утврђен статус заштите врста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(грлица </a:t>
            </a:r>
            <a:r>
              <a:rPr lang="sr-Cyrl-C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Streptopelia turtur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које се регулишу прописима ловства (донет </a:t>
            </a:r>
            <a:r>
              <a:rPr lang="sr-Cyrl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је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Правилник о измени и допуни Правилника о проглашењу ловостајем заштићених врста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дивљачи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(привремени ловостај за грлицу </a:t>
            </a:r>
            <a:r>
              <a:rPr lang="sr-Cyrl-C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Streptopelia turtur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02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1999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Планови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имплементације</a:t>
            </a:r>
            <a:endParaRPr lang="sr-Cyrl-R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Краткорочни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наставак идентификације подручја посебне заштите за птице (прелиминарна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подручја) и утврђивање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листе врста са Анекса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и за миграторне врсте –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(2015-2016);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измена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Правилника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проглашењу и заштити строго заштићених дивљих врста биљака, животиња и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гљива – 2015. год;</a:t>
            </a:r>
          </a:p>
          <a:p>
            <a:pPr algn="just"/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Пројекти везано за Натура 2000: „</a:t>
            </a:r>
            <a:r>
              <a:rPr lang="sr-Cyrl-C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Успостављање еколошке мреже у Републици Србији”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(2015-2020.) и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ЕУ ИПА 2012 – „</a:t>
            </a:r>
            <a:r>
              <a:rPr lang="sr-Cyrl-C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Изградња капацитета за имплементацију стандатрда правних тековина ЕУ у области заштите природе – одређивање подручја Natura 2000 укључујући и опрему и компјутерски програм за Србију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(2015-2016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)“, као План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имплементацију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директиве;</a:t>
            </a:r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Средњорочни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успостављање мера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(адекватно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одржање популација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птица), како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подручјима, тако и изван – 2017. год;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примена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специјалних мера за очување типова станишта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кроз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еколошку мрежу– 2017. год;  смернице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управљање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еколошком мрежом укључујући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прелимнарна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подручја 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2018. год; мониторинг и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извештавање  Европске комисије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2019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год.;</a:t>
            </a:r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Институционални </a:t>
            </a:r>
            <a:r>
              <a:rPr lang="sr-Cyrl-R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оквир</a:t>
            </a:r>
            <a:r>
              <a:rPr lang="sr-Cyrl-C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Министарство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пољопривреде и заштите животне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заштиту природе 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Србије, Агенција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заштиту животне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Покрајински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секретаријат за урбанизам, градитељство и заштиту животне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Покрајински </a:t>
            </a:r>
            <a:r>
              <a:rPr lang="sr-Cyrl-C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 за заштиту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</a:t>
            </a:r>
            <a:r>
              <a:rPr lang="sr-Cyrl-R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Управљачи заштићених подручја и еколошке мреже и  цивилни сектор; </a:t>
            </a:r>
            <a:endParaRPr lang="sr-Cyrl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R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4485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1814</Words>
  <Application>Microsoft Office PowerPoint</Application>
  <PresentationFormat>Custom</PresentationFormat>
  <Paragraphs>192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1_Office Theme</vt:lpstr>
      <vt:lpstr>Microsoft Office Word 97 - 2003 Document</vt:lpstr>
      <vt:lpstr>                        Пост скрининг документ Поглавље 27, Животна средина и климатске промене </vt:lpstr>
      <vt:lpstr>ЗАШТИТА ПРИРОДЕ</vt:lpstr>
      <vt:lpstr>ЕУ законодавство у области заштите природе</vt:lpstr>
      <vt:lpstr>Стратешки оквир</vt:lpstr>
      <vt:lpstr>Директива о стаништима: Директива 92/43/EEЗ, измењена и допуњена Директивом  97/62/EК, 2006/105/EК и Уредбом (EК) 1882/2003</vt:lpstr>
      <vt:lpstr>Slide 6</vt:lpstr>
      <vt:lpstr>Slide 7</vt:lpstr>
      <vt:lpstr>Директива 2009/147/ЕК Европског Парламента и Савета од 30.новембра 2009.године о очувању дивљих  птица </vt:lpstr>
      <vt:lpstr>Slide 9</vt:lpstr>
      <vt:lpstr>Уредба (ЕС) № 511/2014 Европског парламента и Савета о мерама усаглашености за кориснике из Нагоја Протокола о приступу генетичким ресурсима и  праведној и једнакој расподели користи које проистичу из њиховог коришћења у Унији (ABS Уредба)</vt:lpstr>
      <vt:lpstr>Прописи ЕУ који регулишу прекогранични промет и трговину заштићеним врстама (EU Wildlife Trade Regulations)</vt:lpstr>
      <vt:lpstr>Прописи ЕУ који регулишу прекогранични промет и трговину заштићеним врстама (EU Wildlife Trade Regulations)</vt:lpstr>
      <vt:lpstr>Директива о држању дивљих животиња у зоолошким вртовима (Zoo Directive 1999/22/EC )</vt:lpstr>
      <vt:lpstr>Прописи ЕУ који регулишу трговину производама од крзна фока (Seal Pups Directive (83/129/EEC), Seal products Regulation (737/2010/EC) </vt:lpstr>
      <vt:lpstr>Прописи ЕУ који регулишу коришћење замки за животиње (EEC 3254/91)</vt:lpstr>
      <vt:lpstr>Slide 16</vt:lpstr>
      <vt:lpstr>Slide 17</vt:lpstr>
      <vt:lpstr>Slide 18</vt:lpstr>
      <vt:lpstr>Slide 19</vt:lpstr>
      <vt:lpstr>Slide 20</vt:lpstr>
      <vt:lpstr>Slide 21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snezana.prokic</cp:lastModifiedBy>
  <cp:revision>53</cp:revision>
  <dcterms:created xsi:type="dcterms:W3CDTF">2015-07-13T09:26:37Z</dcterms:created>
  <dcterms:modified xsi:type="dcterms:W3CDTF">2015-07-17T13:10:00Z</dcterms:modified>
</cp:coreProperties>
</file>