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63" r:id="rId5"/>
    <p:sldId id="264" r:id="rId6"/>
    <p:sldId id="276" r:id="rId7"/>
    <p:sldId id="266" r:id="rId8"/>
    <p:sldId id="268" r:id="rId9"/>
    <p:sldId id="275" r:id="rId10"/>
    <p:sldId id="277" r:id="rId11"/>
    <p:sldId id="269" r:id="rId12"/>
    <p:sldId id="274" r:id="rId13"/>
    <p:sldId id="271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26" y="-7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sr-Latn-RS" smtClean="0"/>
              <a:pPr/>
              <a:t>20.7.2015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209800"/>
          </a:xfrm>
        </p:spPr>
        <p:txBody>
          <a:bodyPr>
            <a:normAutofit fontScale="90000"/>
          </a:bodyPr>
          <a:lstStyle/>
          <a:p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Пост скрининг документ</a:t>
            </a:r>
            <a:br>
              <a:rPr lang="sr-Cyrl-RS" dirty="0" smtClean="0"/>
            </a:br>
            <a:r>
              <a:rPr lang="sr-Cyrl-RS" dirty="0" smtClean="0"/>
              <a:t>Поглавље 27, Животна средина и климатске промене 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sr-Cyrl-RS" dirty="0" smtClean="0"/>
              <a:t>Београд, 16. јул 2015. године</a:t>
            </a:r>
            <a:endParaRPr lang="sr-Latn-R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85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40063" y="547919"/>
            <a:ext cx="10515600" cy="6146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Рокови имплементације</a:t>
            </a: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Times New Roman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61706" y="1489170"/>
          <a:ext cx="11051176" cy="4662055"/>
        </p:xfrm>
        <a:graphic>
          <a:graphicData uri="http://schemas.openxmlformats.org/drawingml/2006/table">
            <a:tbl>
              <a:tblPr/>
              <a:tblGrid>
                <a:gridCol w="5016134"/>
                <a:gridCol w="1763485"/>
                <a:gridCol w="653143"/>
                <a:gridCol w="640080"/>
                <a:gridCol w="627017"/>
                <a:gridCol w="600892"/>
                <a:gridCol w="613954"/>
                <a:gridCol w="574766"/>
                <a:gridCol w="561705"/>
              </a:tblGrid>
              <a:tr h="3164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СЕКТОР ВОДА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ПРЕДПРИСТУПНИ ПЕРИОД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ТРАНЗИЦИОНИ ПЕРИОД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81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ЕУ      ЗАКОНОДАВСТВО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2015-2020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2027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2032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2033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2034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2041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1084263" marR="0" indent="-1084263" algn="l">
                        <a:spcBef>
                          <a:spcPts val="1200"/>
                        </a:spcBef>
                        <a:spcAft>
                          <a:spcPts val="1200"/>
                        </a:spcAft>
                        <a:tabLst>
                          <a:tab pos="966788" algn="l"/>
                        </a:tabLs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2000/60/EC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Оквирна директива о водама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966788" marR="0" indent="-966788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2008/105/EC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/>
                        <a:t>Директива о стандардима квалитета животне средине у области политике вода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966788" marR="0" indent="-966788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2006/118/EC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/>
                        <a:t>Директива о заштити подземних вода од загађења и погоршања квалитета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GB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2009/90/EC</a:t>
                      </a:r>
                      <a:r>
                        <a:rPr lang="en-GB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о</a:t>
                      </a:r>
                      <a:r>
                        <a:rPr lang="sr-Cyrl-RS" sz="1200" dirty="0" smtClean="0"/>
                        <a:t> техничким спецификацијама за хемијску анализу и мониторинг статуса воде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862013" marR="0" indent="-862013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2008/56/EC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успостављању оквира за деловање заједнице у области поморске политике животне средине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2007/60/EC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процени и управљању ризицима од поплава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>
                          <a:latin typeface="Times New Roman"/>
                          <a:ea typeface="Times New Roman"/>
                          <a:cs typeface="Times New Roman"/>
                        </a:rPr>
                        <a:t>*</a:t>
                      </a:r>
                      <a:endParaRPr lang="en-US" sz="12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98/83/EC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квалитету воде намењене људској употреби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2006/7/EC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управљању квалитетом воде за купање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91/676/EEC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</a:t>
                      </a:r>
                      <a:r>
                        <a:rPr lang="sr-Cyrl-RS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/>
                        <a:t>о заштити вода од загађења узрокованог нитратима из пољопривредних извора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42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91/271/EEC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третману комуналних отпадних вода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2"/>
          <p:cNvSpPr>
            <a:spLocks noGrp="1"/>
          </p:cNvSpPr>
          <p:nvPr>
            <p:ph type="body" idx="4294967295"/>
          </p:nvPr>
        </p:nvSpPr>
        <p:spPr>
          <a:xfrm>
            <a:off x="827000" y="2176095"/>
            <a:ext cx="10515600" cy="3349493"/>
          </a:xfrm>
        </p:spPr>
        <p:txBody>
          <a:bodyPr>
            <a:normAutofit/>
          </a:bodyPr>
          <a:lstStyle/>
          <a:p>
            <a:pPr marL="0" indent="0" algn="just"/>
            <a:r>
              <a:rPr lang="sr-Cyrl-RS" sz="2600" dirty="0" smtClean="0"/>
              <a:t> </a:t>
            </a:r>
            <a:r>
              <a:rPr lang="sr-Latn-CS" sz="2600" dirty="0" smtClean="0"/>
              <a:t>Јачање капацитета институција у сектору вода је предуслов за успешну </a:t>
            </a:r>
            <a:r>
              <a:rPr lang="sr-Cyrl-RS" sz="2600" b="1" dirty="0" smtClean="0"/>
              <a:t>транспозицију</a:t>
            </a:r>
            <a:r>
              <a:rPr lang="sr-Latn-CS" sz="2600" dirty="0" smtClean="0"/>
              <a:t> и </a:t>
            </a:r>
            <a:r>
              <a:rPr lang="sr-Latn-CS" sz="2600" b="1" dirty="0" smtClean="0"/>
              <a:t>имплементацију</a:t>
            </a:r>
            <a:r>
              <a:rPr lang="sr-Latn-CS" sz="2600" dirty="0" smtClean="0"/>
              <a:t> директива и већина активности за пројекте помоћи су концентрисани на овом питању</a:t>
            </a:r>
            <a:endParaRPr lang="sr-Cyrl-RS" sz="2600" dirty="0" smtClean="0"/>
          </a:p>
          <a:p>
            <a:pPr marL="0" indent="0" algn="just"/>
            <a:r>
              <a:rPr lang="sr-Cyrl-RS" sz="2600" b="1" dirty="0" smtClean="0"/>
              <a:t> Републичка дирекција за воде </a:t>
            </a:r>
            <a:r>
              <a:rPr lang="sr-Cyrl-RS" sz="2600" dirty="0" smtClean="0"/>
              <a:t>МПЗЖС, </a:t>
            </a:r>
            <a:r>
              <a:rPr lang="sr-Cyrl-RS" sz="2400" b="1" dirty="0" smtClean="0"/>
              <a:t>Одсек за заштиту вода </a:t>
            </a:r>
            <a:r>
              <a:rPr lang="sr-Cyrl-RS" sz="2400" dirty="0" smtClean="0"/>
              <a:t>у Сектору за заштиту животне средине МПЗЖС и </a:t>
            </a:r>
            <a:r>
              <a:rPr lang="sr-Cyrl-RS" sz="2600" b="1" dirty="0" smtClean="0"/>
              <a:t>Јавна водопривредна предузећа </a:t>
            </a:r>
            <a:r>
              <a:rPr lang="sr-Cyrl-RS" sz="2600" dirty="0" smtClean="0"/>
              <a:t>немају довољно људских капацитета</a:t>
            </a:r>
          </a:p>
          <a:p>
            <a:pPr marL="0" indent="0" algn="just"/>
            <a:r>
              <a:rPr lang="sr-Cyrl-RS" sz="2600" dirty="0" smtClean="0"/>
              <a:t> Недостатак људских капацитета је изражен и на </a:t>
            </a:r>
            <a:r>
              <a:rPr lang="sr-Cyrl-RS" sz="2600" b="1" dirty="0" smtClean="0"/>
              <a:t>локалном нивоу</a:t>
            </a:r>
          </a:p>
          <a:p>
            <a:pPr marL="0" indent="0" eaLnBrk="1" hangingPunct="1">
              <a:buFont typeface="Arial" pitchFamily="34" charset="0"/>
              <a:buNone/>
            </a:pPr>
            <a:endParaRPr lang="sr-Latn-CS" dirty="0" smtClean="0">
              <a:solidFill>
                <a:srgbClr val="000066"/>
              </a:solidFill>
            </a:endParaRPr>
          </a:p>
        </p:txBody>
      </p:sp>
      <p:sp>
        <p:nvSpPr>
          <p:cNvPr id="10243" name="Text Placeholder 2"/>
          <p:cNvSpPr txBox="1">
            <a:spLocks/>
          </p:cNvSpPr>
          <p:nvPr/>
        </p:nvSpPr>
        <p:spPr bwMode="auto">
          <a:xfrm>
            <a:off x="822845" y="771467"/>
            <a:ext cx="1043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Статус административних капацитета </a:t>
            </a:r>
            <a:r>
              <a:rPr lang="sr-Cyrl-RS" sz="2400" b="1" u="sng" dirty="0" smtClean="0">
                <a:cs typeface="Times New Roman" pitchFamily="18" charset="0"/>
              </a:rPr>
              <a:t>(1)</a:t>
            </a:r>
            <a:endParaRPr lang="en-US" sz="2400" b="1" u="sng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Placeholder 2"/>
          <p:cNvSpPr>
            <a:spLocks noGrp="1"/>
          </p:cNvSpPr>
          <p:nvPr>
            <p:ph type="body" idx="4294967295"/>
          </p:nvPr>
        </p:nvSpPr>
        <p:spPr>
          <a:xfrm>
            <a:off x="715963" y="1553227"/>
            <a:ext cx="10515600" cy="5135672"/>
          </a:xfrm>
        </p:spPr>
        <p:txBody>
          <a:bodyPr lIns="91440"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spcAft>
                <a:spcPts val="1200"/>
              </a:spcAft>
              <a:buFont typeface="Arial" charset="0"/>
              <a:buNone/>
            </a:pPr>
            <a:r>
              <a:rPr lang="sr-Cyrl-RS" sz="2600" dirty="0" smtClean="0"/>
              <a:t>Министарство пољопривреде и заштите животне средине</a:t>
            </a:r>
            <a:endParaRPr lang="sr-Latn-CS" sz="2600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sr-Cyrl-RS" sz="2400" b="1" dirty="0" smtClean="0"/>
              <a:t> </a:t>
            </a:r>
            <a:r>
              <a:rPr lang="sr-Cyrl-RS" sz="2400" b="1" i="1" dirty="0" smtClean="0"/>
              <a:t>Републичка дирекција за воде</a:t>
            </a:r>
            <a:r>
              <a:rPr lang="sr-Cyrl-RS" sz="2400" i="1" dirty="0" smtClean="0"/>
              <a:t> </a:t>
            </a:r>
          </a:p>
          <a:p>
            <a:pPr marL="1149350" lvl="2" indent="-234950" algn="just">
              <a:lnSpc>
                <a:spcPct val="80000"/>
              </a:lnSpc>
              <a:buFont typeface="Calibri" pitchFamily="34" charset="0"/>
              <a:buChar char="₋"/>
            </a:pPr>
            <a:r>
              <a:rPr lang="sr-Cyrl-RS" sz="2400" dirty="0" smtClean="0"/>
              <a:t>  смањење капацитета у претходном периоду са 8 на </a:t>
            </a:r>
            <a:r>
              <a:rPr lang="sr-Cyrl-R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sr-Cyrl-RS" sz="2400" dirty="0" smtClean="0"/>
              <a:t> запослених ангажованих на активностима везаним за преговарачки процес и хармонизацију легислативе у области управљања водама </a:t>
            </a: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поред редовних активности</a:t>
            </a:r>
          </a:p>
          <a:p>
            <a:pPr marL="0" indent="0">
              <a:lnSpc>
                <a:spcPct val="80000"/>
              </a:lnSpc>
            </a:pPr>
            <a:r>
              <a:rPr lang="sr-Cyrl-RS" sz="2400" b="1" dirty="0" smtClean="0"/>
              <a:t> </a:t>
            </a:r>
            <a:r>
              <a:rPr lang="sr-Cyrl-RS" sz="2400" b="1" i="1" dirty="0" smtClean="0"/>
              <a:t>Одсек за заштиту вода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у Сектору за заштиту животне средине</a:t>
            </a:r>
            <a:r>
              <a:rPr lang="en-US" sz="2400" dirty="0" smtClean="0"/>
              <a:t>:</a:t>
            </a:r>
          </a:p>
          <a:p>
            <a:pPr marL="1149350" lvl="2" indent="-234950" algn="just">
              <a:lnSpc>
                <a:spcPct val="80000"/>
              </a:lnSpc>
              <a:buFont typeface="Calibri" pitchFamily="34" charset="0"/>
              <a:buChar char="₋"/>
            </a:pPr>
            <a:r>
              <a:rPr lang="en-US" sz="2400" dirty="0" smtClean="0"/>
              <a:t> </a:t>
            </a:r>
            <a:r>
              <a:rPr lang="sr-Cyrl-RS" sz="2400" dirty="0" smtClean="0"/>
              <a:t> смањење капацитета у претходном периоду са 3 на </a:t>
            </a:r>
            <a:r>
              <a:rPr lang="sr-Cyrl-R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sr-Cyrl-RS" sz="2400" dirty="0" smtClean="0"/>
              <a:t> запослених ангажованих на активностима везаним за преговарачки процес и хармонизацију легислативе у области заштите вода</a:t>
            </a:r>
            <a:r>
              <a:rPr lang="sr-Cyrl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поред редовних активности</a:t>
            </a:r>
            <a:endParaRPr lang="sr-Cyrl-RS" sz="2400" b="1" dirty="0" smtClean="0"/>
          </a:p>
          <a:p>
            <a:pPr marL="0" indent="0" eaLnBrk="1" hangingPunct="1">
              <a:lnSpc>
                <a:spcPct val="80000"/>
              </a:lnSpc>
            </a:pPr>
            <a:r>
              <a:rPr lang="sr-Cyrl-RS" sz="2400" dirty="0" smtClean="0"/>
              <a:t> </a:t>
            </a:r>
            <a:r>
              <a:rPr lang="sr-Cyrl-RS" sz="2400" b="1" i="1" dirty="0" smtClean="0"/>
              <a:t>Агенција за заштиту животне средине</a:t>
            </a:r>
          </a:p>
          <a:p>
            <a:pPr marL="1149350" lvl="2" indent="-234950" algn="just">
              <a:lnSpc>
                <a:spcPct val="80000"/>
              </a:lnSpc>
              <a:buFont typeface="Calibri" pitchFamily="34" charset="0"/>
              <a:buChar char="₋"/>
            </a:pPr>
            <a:r>
              <a:rPr lang="sr-Cyrl-RS" sz="2400" dirty="0" smtClean="0"/>
              <a:t> </a:t>
            </a:r>
            <a:r>
              <a:rPr lang="sr-Cyrl-R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sr-Cyrl-RS" sz="2400" dirty="0" smtClean="0"/>
              <a:t> запослен ангажован на активностима везаним за преговарачки процес и хармонизацију Директиве 2009/90/Е</a:t>
            </a:r>
            <a:r>
              <a:rPr lang="en-US" sz="2400" dirty="0" smtClean="0"/>
              <a:t>C</a:t>
            </a:r>
            <a:r>
              <a:rPr lang="sr-Cyrl-R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поред редовних активности</a:t>
            </a:r>
            <a:endParaRPr lang="en-US" sz="2400" b="1" dirty="0" smtClean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822845" y="771467"/>
            <a:ext cx="1043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Статус административних капацитета</a:t>
            </a:r>
            <a:r>
              <a:rPr lang="en-US" sz="3600" b="1" u="sng" dirty="0" smtClean="0">
                <a:cs typeface="Times New Roman" pitchFamily="18" charset="0"/>
              </a:rPr>
              <a:t> </a:t>
            </a:r>
            <a:r>
              <a:rPr lang="sr-Cyrl-RS" sz="2400" b="1" u="sng" dirty="0" smtClean="0">
                <a:cs typeface="Times New Roman" pitchFamily="18" charset="0"/>
              </a:rPr>
              <a:t>(2)</a:t>
            </a:r>
            <a:endParaRPr lang="en-US" sz="2400" b="1" u="sng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2"/>
          <p:cNvSpPr>
            <a:spLocks noGrp="1"/>
          </p:cNvSpPr>
          <p:nvPr>
            <p:ph type="body" idx="4294967295"/>
          </p:nvPr>
        </p:nvSpPr>
        <p:spPr>
          <a:xfrm>
            <a:off x="920105" y="3918857"/>
            <a:ext cx="10515600" cy="2579609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endParaRPr lang="sr-Latn-CS" sz="200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>
              <a:lnSpc>
                <a:spcPct val="80000"/>
              </a:lnSpc>
            </a:pPr>
            <a:r>
              <a:rPr lang="sr-Cyrl-RS" sz="2400" dirty="0" smtClean="0"/>
              <a:t> Процене за Директиву о третману комуналних отпадних вода и засноване су на детаљнијој анализи спроведеној током 2014. године и веће су него што је раније процењено са НЕАС-ом</a:t>
            </a:r>
          </a:p>
          <a:p>
            <a:pPr marL="0" indent="0" algn="just">
              <a:lnSpc>
                <a:spcPct val="80000"/>
              </a:lnSpc>
            </a:pPr>
            <a:r>
              <a:rPr lang="sr-Cyrl-RS" sz="2400" dirty="0" smtClean="0"/>
              <a:t> За Директиву о квалитету воде намењене људској употреби, засноване су на процени</a:t>
            </a:r>
          </a:p>
          <a:p>
            <a:pPr marL="0" indent="0" algn="just">
              <a:lnSpc>
                <a:spcPct val="80000"/>
              </a:lnSpc>
            </a:pPr>
            <a:r>
              <a:rPr lang="sr-Cyrl-RS" sz="2400" dirty="0" smtClean="0"/>
              <a:t> Како би се постигло очекивано финансирање у водном сектору у складу са процењеним трошковима апроксимације, биће потребан значајан труд да би се мобилисали сви доступни фондови – пре свега комплетна реорганизација националног финансирања животне средине/вода на свим нивоима</a:t>
            </a:r>
            <a:endParaRPr lang="sr-Latn-RS" sz="2400" dirty="0" smtClean="0"/>
          </a:p>
        </p:txBody>
      </p:sp>
      <p:sp>
        <p:nvSpPr>
          <p:cNvPr id="11267" name="Text Placeholder 2"/>
          <p:cNvSpPr txBox="1">
            <a:spLocks/>
          </p:cNvSpPr>
          <p:nvPr/>
        </p:nvSpPr>
        <p:spPr bwMode="auto">
          <a:xfrm>
            <a:off x="897659" y="718174"/>
            <a:ext cx="10439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Процена трошкова</a:t>
            </a:r>
            <a:endParaRPr lang="en-US" sz="3600" b="1" u="sng" dirty="0"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22548" y="1425786"/>
          <a:ext cx="9285319" cy="241033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649289"/>
                <a:gridCol w="1787235"/>
                <a:gridCol w="2186249"/>
                <a:gridCol w="1662546"/>
              </a:tblGrid>
              <a:tr h="444253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Директива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Номинална инвестиција (мил. Е)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% од укупног износа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Пуна усклађеност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03677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Директива о третману комуналних отпадних вода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4,96</a:t>
                      </a:r>
                      <a:r>
                        <a:rPr lang="sr-Latn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64%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2041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92306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Директива </a:t>
                      </a: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 Квалитету воде намењене људској употреби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2,000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26%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2034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33109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Нитратна директива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819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sr-Cyrl-R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59618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УКУПНИ ТРОШКОВИ ИНВЕСТИЦИЈЕ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7,78</a:t>
                      </a:r>
                      <a:r>
                        <a:rPr lang="sr-Latn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ctr" defTabSz="914400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sr-Cyrl-RS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ВОДА</a:t>
            </a:r>
            <a:endParaRPr lang="sr-Latn-R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type="body" idx="4294967295"/>
          </p:nvPr>
        </p:nvSpPr>
        <p:spPr>
          <a:xfrm>
            <a:off x="931602" y="1122219"/>
            <a:ext cx="10515600" cy="5529102"/>
          </a:xfrm>
        </p:spPr>
        <p:txBody>
          <a:bodyPr>
            <a:normAutofit fontScale="55000" lnSpcReduction="20000"/>
          </a:bodyPr>
          <a:lstStyle/>
          <a:p>
            <a:pPr marL="0" indent="0" eaLnBrk="1" hangingPunct="1"/>
            <a:endParaRPr lang="en-GB" altLang="ja-JP" dirty="0" smtClean="0">
              <a:solidFill>
                <a:srgbClr val="000066"/>
              </a:solidFill>
            </a:endParaRPr>
          </a:p>
          <a:p>
            <a:pPr marL="0" indent="0" algn="just">
              <a:buNone/>
            </a:pPr>
            <a:r>
              <a:rPr lang="sr-Cyrl-RS" altLang="ja-JP" sz="4200" dirty="0" smtClean="0"/>
              <a:t>   </a:t>
            </a:r>
            <a:endParaRPr lang="sr-Cyrl-RS" altLang="ja-JP" sz="4200" b="1" dirty="0" smtClean="0"/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2000/60/EC  </a:t>
            </a:r>
            <a:r>
              <a:rPr lang="sr-Latn-RS" sz="4200" dirty="0" smtClean="0"/>
              <a:t>Оквирна директива о водама</a:t>
            </a:r>
            <a:endParaRPr lang="sr-Cyrl-RS" sz="4200" dirty="0" smtClean="0"/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2008/105/EC Директива о стандардима квалитета животне средине у области политике вода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2006/118/EC Директива о заштити подземних вода од загађења и погоршања квалитета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2009/90/E</a:t>
            </a:r>
            <a:r>
              <a:rPr lang="sr-Latn-RS" sz="4200" dirty="0" smtClean="0"/>
              <a:t>C </a:t>
            </a:r>
            <a:r>
              <a:rPr lang="sr-Cyrl-RS" sz="4200" dirty="0" smtClean="0"/>
              <a:t>која прописује техничке спецификације за хемијску анализу и мониторинг статуса воде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2008/56/EC о успостављању оквира за деловање заједнице у области поморске политике животне средине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2007/60/EC о процени и управљању ризицима од поплава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98/83/EC о квалитету воде намењене људској употреби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2006/7/EC о управљању квалитетом воде за купање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91/676/EEC о заштити вода од загађења узрокованог нитратима из пољопривредних извора</a:t>
            </a:r>
          </a:p>
          <a:p>
            <a:pPr marL="457200" lvl="1" indent="0" algn="just">
              <a:spcBef>
                <a:spcPts val="0"/>
              </a:spcBef>
              <a:spcAft>
                <a:spcPts val="800"/>
              </a:spcAft>
            </a:pPr>
            <a:r>
              <a:rPr lang="sr-Cyrl-RS" sz="4200" dirty="0" smtClean="0"/>
              <a:t> Директива 91/271/EEC о третману комуналних отпадних вода</a:t>
            </a:r>
            <a:endParaRPr lang="en-US" sz="4200" dirty="0" smtClean="0"/>
          </a:p>
        </p:txBody>
      </p:sp>
      <p:sp>
        <p:nvSpPr>
          <p:cNvPr id="8196" name="Text Placeholder 2"/>
          <p:cNvSpPr txBox="1">
            <a:spLocks/>
          </p:cNvSpPr>
          <p:nvPr/>
        </p:nvSpPr>
        <p:spPr bwMode="auto">
          <a:xfrm>
            <a:off x="882072" y="414568"/>
            <a:ext cx="10528300" cy="75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Директиве ЕУ из области вода</a:t>
            </a:r>
            <a:endParaRPr lang="en-US" sz="4000" u="sng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Placeholder 2"/>
          <p:cNvSpPr>
            <a:spLocks noGrp="1"/>
          </p:cNvSpPr>
          <p:nvPr>
            <p:ph type="body" idx="4294967295"/>
          </p:nvPr>
        </p:nvSpPr>
        <p:spPr>
          <a:xfrm>
            <a:off x="765348" y="2056707"/>
            <a:ext cx="10515600" cy="3384550"/>
          </a:xfrm>
        </p:spPr>
        <p:txBody>
          <a:bodyPr>
            <a:normAutofit/>
          </a:bodyPr>
          <a:lstStyle/>
          <a:p>
            <a:pPr marL="169863" indent="-169863" algn="just"/>
            <a:r>
              <a:rPr lang="sr-Cyrl-RS" sz="2400" dirty="0" smtClean="0"/>
              <a:t> Транспозиција Оквирне директиве о водама и Директиве о процени и управљању ризицима од поплава је у напредном стадијуму</a:t>
            </a:r>
            <a:r>
              <a:rPr lang="en-US" sz="2400" dirty="0" smtClean="0"/>
              <a:t>, a</a:t>
            </a:r>
            <a:r>
              <a:rPr lang="sr-Cyrl-RS" sz="2400" dirty="0" smtClean="0"/>
              <a:t> за друге директиве</a:t>
            </a:r>
            <a:r>
              <a:rPr lang="en-US" sz="2400" dirty="0" smtClean="0"/>
              <a:t> je </a:t>
            </a:r>
            <a:r>
              <a:rPr lang="sr-Cyrl-RS" sz="2400" dirty="0" smtClean="0"/>
              <a:t>у почетној фази</a:t>
            </a:r>
          </a:p>
          <a:p>
            <a:pPr marL="169863" indent="-169863" algn="just"/>
            <a:r>
              <a:rPr lang="sr-Cyrl-RS" sz="2400" dirty="0" smtClean="0"/>
              <a:t> Детаљна анализа недостатака и процена усклађености важећег законодавства са Оквирном директивом о водама, Директивом о третману комуналних отпадних вода, Директивом о заштити подземних вода од загађења и погоршања квалитета, Директивом о стандардима квалитета животне средине у области политике вода и Директивом о квалитету воде намењене људској употреби је урађена у току 2014. године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740063" y="547919"/>
            <a:ext cx="10515600" cy="842470"/>
          </a:xfrm>
        </p:spPr>
        <p:txBody>
          <a:bodyPr anchor="b">
            <a:normAutofit/>
          </a:bodyPr>
          <a:lstStyle/>
          <a:p>
            <a:pPr algn="ctr" eaLnBrk="1" hangingPunct="1"/>
            <a:r>
              <a:rPr lang="sr-Cyrl-RS" sz="3600" b="1" u="sng" dirty="0" smtClean="0">
                <a:latin typeface="+mn-lt"/>
                <a:cs typeface="Times New Roman" pitchFamily="18" charset="0"/>
              </a:rPr>
              <a:t>Статус транспозиције </a:t>
            </a:r>
            <a:r>
              <a:rPr lang="sr-Cyrl-RS" sz="2400" b="1" u="sng" dirty="0" smtClean="0">
                <a:latin typeface="+mn-lt"/>
                <a:cs typeface="Times New Roman" pitchFamily="18" charset="0"/>
              </a:rPr>
              <a:t>(1)</a:t>
            </a:r>
            <a:endParaRPr lang="en-US" sz="2400" b="1" u="sng" dirty="0" smtClean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782638" y="1964827"/>
            <a:ext cx="10539412" cy="4273136"/>
          </a:xfrm>
        </p:spPr>
        <p:txBody>
          <a:bodyPr>
            <a:normAutofit/>
          </a:bodyPr>
          <a:lstStyle/>
          <a:p>
            <a:pPr marL="234950" indent="-234950" algn="just">
              <a:lnSpc>
                <a:spcPct val="70000"/>
              </a:lnSpc>
            </a:pPr>
            <a:r>
              <a:rPr lang="sr-Latn-C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smtClean="0"/>
              <a:t> </a:t>
            </a:r>
            <a:r>
              <a:rPr lang="sr-Cyrl-RS" sz="2400" dirty="0" smtClean="0"/>
              <a:t>Изменама Закона о водама</a:t>
            </a:r>
            <a:r>
              <a:rPr lang="en-US" sz="2400" dirty="0" smtClean="0"/>
              <a:t> (</a:t>
            </a:r>
            <a:r>
              <a:rPr lang="sr-Cyrl-RS" sz="2400" dirty="0" smtClean="0"/>
              <a:t>први циклус </a:t>
            </a:r>
            <a:r>
              <a:rPr lang="en-US" sz="2400" dirty="0" smtClean="0"/>
              <a:t>–</a:t>
            </a:r>
            <a:r>
              <a:rPr lang="sr-Cyrl-RS" sz="2400" dirty="0" smtClean="0"/>
              <a:t> </a:t>
            </a:r>
            <a:r>
              <a:rPr lang="en-US" sz="2400" dirty="0" smtClean="0"/>
              <a:t>2015) </a:t>
            </a:r>
            <a:r>
              <a:rPr lang="sr-Cyrl-RS" sz="2400" dirty="0" smtClean="0"/>
              <a:t>ће се транспоновати одређене одредбе Оквирне директиве о водама, Директиве о заштити подземних вода од загађења и погоршања квалитета и Директиве о стандардима квалитета животне средине у области политике вода </a:t>
            </a:r>
            <a:r>
              <a:rPr lang="en-US" sz="2400" dirty="0" smtClean="0"/>
              <a:t>(</a:t>
            </a:r>
            <a:r>
              <a:rPr lang="sr-Latn-CS" sz="2400" dirty="0" smtClean="0"/>
              <a:t>увођење других матри</a:t>
            </a:r>
            <a:r>
              <a:rPr lang="sr-Cyrl-RS" sz="2400" dirty="0" smtClean="0"/>
              <a:t>кс</a:t>
            </a:r>
            <a:r>
              <a:rPr lang="sr-Latn-CS" sz="2400" dirty="0" smtClean="0"/>
              <a:t>а у мониторинг површинских вода, </a:t>
            </a:r>
            <a:r>
              <a:rPr lang="sr-Cyrl-RS" sz="2400" dirty="0" smtClean="0"/>
              <a:t>анализе дугорочног тренда загађујућих супстанци </a:t>
            </a:r>
            <a:r>
              <a:rPr lang="sr-Latn-CS" sz="2400" dirty="0" smtClean="0"/>
              <a:t>и успостављање </a:t>
            </a:r>
            <a:r>
              <a:rPr lang="sr-Cyrl-RS" sz="2400" dirty="0" smtClean="0"/>
              <a:t>‘’листе за праћење’’</a:t>
            </a:r>
            <a:r>
              <a:rPr lang="sr-Latn-CS" sz="2400" dirty="0" smtClean="0"/>
              <a:t>, као и одредбе које се односе на садржај плана управљања водама</a:t>
            </a:r>
            <a:r>
              <a:rPr lang="sr-Cyrl-RS" sz="2400" dirty="0" smtClean="0"/>
              <a:t> </a:t>
            </a:r>
            <a:r>
              <a:rPr lang="sr-Latn-CS" sz="2400" dirty="0" smtClean="0"/>
              <a:t>и програма мера</a:t>
            </a:r>
            <a:r>
              <a:rPr lang="sr-Cyrl-RS" sz="2400" dirty="0" smtClean="0"/>
              <a:t>)</a:t>
            </a:r>
          </a:p>
          <a:p>
            <a:pPr marL="0" indent="0" algn="just" eaLnBrk="1" hangingPunct="1">
              <a:lnSpc>
                <a:spcPct val="70000"/>
              </a:lnSpc>
            </a:pPr>
            <a:endParaRPr lang="sr-Cyrl-RS" sz="2400" dirty="0" smtClean="0"/>
          </a:p>
          <a:p>
            <a:pPr marL="234950" indent="-234950" algn="just">
              <a:lnSpc>
                <a:spcPct val="70000"/>
              </a:lnSpc>
            </a:pPr>
            <a:r>
              <a:rPr lang="sr-Cyrl-RS" altLang="ja-JP" sz="2400" dirty="0" smtClean="0"/>
              <a:t> Други део измена Закона о водама је планиран за 2017. годину, а усвајање подзаконских аката до краја 2018. године</a:t>
            </a:r>
          </a:p>
          <a:p>
            <a:pPr marL="0" indent="0" algn="just">
              <a:lnSpc>
                <a:spcPct val="70000"/>
              </a:lnSpc>
            </a:pPr>
            <a:endParaRPr lang="sr-Cyrl-RS" altLang="ja-JP" sz="2400" dirty="0" smtClean="0"/>
          </a:p>
          <a:p>
            <a:pPr marL="234950" indent="-234950" algn="just">
              <a:lnSpc>
                <a:spcPct val="70000"/>
              </a:lnSpc>
            </a:pPr>
            <a:r>
              <a:rPr lang="sr-Cyrl-RS" sz="2400" dirty="0" smtClean="0"/>
              <a:t> Пуна транспозиција се очекује до </a:t>
            </a:r>
            <a:r>
              <a:rPr lang="sr-Cyrl-RS" sz="2400" b="1" dirty="0" smtClean="0"/>
              <a:t>краја 2018. године</a:t>
            </a:r>
            <a:endParaRPr lang="en-US" sz="24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40063" y="547919"/>
            <a:ext cx="10515600" cy="84247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Статус транспозиције </a:t>
            </a:r>
            <a:r>
              <a:rPr kumimoji="0" lang="sr-Cyrl-R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(2)</a:t>
            </a: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75656" y="1410790"/>
          <a:ext cx="9744891" cy="5133386"/>
        </p:xfrm>
        <a:graphic>
          <a:graphicData uri="http://schemas.openxmlformats.org/drawingml/2006/table">
            <a:tbl>
              <a:tblPr/>
              <a:tblGrid>
                <a:gridCol w="5551715"/>
                <a:gridCol w="705394"/>
                <a:gridCol w="692331"/>
                <a:gridCol w="666206"/>
                <a:gridCol w="679269"/>
                <a:gridCol w="744582"/>
                <a:gridCol w="705394"/>
              </a:tblGrid>
              <a:tr h="3505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СЕКТОР ВОДА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057275" algn="l"/>
                        </a:tabLst>
                      </a:pPr>
                      <a:r>
                        <a:rPr lang="sr-Cyrl-RS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Рок за транспозицију</a:t>
                      </a:r>
                      <a:endParaRPr lang="en-US" sz="12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5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ЗАКОНОДАВСТВО </a:t>
                      </a:r>
                      <a:r>
                        <a:rPr lang="en-U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ЕУ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2015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2016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2017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2018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1084263" marR="0" indent="-1084263" algn="l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966788" algn="l"/>
                        </a:tabLs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2000/60/EC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Оквирна директива о водама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966788" marR="0" indent="-966788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2008/105/EC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/>
                        <a:t>Директива о стандардима квалитета животне средине у области политике вода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966788" marR="0" indent="-966788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2006/118/EC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/>
                        <a:t>Директива о заштити подземних вода од загађења и погоршања квалитета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2009/90/EC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о</a:t>
                      </a:r>
                      <a:r>
                        <a:rPr lang="sr-Cyrl-RS" sz="1200" dirty="0" smtClean="0"/>
                        <a:t> техничким спецификацијама за хемијску анализу и мониторинг статуса воде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2008/56/EC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Директива </a:t>
                      </a:r>
                      <a:r>
                        <a:rPr lang="sr-Cyrl-RS" sz="1200" dirty="0" smtClean="0"/>
                        <a:t>о успостављању оквира за деловање заједнице у области поморске политике животне средине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34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2007/60/EC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процени и управљању ризицима од поплава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98/83/EC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Директива </a:t>
                      </a:r>
                      <a:r>
                        <a:rPr lang="sr-Cyrl-RS" sz="1200" dirty="0" smtClean="0"/>
                        <a:t>о квалитету воде намењене људској употреби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986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2006/7/EC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Директива </a:t>
                      </a:r>
                      <a:r>
                        <a:rPr lang="sr-Cyrl-RS" sz="1200" dirty="0" smtClean="0"/>
                        <a:t>о управљању квалитетом воде за купање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539">
                <a:tc>
                  <a:txBody>
                    <a:bodyPr/>
                    <a:lstStyle/>
                    <a:p>
                      <a:pPr marL="914400" marR="0" indent="-91440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91/676/EEC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Директива</a:t>
                      </a:r>
                      <a:r>
                        <a:rPr lang="sr-Cyrl-RS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/>
                        <a:t>о заштити вода од загађења узрокованог нитратима из пољопривредних извора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53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r-Cyrl-RS" sz="1200" b="1" dirty="0">
                          <a:latin typeface="Times New Roman"/>
                          <a:ea typeface="Times New Roman"/>
                          <a:cs typeface="Times New Roman"/>
                        </a:rPr>
                        <a:t>91/271/EEC</a:t>
                      </a:r>
                      <a:r>
                        <a:rPr lang="sr-Cyrl-RS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Cyrl-RS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– Директива </a:t>
                      </a:r>
                      <a:r>
                        <a:rPr lang="sr-Cyrl-RS" sz="1200" dirty="0" smtClean="0"/>
                        <a:t>о третману комуналних отпадних вода</a:t>
                      </a:r>
                      <a:endParaRPr lang="en-US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highlight>
                          <a:srgbClr val="C0C0C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sr-Cyrl-R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740063" y="547919"/>
            <a:ext cx="10515600" cy="6146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Рокови транспозиције</a:t>
            </a:r>
            <a:endParaRPr kumimoji="0" lang="en-US" sz="24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Placeholder 2"/>
          <p:cNvSpPr>
            <a:spLocks noGrp="1"/>
          </p:cNvSpPr>
          <p:nvPr>
            <p:ph type="body" idx="4294967295"/>
          </p:nvPr>
        </p:nvSpPr>
        <p:spPr>
          <a:xfrm>
            <a:off x="823537" y="1463041"/>
            <a:ext cx="10515600" cy="444002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00000"/>
              </a:lnSpc>
            </a:pPr>
            <a:r>
              <a:rPr lang="sr-Cyrl-RS" altLang="ja-JP" dirty="0" smtClean="0"/>
              <a:t> Нацрт </a:t>
            </a:r>
            <a:r>
              <a:rPr lang="sr-Cyrl-RS" altLang="ja-JP" b="1" dirty="0" smtClean="0"/>
              <a:t>Стратегије управљања водама </a:t>
            </a:r>
            <a:r>
              <a:rPr lang="sr-Cyrl-RS" altLang="ja-JP" dirty="0" smtClean="0"/>
              <a:t>на територији РС</a:t>
            </a:r>
            <a:r>
              <a:rPr lang="sr-Latn-RS" altLang="ja-JP" dirty="0" smtClean="0"/>
              <a:t> </a:t>
            </a:r>
            <a:r>
              <a:rPr lang="sr-Cyrl-RS" altLang="ja-JP" dirty="0" smtClean="0"/>
              <a:t>је у завршној фази</a:t>
            </a:r>
            <a:r>
              <a:rPr lang="en-GB" altLang="ja-JP" dirty="0" smtClean="0"/>
              <a:t> </a:t>
            </a:r>
            <a:endParaRPr lang="sr-Latn-RS" altLang="ja-JP" dirty="0" smtClean="0"/>
          </a:p>
          <a:p>
            <a:pPr marL="0" indent="0" algn="just">
              <a:lnSpc>
                <a:spcPct val="100000"/>
              </a:lnSpc>
            </a:pPr>
            <a:r>
              <a:rPr lang="sr-Cyrl-RS" altLang="ja-JP" dirty="0" smtClean="0"/>
              <a:t> Нацрт </a:t>
            </a:r>
            <a:r>
              <a:rPr lang="sr-Cyrl-RS" altLang="ja-JP" b="1" dirty="0" smtClean="0"/>
              <a:t>Плана заштите вода од загађивања </a:t>
            </a:r>
            <a:r>
              <a:rPr lang="sr-Cyrl-RS" altLang="ja-JP" dirty="0" smtClean="0"/>
              <a:t>је у завршној фази</a:t>
            </a:r>
            <a:r>
              <a:rPr lang="en-GB" altLang="ja-JP" dirty="0" smtClean="0"/>
              <a:t> </a:t>
            </a:r>
            <a:endParaRPr lang="sr-Cyrl-RS" altLang="ja-JP" dirty="0" smtClean="0"/>
          </a:p>
          <a:p>
            <a:pPr marL="0" indent="0" algn="just">
              <a:lnSpc>
                <a:spcPct val="100000"/>
              </a:lnSpc>
            </a:pPr>
            <a:r>
              <a:rPr lang="sr-Cyrl-RS" dirty="0" smtClean="0"/>
              <a:t> </a:t>
            </a:r>
            <a:r>
              <a:rPr lang="sr-Cyrl-RS" b="1" dirty="0" smtClean="0"/>
              <a:t>План управљања водама за слив реке Дунав </a:t>
            </a:r>
            <a:r>
              <a:rPr lang="sr-Cyrl-RS" dirty="0" smtClean="0"/>
              <a:t>на територији РС је у фази израде</a:t>
            </a:r>
          </a:p>
          <a:p>
            <a:pPr marL="169863" indent="-169863" algn="just">
              <a:lnSpc>
                <a:spcPct val="100000"/>
              </a:lnSpc>
            </a:pPr>
            <a:r>
              <a:rPr lang="sr-Cyrl-RS" altLang="ja-JP" dirty="0" smtClean="0"/>
              <a:t> У току је и припрема подлога за одређивање </a:t>
            </a:r>
            <a:r>
              <a:rPr lang="sr-Cyrl-RS" b="1" dirty="0" smtClean="0"/>
              <a:t>рањивих зона </a:t>
            </a:r>
            <a:r>
              <a:rPr lang="sr-Cyrl-RS" dirty="0" smtClean="0"/>
              <a:t>и </a:t>
            </a:r>
            <a:r>
              <a:rPr lang="sr-Cyrl-RS" b="1" dirty="0" smtClean="0"/>
              <a:t>осетљивих области </a:t>
            </a:r>
            <a:r>
              <a:rPr lang="sr-Cyrl-RS" dirty="0" smtClean="0"/>
              <a:t>у складу са Директивом о третману комуналних отпадних вода и Директивом о заштити вода од загађења узрокованог нитратима из пољопривредних извора</a:t>
            </a:r>
          </a:p>
          <a:p>
            <a:pPr marL="169863" indent="-169863" algn="just">
              <a:lnSpc>
                <a:spcPct val="100000"/>
              </a:lnSpc>
            </a:pPr>
            <a:r>
              <a:rPr lang="sr-Cyrl-RS" dirty="0" smtClean="0"/>
              <a:t> Приоритет је и имплементација Директиве о процени и управљању ризицима од поплава  укључујући и израду </a:t>
            </a:r>
            <a:r>
              <a:rPr lang="sr-Cyrl-RS" b="1" dirty="0" smtClean="0"/>
              <a:t>прелиминарне процене ризика од поплава</a:t>
            </a:r>
            <a:r>
              <a:rPr lang="sr-Cyrl-RS" dirty="0" smtClean="0"/>
              <a:t>, израда </a:t>
            </a:r>
            <a:r>
              <a:rPr lang="sr-Cyrl-RS" b="1" dirty="0" smtClean="0"/>
              <a:t>карата угрожености од поплава </a:t>
            </a:r>
            <a:r>
              <a:rPr lang="sr-Cyrl-RS" dirty="0" smtClean="0"/>
              <a:t>и </a:t>
            </a:r>
            <a:r>
              <a:rPr lang="sr-Cyrl-RS" b="1" dirty="0" smtClean="0"/>
              <a:t>карата ризика од поплава </a:t>
            </a:r>
            <a:r>
              <a:rPr lang="sr-Cyrl-RS" dirty="0" smtClean="0"/>
              <a:t>за део територије РС за који нису урађени</a:t>
            </a:r>
            <a:endParaRPr lang="sr-Cyrl-RS" altLang="ja-JP" dirty="0" smtClean="0"/>
          </a:p>
        </p:txBody>
      </p:sp>
      <p:sp>
        <p:nvSpPr>
          <p:cNvPr id="7172" name="Text Placeholder 2"/>
          <p:cNvSpPr txBox="1">
            <a:spLocks/>
          </p:cNvSpPr>
          <p:nvPr/>
        </p:nvSpPr>
        <p:spPr bwMode="auto">
          <a:xfrm>
            <a:off x="782207" y="751860"/>
            <a:ext cx="10528300" cy="77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Планови</a:t>
            </a:r>
            <a:endParaRPr lang="en-US" sz="4000" u="sng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Placeholder 2"/>
          <p:cNvSpPr>
            <a:spLocks noGrp="1"/>
          </p:cNvSpPr>
          <p:nvPr>
            <p:ph type="body" idx="4294967295"/>
          </p:nvPr>
        </p:nvSpPr>
        <p:spPr>
          <a:xfrm>
            <a:off x="847839" y="1645848"/>
            <a:ext cx="10515600" cy="4713143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sr-Cyrl-RS" sz="2400" dirty="0" smtClean="0"/>
              <a:t>Планови за имплементацију специфичних директива - </a:t>
            </a:r>
            <a:r>
              <a:rPr lang="ru-RU" sz="2400" dirty="0" smtClean="0"/>
              <a:t>ДСИП</a:t>
            </a:r>
            <a:r>
              <a:rPr lang="sr-Cyrl-RS" sz="2400" dirty="0" smtClean="0"/>
              <a:t> (</a:t>
            </a:r>
            <a:r>
              <a:rPr lang="ru-RU" sz="2400" dirty="0" smtClean="0"/>
              <a:t>Оквирна директива о водама, Директива </a:t>
            </a:r>
            <a:r>
              <a:rPr lang="sr-Cyrl-RS" sz="2400" dirty="0" smtClean="0"/>
              <a:t>о Квалитету воде намењене људској употреби</a:t>
            </a:r>
            <a:r>
              <a:rPr lang="ru-RU" sz="2400" dirty="0" smtClean="0"/>
              <a:t>, </a:t>
            </a:r>
            <a:r>
              <a:rPr lang="sr-Cyrl-RS" sz="2400" dirty="0" smtClean="0"/>
              <a:t>Директива о третману комуналних отпадних вода и Нитратна директива)</a:t>
            </a:r>
            <a:r>
              <a:rPr lang="ru-RU" sz="2400" dirty="0" smtClean="0"/>
              <a:t> ће се израдити током 2015/2016. године - ИПА 2013. </a:t>
            </a:r>
          </a:p>
          <a:p>
            <a:pPr marL="0" indent="0" algn="just">
              <a:lnSpc>
                <a:spcPct val="80000"/>
              </a:lnSpc>
              <a:buNone/>
            </a:pPr>
            <a:endParaRPr lang="ru-RU" sz="2400" dirty="0" smtClean="0"/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dirty="0" smtClean="0"/>
              <a:t>ДСИП и пратећа документација ће бити основа за утврђивање рокова имплементације у конкретним случајевима директива које захтевају значајне инвестиције. Такође, ДСИП ће бити основа за припрему вишегодишњег инвестиционог и финансијског плана и подржаће процес програмирања за период до 2020. године, и након приступања, током договорених прелазних периода.</a:t>
            </a:r>
          </a:p>
          <a:p>
            <a:pPr marL="0" indent="0" algn="just">
              <a:lnSpc>
                <a:spcPct val="80000"/>
              </a:lnSpc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Ако ИПА средства не буду одобрена, морају се тражити нови финансијски извори. У складу са тим, активности у краткорочним и средњорочним приоритетима морају бити ажуриране.</a:t>
            </a:r>
          </a:p>
          <a:p>
            <a:pPr marL="0" indent="0" eaLnBrk="1" hangingPunct="1">
              <a:lnSpc>
                <a:spcPct val="80000"/>
              </a:lnSpc>
              <a:buFont typeface="Arial" pitchFamily="34" charset="0"/>
              <a:buNone/>
            </a:pPr>
            <a:endParaRPr lang="sr-Latn-CS" altLang="ja-JP" sz="2400" dirty="0" smtClean="0">
              <a:latin typeface="Times New Roman" pitchFamily="18" charset="0"/>
            </a:endParaRPr>
          </a:p>
        </p:txBody>
      </p:sp>
      <p:sp>
        <p:nvSpPr>
          <p:cNvPr id="9220" name="Text Placeholder 2"/>
          <p:cNvSpPr txBox="1">
            <a:spLocks/>
          </p:cNvSpPr>
          <p:nvPr/>
        </p:nvSpPr>
        <p:spPr bwMode="auto">
          <a:xfrm>
            <a:off x="794846" y="772926"/>
            <a:ext cx="10528300" cy="705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Статус имплементације</a:t>
            </a:r>
            <a:endParaRPr lang="en-US" sz="4000" u="sng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787811" y="2019341"/>
            <a:ext cx="10515600" cy="42116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r-Cyrl-R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Транспоновано је око 30% директиве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r-Cyrl-RS" sz="2400" dirty="0" smtClean="0"/>
              <a:t> Стратегија управљања водама утврђује приоритете у сектору вода</a:t>
            </a:r>
          </a:p>
          <a:p>
            <a:pPr marL="169863" lvl="0" indent="-169863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r-Cyrl-RS" sz="2400" dirty="0" smtClean="0"/>
              <a:t> План заштите вода од загађивања идентификује агломерације, врши процену тренутног стања канализационих система, прикључености становништва, карактеристике комуналних отпадних вода и постојећих постројења за пречишћавање итд. </a:t>
            </a:r>
          </a:p>
          <a:p>
            <a:pPr marL="169863" lvl="0" indent="-169863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sr-Cyrl-RS" sz="2400" dirty="0" smtClean="0"/>
              <a:t> ДСИП</a:t>
            </a:r>
            <a:r>
              <a:rPr lang="en-US" sz="2400" dirty="0" smtClean="0"/>
              <a:t> </a:t>
            </a:r>
            <a:r>
              <a:rPr lang="sr-Cyrl-RS" sz="2400" dirty="0" smtClean="0"/>
              <a:t>за Директиву о третману комуналних отпадних вода ће даље развити листу приоритетних пројеката, висину трошкова узимајући у обзир ограничење приступачности цена на основу којих су утврђени рокови имплементације, као и даљу приоритизацију и финансијске механизме за имплементацију директиве.</a:t>
            </a:r>
            <a:r>
              <a:rPr lang="en-US" sz="2400" dirty="0" smtClean="0"/>
              <a:t> </a:t>
            </a:r>
            <a:endParaRPr lang="sr-Cyrl-RS" sz="2400" dirty="0" smtClean="0"/>
          </a:p>
        </p:txBody>
      </p:sp>
      <p:sp>
        <p:nvSpPr>
          <p:cNvPr id="6" name="Text Placeholder 2"/>
          <p:cNvSpPr txBox="1">
            <a:spLocks/>
          </p:cNvSpPr>
          <p:nvPr/>
        </p:nvSpPr>
        <p:spPr bwMode="auto">
          <a:xfrm>
            <a:off x="794846" y="613954"/>
            <a:ext cx="10528300" cy="1110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Font typeface="Arial" pitchFamily="34" charset="0"/>
              <a:buNone/>
            </a:pPr>
            <a:r>
              <a:rPr lang="sr-Cyrl-RS" sz="3600" b="1" u="sng" dirty="0" smtClean="0">
                <a:cs typeface="Times New Roman" pitchFamily="18" charset="0"/>
              </a:rPr>
              <a:t>Директива 91/271/EEC о третману комуналних отпадних вода </a:t>
            </a:r>
            <a:r>
              <a:rPr lang="sr-Latn-RS" sz="3600" b="1" u="sng" dirty="0" smtClean="0">
                <a:cs typeface="Times New Roman" pitchFamily="18" charset="0"/>
              </a:rPr>
              <a:t>- </a:t>
            </a:r>
            <a:r>
              <a:rPr lang="en-US" sz="3600" b="1" u="sng" dirty="0" smtClean="0">
                <a:cs typeface="Times New Roman" pitchFamily="18" charset="0"/>
              </a:rPr>
              <a:t>UWWT</a:t>
            </a:r>
            <a:r>
              <a:rPr lang="sr-Cyrl-RS" sz="3600" b="1" u="sng" dirty="0" smtClean="0">
                <a:cs typeface="Times New Roman" pitchFamily="18" charset="0"/>
              </a:rPr>
              <a:t> Директива</a:t>
            </a:r>
            <a:endParaRPr lang="en-US" sz="4000" u="sng" dirty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1204</Words>
  <Application>Microsoft Office PowerPoint</Application>
  <PresentationFormat>Custom</PresentationFormat>
  <Paragraphs>120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                      Пост скрининг документ Поглавље 27, Животна средина и климатске промене </vt:lpstr>
      <vt:lpstr>СЕКТОР ВОДА</vt:lpstr>
      <vt:lpstr>Slide 3</vt:lpstr>
      <vt:lpstr>Статус транспозиције (1)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aleksandra.drobac</cp:lastModifiedBy>
  <cp:revision>48</cp:revision>
  <dcterms:created xsi:type="dcterms:W3CDTF">2015-07-13T09:26:37Z</dcterms:created>
  <dcterms:modified xsi:type="dcterms:W3CDTF">2015-07-20T12:01:44Z</dcterms:modified>
</cp:coreProperties>
</file>